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942" r:id="rId1"/>
    <p:sldMasterId id="2147483943" r:id="rId2"/>
  </p:sldMasterIdLst>
  <p:notesMasterIdLst>
    <p:notesMasterId r:id="rId3"/>
  </p:notesMasterIdLst>
  <p:handoutMasterIdLst>
    <p:handoutMasterId r:id="rId4"/>
  </p:handoutMasterIdLst>
  <p:sldIdLst>
    <p:sldId id="269" r:id="rId5"/>
    <p:sldId id="281" r:id="rId6"/>
    <p:sldId id="282" r:id="rId7"/>
    <p:sldId id="283" r:id="rId8"/>
    <p:sldId id="284" r:id="rId9"/>
    <p:sldId id="288" r:id="rId10"/>
    <p:sldId id="285" r:id="rId11"/>
    <p:sldId id="286" r:id="rId12"/>
    <p:sldId id="287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84" autoAdjust="0"/>
    <p:restoredTop sz="95226"/>
  </p:normalViewPr>
  <p:slideViewPr>
    <p:cSldViewPr snapToGrid="0">
      <p:cViewPr>
        <p:scale>
          <a:sx n="93" d="100"/>
          <a:sy n="93" d="100"/>
        </p:scale>
        <p:origin x="700" y="6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i="0" u="none" strike="noStrike">
                <a:latin typeface="나눔스퀘어 Bold"/>
                <a:ea typeface="나눔스퀘어 Bold"/>
              </a:rPr>
              <a:t>Diffie-Hellman key exchange</a:t>
            </a:r>
            <a:endParaRPr lang="en-US" altLang="ko-KR" i="0" u="none" strike="noStrike">
              <a:latin typeface="나눔스퀘어 Bold"/>
              <a:ea typeface="나눔스퀘어 Bold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IT</a:t>
            </a:r>
            <a:r>
              <a:rPr lang="ko-KR" altLang="en-US">
                <a:latin typeface="나눔스퀘어 Bold"/>
                <a:ea typeface="나눔스퀘어 Bold"/>
              </a:rPr>
              <a:t>융합공학부 윤세영</a:t>
            </a:r>
            <a:endParaRPr lang="ko-KR" altLang="en-US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유투브 주소</a:t>
            </a:r>
            <a:r>
              <a:rPr lang="en-US" altLang="ko-KR">
                <a:latin typeface="나눔스퀘어 Bold"/>
                <a:ea typeface="나눔스퀘어 Bold"/>
              </a:rPr>
              <a:t>:</a:t>
            </a:r>
            <a:r>
              <a:rPr lang="ko-KR" altLang="en-US">
                <a:latin typeface="나눔스퀘어 Bold"/>
                <a:ea typeface="나눔스퀘어 Bold"/>
              </a:rPr>
              <a:t> </a:t>
            </a:r>
            <a:r>
              <a:rPr lang="en-US" altLang="ko-KR">
                <a:latin typeface="나눔스퀘어 Bold"/>
                <a:ea typeface="나눔스퀘어 Bold"/>
              </a:rPr>
              <a:t>https://youtu.be/K57Vid8Mt9w</a:t>
            </a:r>
            <a:r>
              <a:rPr lang="ko-KR" altLang="en-US">
                <a:latin typeface="나눔스퀘어 Bold"/>
                <a:ea typeface="나눔스퀘어 Bold"/>
              </a:rPr>
              <a:t> </a:t>
            </a:r>
            <a:endParaRPr lang="ko-KR" altLang="en-US"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2983538" y="4304530"/>
            <a:ext cx="6215303" cy="1202651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 w="28575"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키 교환</a:t>
            </a:r>
            <a:r>
              <a:rPr lang="en-US" altLang="ko-KR">
                <a:latin typeface="나눔스퀘어 Bold"/>
                <a:ea typeface="나눔스퀘어 Bold"/>
              </a:rPr>
              <a:t>(</a:t>
            </a:r>
            <a:r>
              <a:rPr lang="ko-KR" altLang="en-US">
                <a:latin typeface="나눔스퀘어 Bold"/>
                <a:ea typeface="나눔스퀘어 Bold"/>
              </a:rPr>
              <a:t>키 합의</a:t>
            </a:r>
            <a:r>
              <a:rPr lang="en-US" altLang="ko-KR">
                <a:latin typeface="나눔스퀘어 Bold"/>
                <a:ea typeface="나눔스퀘어 Bold"/>
              </a:rPr>
              <a:t>)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508990"/>
            <a:ext cx="11369675" cy="2276475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>
                <a:latin typeface="나눔스퀘어 Bold"/>
                <a:ea typeface="나눔스퀘어 Bold"/>
              </a:rPr>
              <a:t>두 사람이 </a:t>
            </a:r>
            <a:r>
              <a:rPr lang="ko-KR" altLang="en-US" sz="2000">
                <a:solidFill>
                  <a:srgbClr val="3a3c84"/>
                </a:solidFill>
                <a:latin typeface="나눔스퀘어 Bold"/>
                <a:ea typeface="나눔스퀘어 Bold"/>
              </a:rPr>
              <a:t>동일한 비밀키</a:t>
            </a:r>
            <a:r>
              <a:rPr lang="en-US" altLang="ko-KR" sz="2000">
                <a:latin typeface="나눔스퀘어 Bold"/>
                <a:ea typeface="나눔스퀘어 Bold"/>
              </a:rPr>
              <a:t>(</a:t>
            </a:r>
            <a:r>
              <a:rPr lang="ko-KR" altLang="en-US" sz="2000">
                <a:latin typeface="나눔스퀘어 Bold"/>
                <a:ea typeface="나눔스퀘어 Bold"/>
              </a:rPr>
              <a:t>세션키</a:t>
            </a:r>
            <a:r>
              <a:rPr lang="en-US" altLang="ko-KR" sz="2000">
                <a:latin typeface="나눔스퀘어 Bold"/>
                <a:ea typeface="나눔스퀘어 Bold"/>
              </a:rPr>
              <a:t>)</a:t>
            </a:r>
            <a:r>
              <a:rPr lang="ko-KR" altLang="en-US" sz="2000">
                <a:latin typeface="나눔스퀘어 Bold"/>
                <a:ea typeface="나눔스퀘어 Bold"/>
              </a:rPr>
              <a:t>를 </a:t>
            </a:r>
            <a:r>
              <a:rPr lang="ko-KR" altLang="en-US" sz="2000">
                <a:solidFill>
                  <a:srgbClr val="3a3c84"/>
                </a:solidFill>
                <a:latin typeface="나눔스퀘어 Bold"/>
                <a:ea typeface="나눔스퀘어 Bold"/>
              </a:rPr>
              <a:t>공유</a:t>
            </a:r>
            <a:r>
              <a:rPr lang="ko-KR" altLang="en-US" sz="2000">
                <a:latin typeface="나눔스퀘어 Bold"/>
                <a:ea typeface="나눔스퀘어 Bold"/>
              </a:rPr>
              <a:t>할 수 있도록</a:t>
            </a:r>
            <a:r>
              <a:rPr lang="en-US" altLang="ko-KR" sz="2000">
                <a:latin typeface="나눔스퀘어 Bold"/>
                <a:ea typeface="나눔스퀘어 Bold"/>
              </a:rPr>
              <a:t>,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>
                <a:latin typeface="나눔스퀘어 Bold"/>
                <a:ea typeface="나눔스퀘어 Bold"/>
              </a:rPr>
              <a:t>일련의 패킷 등을 교환해가며 대칭 키를 합의하는 과정을 말한다</a:t>
            </a:r>
            <a:r>
              <a:rPr lang="en-US" altLang="ko-KR" sz="2000">
                <a:latin typeface="나눔스퀘어 Bold"/>
                <a:ea typeface="나눔스퀘어 Bold"/>
              </a:rPr>
              <a:t>.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endParaRPr lang="ko-KR" altLang="en-US" sz="2000">
              <a:latin typeface="나눔스퀘어 Bold"/>
              <a:ea typeface="나눔스퀘어 Bold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>
                <a:latin typeface="나눔스퀘어 Bold"/>
                <a:ea typeface="나눔스퀘어 Bold"/>
              </a:rPr>
              <a:t>직접적으로 키를 교환하는 것은 아니지만</a:t>
            </a:r>
            <a:r>
              <a:rPr lang="en-US" altLang="ko-KR" sz="2000">
                <a:latin typeface="나눔스퀘어 Bold"/>
                <a:ea typeface="나눔스퀘어 Bold"/>
              </a:rPr>
              <a:t>,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lvl="0" indent="0">
              <a:lnSpc>
                <a:spcPct val="100000"/>
              </a:lnSpc>
              <a:buNone/>
              <a:defRPr/>
            </a:pPr>
            <a:r>
              <a:rPr lang="ko-KR" altLang="en-US" sz="2000">
                <a:latin typeface="나눔스퀘어 Bold"/>
                <a:ea typeface="나눔스퀘어 Bold"/>
              </a:rPr>
              <a:t>특정 규칙에 의해 각자 비밀키를 생성하더라도 </a:t>
            </a:r>
            <a:r>
              <a:rPr lang="ko-KR" altLang="en-US" sz="2000">
                <a:solidFill>
                  <a:srgbClr val="3a3c84"/>
                </a:solidFill>
                <a:latin typeface="나눔스퀘어 Bold"/>
                <a:ea typeface="나눔스퀘어 Bold"/>
              </a:rPr>
              <a:t>결국 같은 비밀키를 갖게되는 </a:t>
            </a:r>
            <a:r>
              <a:rPr lang="ko-KR" altLang="en-US" sz="2000">
                <a:solidFill>
                  <a:srgbClr val="3a3c84"/>
                </a:solidFill>
                <a:latin typeface="나눔스퀘어 Bold"/>
                <a:ea typeface="나눔스퀘어 Bold"/>
              </a:rPr>
              <a:t>키 합의 과정</a:t>
            </a:r>
            <a:r>
              <a:rPr lang="ko-KR" altLang="en-US" sz="2000">
                <a:latin typeface="나눔스퀘어 Bold"/>
                <a:ea typeface="나눔스퀘어 Bold"/>
              </a:rPr>
              <a:t>이다</a:t>
            </a:r>
            <a:r>
              <a:rPr lang="en-US" altLang="ko-KR" sz="2000">
                <a:latin typeface="나눔스퀘어 Bold"/>
                <a:ea typeface="나눔스퀘어 Bold"/>
              </a:rPr>
              <a:t>.</a:t>
            </a:r>
            <a:endParaRPr lang="en-US" altLang="ko-KR" sz="2000">
              <a:latin typeface="나눔스퀘어 Bold"/>
              <a:ea typeface="나눔스퀘어 Bold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3089030" y="4427415"/>
            <a:ext cx="6010275" cy="920506"/>
            <a:chOff x="3089030" y="4427415"/>
            <a:chExt cx="6010275" cy="920506"/>
          </a:xfrm>
        </p:grpSpPr>
        <p:grpSp>
          <p:nvGrpSpPr>
            <p:cNvPr id="6" name="그룹 5"/>
            <p:cNvGrpSpPr/>
            <p:nvPr/>
          </p:nvGrpSpPr>
          <p:grpSpPr>
            <a:xfrm rot="0">
              <a:off x="3089030" y="4427416"/>
              <a:ext cx="6010275" cy="920505"/>
              <a:chOff x="2532184" y="4437185"/>
              <a:chExt cx="6010275" cy="920505"/>
            </a:xfrm>
          </p:grpSpPr>
          <p:pic>
            <p:nvPicPr>
              <p:cNvPr id="4" name="그래픽 4" descr="여성 사무직 근로자 단색으로 채워진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532184" y="443718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그래픽 5" descr="남성 사무직 근로자 단색으로 채워진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7628059" y="4443290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7" name="그래픽 7" descr="전송 단색으로 채워진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629031" y="4427415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"/>
          <p:cNvGrpSpPr/>
          <p:nvPr/>
        </p:nvGrpSpPr>
        <p:grpSpPr>
          <a:xfrm rot="0">
            <a:off x="4388338" y="4603261"/>
            <a:ext cx="3415323" cy="562708"/>
            <a:chOff x="4388338" y="4603261"/>
            <a:chExt cx="3415323" cy="562708"/>
          </a:xfrm>
        </p:grpSpPr>
        <p:pic>
          <p:nvPicPr>
            <p:cNvPr id="9" name="그래픽 9" descr="키 단색으로 채워진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4388338" y="4603261"/>
              <a:ext cx="562708" cy="562708"/>
            </a:xfrm>
            <a:prstGeom prst="rect">
              <a:avLst/>
            </a:prstGeom>
          </p:spPr>
        </p:pic>
        <p:pic>
          <p:nvPicPr>
            <p:cNvPr id="10" name="그래픽 9" descr="키 단색으로 채워진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7240953" y="4603261"/>
              <a:ext cx="562708" cy="5627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스퀘어 Bold"/>
                <a:ea typeface="나눔스퀘어 Bold"/>
              </a:rPr>
              <a:t>Diffie-Hellman 키 교환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25707"/>
            <a:ext cx="11369675" cy="3807016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ko-KR" sz="2000">
                <a:latin typeface="나눔스퀘어 Bold"/>
                <a:ea typeface="나눔스퀘어 Bold"/>
              </a:rPr>
              <a:t>Whitfield Diffie</a:t>
            </a:r>
            <a:r>
              <a:rPr lang="ko-KR" altLang="en-US" sz="2000">
                <a:latin typeface="나눔스퀘어 Bold"/>
                <a:ea typeface="나눔스퀘어 Bold"/>
              </a:rPr>
              <a:t>와</a:t>
            </a:r>
            <a:r>
              <a:rPr lang="ko-KR" sz="2000">
                <a:latin typeface="나눔스퀘어 Bold"/>
                <a:ea typeface="나눔스퀘어 Bold"/>
              </a:rPr>
              <a:t> Martin Hellman이 </a:t>
            </a:r>
            <a:r>
              <a:rPr lang="en-US" altLang="ko-KR" sz="2000">
                <a:latin typeface="나눔스퀘어 Bold"/>
                <a:ea typeface="나눔스퀘어 Bold"/>
              </a:rPr>
              <a:t>1976</a:t>
            </a:r>
            <a:r>
              <a:rPr lang="ko-KR" sz="2000">
                <a:latin typeface="나눔스퀘어 Bold"/>
                <a:ea typeface="나눔스퀘어 Bold"/>
              </a:rPr>
              <a:t>년에 </a:t>
            </a:r>
            <a:r>
              <a:rPr lang="ko-KR" altLang="en-US" sz="2000">
                <a:latin typeface="나눔스퀘어 Bold"/>
                <a:ea typeface="나눔스퀘어 Bold"/>
              </a:rPr>
              <a:t>제안한</a:t>
            </a:r>
            <a:r>
              <a:rPr lang="ko-KR" sz="2000">
                <a:latin typeface="나눔스퀘어 Bold"/>
                <a:ea typeface="나눔스퀘어 Bold"/>
              </a:rPr>
              <a:t> 암호 키 교환 </a:t>
            </a:r>
            <a:r>
              <a:rPr lang="ko-KR" altLang="en-US" sz="2000">
                <a:latin typeface="나눔스퀘어 Bold"/>
                <a:ea typeface="나눔스퀘어 Bold"/>
              </a:rPr>
              <a:t>방식이다</a:t>
            </a:r>
            <a:r>
              <a:rPr lang="en-US" altLang="ko-KR" sz="2000">
                <a:latin typeface="나눔스퀘어 Bold"/>
                <a:ea typeface="나눔스퀘어 Bold"/>
              </a:rPr>
              <a:t>.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ko-KR" altLang="en-US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ko-KR" sz="2000">
                <a:latin typeface="나눔스퀘어 Bold"/>
                <a:ea typeface="나눔스퀘어 Bold"/>
              </a:rPr>
              <a:t>두 사람이 암호화되지 않은</a:t>
            </a:r>
            <a:r>
              <a:rPr lang="en-US" altLang="ko-KR" sz="2000">
                <a:latin typeface="나눔스퀘어 Bold"/>
                <a:ea typeface="나눔스퀘어 Bold"/>
              </a:rPr>
              <a:t> 통신망을 통해 공통의 비밀키를 공유할 </a:t>
            </a:r>
            <a:r>
              <a:rPr lang="ko-KR" sz="2000">
                <a:latin typeface="나눔스퀘어 Bold"/>
                <a:ea typeface="나눔스퀘어 Bold"/>
              </a:rPr>
              <a:t>수 있도록 한다</a:t>
            </a:r>
            <a:r>
              <a:rPr lang="en-US" altLang="ko-KR" sz="2000">
                <a:latin typeface="나눔스퀘어 Bold"/>
                <a:ea typeface="나눔스퀘어 Bold"/>
              </a:rPr>
              <a:t>.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000">
                <a:latin typeface="나눔스퀘어 Bold"/>
                <a:ea typeface="나눔스퀘어 Bold"/>
              </a:rPr>
              <a:t>안</a:t>
            </a:r>
            <a:r>
              <a:rPr lang="ko-KR" altLang="en-US" sz="2000">
                <a:latin typeface="나눔스퀘어 Bold"/>
                <a:ea typeface="나눔스퀘어 Bold"/>
              </a:rPr>
              <a:t>전</a:t>
            </a:r>
            <a:r>
              <a:rPr lang="en-US" altLang="ko-KR" sz="2000">
                <a:latin typeface="나눔스퀘어 Bold"/>
                <a:ea typeface="나눔스퀘어 Bold"/>
              </a:rPr>
              <a:t>성은 </a:t>
            </a:r>
            <a:r>
              <a:rPr lang="en-US" altLang="ko-KR" sz="2000">
                <a:solidFill>
                  <a:srgbClr val="3a3c84"/>
                </a:solidFill>
                <a:latin typeface="나눔스퀘어 Bold"/>
                <a:ea typeface="나눔스퀘어 Bold"/>
              </a:rPr>
              <a:t>이산대수 문제</a:t>
            </a:r>
            <a:r>
              <a:rPr lang="en-US" altLang="ko-KR" sz="2000">
                <a:latin typeface="나눔스퀘어 Bold"/>
                <a:ea typeface="나눔스퀘어 Bold"/>
              </a:rPr>
              <a:t>(DLP, Discrete Logarithm Problem)의 해를 찾는 것이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000">
                <a:latin typeface="나눔스퀘어 Bold"/>
                <a:ea typeface="나눔스퀘어 Bold"/>
              </a:rPr>
              <a:t>계산적으로 불가능하다는 것에 </a:t>
            </a:r>
            <a:r>
              <a:rPr lang="en-US" altLang="ko-KR" sz="2000">
                <a:solidFill>
                  <a:srgbClr val="3a3c84"/>
                </a:solidFill>
                <a:latin typeface="나눔스퀘어 Bold"/>
                <a:ea typeface="나눔스퀘어 Bold"/>
              </a:rPr>
              <a:t>기반</a:t>
            </a:r>
            <a:r>
              <a:rPr lang="en-US" altLang="ko-KR" sz="2000">
                <a:latin typeface="나눔스퀘어 Bold"/>
                <a:ea typeface="나눔스퀘어 Bold"/>
              </a:rPr>
              <a:t>을 두고 있다.</a:t>
            </a:r>
            <a:endParaRPr lang="en-US" alt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endParaRPr lang="en-US" alt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000">
                <a:solidFill>
                  <a:srgbClr val="3a3c84"/>
                </a:solidFill>
                <a:latin typeface="나눔스퀘어 Bold"/>
                <a:ea typeface="나눔스퀘어 Bold"/>
              </a:rPr>
              <a:t>SSH</a:t>
            </a:r>
            <a:r>
              <a:rPr lang="en-US" altLang="ko-KR" sz="2000">
                <a:latin typeface="나눔스퀘어 Bold"/>
                <a:ea typeface="나눔스퀘어 Bold"/>
              </a:rPr>
              <a:t>(Secure Shell), </a:t>
            </a:r>
            <a:r>
              <a:rPr lang="en-US" altLang="ko-KR" sz="2000">
                <a:solidFill>
                  <a:srgbClr val="3a3c84"/>
                </a:solidFill>
                <a:latin typeface="나눔스퀘어 Bold"/>
                <a:ea typeface="나눔스퀘어 Bold"/>
              </a:rPr>
              <a:t>TLS</a:t>
            </a:r>
            <a:r>
              <a:rPr lang="en-US" altLang="ko-KR" sz="2000">
                <a:latin typeface="나눔스퀘어 Bold"/>
                <a:ea typeface="나눔스퀘어 Bold"/>
              </a:rPr>
              <a:t>(Transport Layer Security), </a:t>
            </a:r>
            <a:r>
              <a:rPr lang="en-US" altLang="ko-KR" sz="2000">
                <a:solidFill>
                  <a:srgbClr val="3a3c84"/>
                </a:solidFill>
                <a:latin typeface="나눔스퀘어 Bold"/>
                <a:ea typeface="나눔스퀘어 Bold"/>
              </a:rPr>
              <a:t>IPSec</a:t>
            </a:r>
            <a:r>
              <a:rPr lang="en-US" altLang="ko-KR" sz="2000">
                <a:latin typeface="나눔스퀘어 Bold"/>
                <a:ea typeface="나눔스퀘어 Bold"/>
              </a:rPr>
              <a:t>(Internet Protocol Security)과 같</a:t>
            </a:r>
            <a:r>
              <a:rPr lang="ko-KR" altLang="en-US" sz="2000">
                <a:latin typeface="나눔스퀘어 Bold"/>
                <a:ea typeface="나눔스퀘어 Bold"/>
              </a:rPr>
              <a:t>이</a:t>
            </a:r>
            <a:endParaRPr lang="ko-KR" altLang="en-US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2000">
                <a:latin typeface="나눔스퀘어 Bold"/>
                <a:ea typeface="나눔스퀘어 Bold"/>
              </a:rPr>
              <a:t>공개되고 상업적인 암호 프로토콜에 구현되어 있다.</a:t>
            </a:r>
            <a:endParaRPr lang="ko-KR" altLang="en-US" sz="2000">
              <a:latin typeface="나눔스퀘어 Bold"/>
              <a:ea typeface="나눔스퀘어 Bold"/>
            </a:endParaRPr>
          </a:p>
        </p:txBody>
      </p:sp>
      <p:pic>
        <p:nvPicPr>
          <p:cNvPr id="6" name="그래픽 6" descr="키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8800" y="5312011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스퀘어 Bold"/>
                <a:ea typeface="나눔스퀘어 Bold"/>
              </a:rPr>
              <a:t>방법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t="1090" b="4190"/>
          <a:stretch>
            <a:fillRect/>
          </a:stretch>
        </p:blipFill>
        <p:spPr>
          <a:xfrm>
            <a:off x="4002561" y="1021040"/>
            <a:ext cx="4186877" cy="5741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방법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grpSp>
        <p:nvGrpSpPr>
          <p:cNvPr id="19" name=""/>
          <p:cNvGrpSpPr/>
          <p:nvPr/>
        </p:nvGrpSpPr>
        <p:grpSpPr>
          <a:xfrm rot="0">
            <a:off x="2792974" y="1319160"/>
            <a:ext cx="6606051" cy="5160704"/>
            <a:chOff x="2792974" y="1657145"/>
            <a:chExt cx="6606051" cy="4218447"/>
          </a:xfrm>
          <a:solidFill>
            <a:srgbClr val="f0f0f0"/>
          </a:solidFill>
        </p:grpSpPr>
        <p:grpSp>
          <p:nvGrpSpPr>
            <p:cNvPr id="12" name=""/>
            <p:cNvGrpSpPr/>
            <p:nvPr/>
          </p:nvGrpSpPr>
          <p:grpSpPr>
            <a:xfrm rot="0">
              <a:off x="2792974" y="1657145"/>
              <a:ext cx="6606051" cy="481370"/>
              <a:chOff x="2910757" y="2947629"/>
              <a:chExt cx="6606051" cy="481370"/>
            </a:xfrm>
            <a:grpFill/>
          </p:grpSpPr>
          <p:sp>
            <p:nvSpPr>
              <p:cNvPr id="10" name=""/>
              <p:cNvSpPr/>
              <p:nvPr/>
            </p:nvSpPr>
            <p:spPr>
              <a:xfrm>
                <a:off x="2910757" y="2947629"/>
                <a:ext cx="1485081" cy="481370"/>
              </a:xfrm>
              <a:prstGeom prst="rect">
                <a:avLst/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Alice</a:t>
                </a:r>
                <a:endPara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8031726" y="2947629"/>
                <a:ext cx="1485081" cy="481370"/>
              </a:xfrm>
              <a:prstGeom prst="rect">
                <a:avLst/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Bob</a:t>
                </a:r>
                <a:endPara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</p:grpSp>
        <p:grpSp>
          <p:nvGrpSpPr>
            <p:cNvPr id="14" name=""/>
            <p:cNvGrpSpPr/>
            <p:nvPr/>
          </p:nvGrpSpPr>
          <p:grpSpPr>
            <a:xfrm rot="0">
              <a:off x="2792974" y="5394221"/>
              <a:ext cx="6606051" cy="481370"/>
              <a:chOff x="2910757" y="2947629"/>
              <a:chExt cx="6606051" cy="481370"/>
            </a:xfrm>
            <a:grpFill/>
          </p:grpSpPr>
          <p:sp>
            <p:nvSpPr>
              <p:cNvPr id="15" name=""/>
              <p:cNvSpPr/>
              <p:nvPr/>
            </p:nvSpPr>
            <p:spPr>
              <a:xfrm>
                <a:off x="2910757" y="2947629"/>
                <a:ext cx="1485081" cy="481370"/>
              </a:xfrm>
              <a:prstGeom prst="rect">
                <a:avLst/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Alice</a:t>
                </a:r>
                <a:endPara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8031726" y="2947629"/>
                <a:ext cx="1485081" cy="481370"/>
              </a:xfrm>
              <a:prstGeom prst="rect">
                <a:avLst/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Bob</a:t>
                </a:r>
                <a:endPara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</p:grpSp>
        <p:cxnSp>
          <p:nvCxnSpPr>
            <p:cNvPr id="17" name=""/>
            <p:cNvCxnSpPr>
              <a:stCxn id="10" idx="2"/>
              <a:endCxn id="15" idx="0"/>
            </p:cNvCxnSpPr>
            <p:nvPr/>
          </p:nvCxnSpPr>
          <p:spPr>
            <a:xfrm rot="16200000" flipH="1" flipV="1">
              <a:off x="1907661" y="3766368"/>
              <a:ext cx="3255708" cy="0"/>
            </a:xfrm>
            <a:prstGeom prst="line">
              <a:avLst/>
            </a:prstGeom>
            <a:grpFill/>
            <a:ln w="28575">
              <a:solidFill>
                <a:srgbClr val="3a3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"/>
            <p:cNvCxnSpPr>
              <a:stCxn id="11" idx="2"/>
              <a:endCxn id="16" idx="0"/>
            </p:cNvCxnSpPr>
            <p:nvPr/>
          </p:nvCxnSpPr>
          <p:spPr>
            <a:xfrm rot="16200000" flipH="1" flipV="1">
              <a:off x="7028637" y="3766363"/>
              <a:ext cx="3255706" cy="13"/>
            </a:xfrm>
            <a:prstGeom prst="line">
              <a:avLst/>
            </a:prstGeom>
            <a:grpFill/>
            <a:ln w="28575">
              <a:solidFill>
                <a:srgbClr val="3a3c8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"/>
          <p:cNvCxnSpPr/>
          <p:nvPr/>
        </p:nvCxnSpPr>
        <p:spPr>
          <a:xfrm>
            <a:off x="3530395" y="3091016"/>
            <a:ext cx="5131209" cy="0"/>
          </a:xfrm>
          <a:prstGeom prst="straightConnector1">
            <a:avLst/>
          </a:prstGeom>
          <a:ln w="28575">
            <a:solidFill>
              <a:srgbClr val="3a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>
            <a:off x="3530395" y="4595351"/>
            <a:ext cx="5131209" cy="0"/>
          </a:xfrm>
          <a:prstGeom prst="straightConnector1">
            <a:avLst/>
          </a:prstGeom>
          <a:ln w="28575">
            <a:solidFill>
              <a:srgbClr val="3a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0800000">
            <a:off x="3591847" y="2445774"/>
            <a:ext cx="5069757" cy="5"/>
          </a:xfrm>
          <a:prstGeom prst="straightConnector1">
            <a:avLst/>
          </a:prstGeom>
          <a:ln w="28575">
            <a:solidFill>
              <a:srgbClr val="3a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0800000">
            <a:off x="3561121" y="5223182"/>
            <a:ext cx="5069757" cy="5"/>
          </a:xfrm>
          <a:prstGeom prst="straightConnector1">
            <a:avLst/>
          </a:prstGeom>
          <a:ln w="28575">
            <a:solidFill>
              <a:srgbClr val="3a3c8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5640142" y="4156176"/>
            <a:ext cx="937823" cy="36629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latin typeface="나눔스퀘어 Bold"/>
                <a:ea typeface="나눔스퀘어 Bold"/>
              </a:rPr>
              <a:t>send A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5640142" y="4779706"/>
            <a:ext cx="928298" cy="3618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>
                <a:latin typeface="나눔스퀘어 Bold"/>
                <a:ea typeface="나눔스퀘어 Bold"/>
              </a:rPr>
              <a:t>send B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504498" y="2618656"/>
            <a:ext cx="1183004" cy="366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>
                <a:latin typeface="나눔스퀘어 Bold"/>
                <a:ea typeface="나눔스퀘어 Bold"/>
              </a:rPr>
              <a:t>send p, </a:t>
            </a:r>
            <a:r>
              <a:rPr lang="en-US" altLang="ko-KR">
                <a:solidFill>
                  <a:srgbClr val="000000"/>
                </a:solidFill>
                <a:latin typeface="나눔스퀘어 Bold"/>
                <a:ea typeface="나눔스퀘어 Bold"/>
              </a:rPr>
              <a:t>α</a:t>
            </a:r>
            <a:endParaRPr lang="en-US" altLang="ko-KR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818698" y="1961942"/>
            <a:ext cx="2554604" cy="366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>
                <a:solidFill>
                  <a:srgbClr val="000000"/>
                </a:solidFill>
                <a:latin typeface="나눔스퀘어 Bold"/>
                <a:ea typeface="나눔스퀘어 Bold"/>
              </a:rPr>
              <a:t>request key exchange</a:t>
            </a:r>
            <a:endParaRPr lang="en-US" altLang="ko-KR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9" name=""/>
          <p:cNvSpPr/>
          <p:nvPr/>
        </p:nvSpPr>
        <p:spPr>
          <a:xfrm>
            <a:off x="1338620" y="2138516"/>
            <a:ext cx="1485081" cy="588892"/>
          </a:xfrm>
          <a:prstGeom prst="rect">
            <a:avLst/>
          </a:prstGeom>
          <a:solidFill>
            <a:srgbClr val="f0f0f0"/>
          </a:solidFill>
          <a:ln w="28575">
            <a:solidFill>
              <a:srgbClr val="3a3c84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Creat p, α, a</a:t>
            </a:r>
            <a:endParaRPr lang="en-US" altLang="ko-KR" sz="17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"/>
          <p:cNvSpPr/>
          <p:nvPr/>
        </p:nvSpPr>
        <p:spPr>
          <a:xfrm>
            <a:off x="8859477" y="3744265"/>
            <a:ext cx="2386371" cy="588892"/>
          </a:xfrm>
          <a:prstGeom prst="rect">
            <a:avLst/>
          </a:prstGeom>
          <a:solidFill>
            <a:srgbClr val="f0f0f0"/>
          </a:solidFill>
          <a:ln w="28575">
            <a:solidFill>
              <a:srgbClr val="3a3c84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spcBef>
                <a:spcPts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Creat b, B </a:t>
            </a:r>
            <a:r>
              <a:rPr lang="ko-KR" altLang="en-US" sz="1700">
                <a:solidFill>
                  <a:srgbClr val="000000"/>
                </a:solidFill>
                <a:latin typeface="나눔스퀘어 Bold"/>
                <a:ea typeface="나눔스퀘어 Bold"/>
              </a:rPr>
              <a:t>≡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 α</a:t>
            </a:r>
            <a:r>
              <a:rPr lang="en-US" altLang="ko-KR" sz="1700" baseline="30000">
                <a:solidFill>
                  <a:srgbClr val="000000"/>
                </a:solidFill>
                <a:latin typeface="나눔스퀘어 Bold"/>
                <a:ea typeface="나눔스퀘어 Bold"/>
              </a:rPr>
              <a:t>b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 mod p</a:t>
            </a:r>
            <a:endParaRPr lang="en-US" altLang="ko-KR" sz="17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2" name=""/>
          <p:cNvSpPr/>
          <p:nvPr/>
        </p:nvSpPr>
        <p:spPr>
          <a:xfrm>
            <a:off x="942665" y="3238315"/>
            <a:ext cx="2386371" cy="588892"/>
          </a:xfrm>
          <a:prstGeom prst="rect">
            <a:avLst/>
          </a:prstGeom>
          <a:solidFill>
            <a:srgbClr val="f0f0f0"/>
          </a:solidFill>
          <a:ln w="28575">
            <a:solidFill>
              <a:srgbClr val="3a3c84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spcBef>
                <a:spcPts val="0"/>
              </a:spcBef>
              <a:defRPr/>
            </a:pPr>
            <a:r>
              <a:rPr lang="ko-KR" altLang="en-US" sz="1700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Creat A </a:t>
            </a:r>
            <a:r>
              <a:rPr lang="ko-KR" altLang="en-US" sz="1700">
                <a:solidFill>
                  <a:srgbClr val="000000"/>
                </a:solidFill>
                <a:latin typeface="나눔스퀘어 Bold"/>
                <a:ea typeface="나눔스퀘어 Bold"/>
              </a:rPr>
              <a:t>≡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 α</a:t>
            </a:r>
            <a:r>
              <a:rPr lang="en-US" altLang="ko-KR" sz="1700" baseline="30000">
                <a:solidFill>
                  <a:srgbClr val="000000"/>
                </a:solidFill>
                <a:latin typeface="나눔스퀘어 Bold"/>
                <a:ea typeface="나눔스퀘어 Bold"/>
              </a:rPr>
              <a:t>a</a:t>
            </a:r>
            <a:r>
              <a:rPr lang="en-US" altLang="ko-KR" sz="1700">
                <a:solidFill>
                  <a:srgbClr val="000000"/>
                </a:solidFill>
                <a:latin typeface="나눔스퀘어 Bold"/>
                <a:ea typeface="나눔스퀘어 Bold"/>
              </a:rPr>
              <a:t> mod p</a:t>
            </a:r>
            <a:endParaRPr lang="en-US" altLang="ko-KR" sz="17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"/>
          <p:cNvSpPr/>
          <p:nvPr/>
        </p:nvSpPr>
        <p:spPr>
          <a:xfrm>
            <a:off x="265264" y="4941345"/>
            <a:ext cx="3164758" cy="588892"/>
          </a:xfrm>
          <a:prstGeom prst="rect">
            <a:avLst/>
          </a:prstGeom>
          <a:solidFill>
            <a:srgbClr val="f0f0f0"/>
          </a:solidFill>
          <a:ln w="28575">
            <a:solidFill>
              <a:srgbClr val="3a3c84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spcBef>
                <a:spcPts val="0"/>
              </a:spcBef>
              <a:defRPr/>
            </a:pPr>
            <a:r>
              <a:rPr lang="ko-KR" altLang="en-US" sz="1500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나눔스퀘어 Bold"/>
                <a:ea typeface="나눔스퀘어 Bold"/>
              </a:rPr>
              <a:t>generate private key </a:t>
            </a:r>
            <a:r>
              <a:rPr lang="ko-KR" altLang="en-US" sz="1500">
                <a:solidFill>
                  <a:srgbClr val="000000"/>
                </a:solidFill>
                <a:latin typeface="나눔스퀘어 Bold"/>
                <a:ea typeface="나눔스퀘어 Bold"/>
              </a:rPr>
              <a:t>≡</a:t>
            </a:r>
            <a:r>
              <a:rPr lang="en-US" altLang="ko-KR" sz="1500">
                <a:solidFill>
                  <a:srgbClr val="000000"/>
                </a:solidFill>
                <a:latin typeface="나눔스퀘어 Bold"/>
                <a:ea typeface="나눔스퀘어 Bold"/>
              </a:rPr>
              <a:t> B</a:t>
            </a:r>
            <a:r>
              <a:rPr lang="en-US" altLang="ko-KR" sz="1500" baseline="30000">
                <a:solidFill>
                  <a:srgbClr val="000000"/>
                </a:solidFill>
                <a:latin typeface="나눔스퀘어 Bold"/>
                <a:ea typeface="나눔스퀘어 Bold"/>
              </a:rPr>
              <a:t>a</a:t>
            </a:r>
            <a:r>
              <a:rPr lang="en-US" altLang="ko-KR" sz="1500">
                <a:solidFill>
                  <a:srgbClr val="000000"/>
                </a:solidFill>
                <a:latin typeface="나눔스퀘어 Bold"/>
                <a:ea typeface="나눔스퀘어 Bold"/>
              </a:rPr>
              <a:t> mod p</a:t>
            </a:r>
            <a:endParaRPr lang="en-US" altLang="ko-KR" sz="15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34" name=""/>
          <p:cNvSpPr/>
          <p:nvPr/>
        </p:nvSpPr>
        <p:spPr>
          <a:xfrm>
            <a:off x="8754600" y="5216648"/>
            <a:ext cx="3164758" cy="588892"/>
          </a:xfrm>
          <a:prstGeom prst="rect">
            <a:avLst/>
          </a:prstGeom>
          <a:solidFill>
            <a:srgbClr val="f0f0f0"/>
          </a:solidFill>
          <a:ln w="28575">
            <a:solidFill>
              <a:srgbClr val="3a3c84"/>
            </a:solidFill>
            <a:prstDash val="lg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/>
          <a:lstStyle/>
          <a:p>
            <a:pPr algn="ctr">
              <a:spcBef>
                <a:spcPts val="0"/>
              </a:spcBef>
              <a:defRPr/>
            </a:pPr>
            <a:r>
              <a:rPr lang="ko-KR" altLang="en-US" sz="1500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sz="1500">
                <a:solidFill>
                  <a:srgbClr val="000000"/>
                </a:solidFill>
                <a:latin typeface="나눔스퀘어 Bold"/>
                <a:ea typeface="나눔스퀘어 Bold"/>
              </a:rPr>
              <a:t>generate private key </a:t>
            </a:r>
            <a:r>
              <a:rPr lang="ko-KR" altLang="en-US" sz="1500">
                <a:solidFill>
                  <a:srgbClr val="000000"/>
                </a:solidFill>
                <a:latin typeface="나눔스퀘어 Bold"/>
                <a:ea typeface="나눔스퀘어 Bold"/>
              </a:rPr>
              <a:t>≡</a:t>
            </a:r>
            <a:r>
              <a:rPr lang="en-US" altLang="ko-KR" sz="1500">
                <a:solidFill>
                  <a:srgbClr val="000000"/>
                </a:solidFill>
                <a:latin typeface="나눔스퀘어 Bold"/>
                <a:ea typeface="나눔스퀘어 Bold"/>
              </a:rPr>
              <a:t> A</a:t>
            </a:r>
            <a:r>
              <a:rPr lang="en-US" altLang="ko-KR" sz="1500" baseline="30000">
                <a:solidFill>
                  <a:srgbClr val="000000"/>
                </a:solidFill>
                <a:latin typeface="나눔스퀘어 Bold"/>
                <a:ea typeface="나눔스퀘어 Bold"/>
              </a:rPr>
              <a:t>b</a:t>
            </a:r>
            <a:r>
              <a:rPr lang="en-US" altLang="ko-KR" sz="1500">
                <a:solidFill>
                  <a:srgbClr val="000000"/>
                </a:solidFill>
                <a:latin typeface="나눔스퀘어 Bold"/>
                <a:ea typeface="나눔스퀘어 Bold"/>
              </a:rPr>
              <a:t> mod p</a:t>
            </a:r>
            <a:endParaRPr lang="en-US" altLang="ko-KR" sz="1500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방법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grpSp>
        <p:nvGrpSpPr>
          <p:cNvPr id="10" name=""/>
          <p:cNvGrpSpPr/>
          <p:nvPr/>
        </p:nvGrpSpPr>
        <p:grpSpPr>
          <a:xfrm rot="0">
            <a:off x="1824038" y="1285875"/>
            <a:ext cx="8543924" cy="5265071"/>
            <a:chOff x="1824038" y="1285875"/>
            <a:chExt cx="8543924" cy="5265071"/>
          </a:xfrm>
          <a:solidFill>
            <a:srgbClr val="f0f0f0"/>
          </a:solidFill>
        </p:grpSpPr>
        <p:sp>
          <p:nvSpPr>
            <p:cNvPr id="4" name=""/>
            <p:cNvSpPr/>
            <p:nvPr/>
          </p:nvSpPr>
          <p:spPr>
            <a:xfrm>
              <a:off x="1824038" y="1285875"/>
              <a:ext cx="8543924" cy="790575"/>
            </a:xfrm>
            <a:prstGeom prst="roundRect">
              <a:avLst>
                <a:gd name="adj" fmla="val 16667"/>
              </a:avLst>
            </a:prstGeom>
            <a:grpFill/>
            <a:ln w="28575">
              <a:solidFill>
                <a:srgbClr val="3a3c84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/>
            <a:p>
              <a:pPr algn="ctr">
                <a:spcBef>
                  <a:spcPts val="0"/>
                </a:spcBef>
                <a:defRPr/>
              </a:pP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A: </a:t>
              </a:r>
              <a:r>
                <a:rPr lang="en-US" altLang="ko-KR" sz="200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p(</a:t>
              </a:r>
              <a:r>
                <a:rPr lang="ko-KR" altLang="en-US" sz="200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소수</a:t>
              </a:r>
              <a:r>
                <a:rPr lang="en-US" altLang="ko-KR" sz="2000">
                  <a:solidFill>
                    <a:srgbClr val="ff0000"/>
                  </a:solidFill>
                  <a:latin typeface="나눔스퀘어 Bold"/>
                  <a:ea typeface="나눔스퀘어 Bold"/>
                </a:rPr>
                <a:t>), α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, K</a:t>
              </a:r>
              <a:r>
                <a:rPr lang="en-US" altLang="ko-KR" sz="2000" baseline="-24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pr,a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선택 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(α,</a:t>
              </a:r>
              <a:r>
                <a: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K</a:t>
              </a:r>
              <a:r>
                <a:rPr lang="en-US" altLang="ko-KR" sz="2000" baseline="-24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pr,a</a:t>
              </a:r>
              <a:r>
                <a: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 ∈ 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{2,</a:t>
              </a:r>
              <a:r>
                <a: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3,</a:t>
              </a:r>
              <a:r>
                <a: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 …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,</a:t>
              </a:r>
              <a:r>
                <a: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rPr>
                <a:t>p-2})</a:t>
              </a:r>
              <a:endParaRPr lang="en-US" altLang="ko-KR" sz="2000">
                <a:solidFill>
                  <a:srgbClr val="000000"/>
                </a:solidFill>
                <a:latin typeface="나눔스퀘어 Bold"/>
                <a:ea typeface="나눔스퀘어 Bold"/>
              </a:endParaRPr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1824038" y="2308839"/>
              <a:ext cx="8543924" cy="4242107"/>
              <a:chOff x="1824037" y="2308839"/>
              <a:chExt cx="8543924" cy="4242107"/>
            </a:xfrm>
            <a:grpFill/>
          </p:grpSpPr>
          <p:sp>
            <p:nvSpPr>
              <p:cNvPr id="5" name=""/>
              <p:cNvSpPr/>
              <p:nvPr/>
            </p:nvSpPr>
            <p:spPr>
              <a:xfrm>
                <a:off x="1824038" y="2308839"/>
                <a:ext cx="8543924" cy="790575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B: 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pr,b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선택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(α,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pr,b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∈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{2,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3,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…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,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p-2})</a:t>
                </a:r>
                <a:endParaRPr lang="en-US" altLang="ko-KR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1824038" y="3312549"/>
                <a:ext cx="8543924" cy="790575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A: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pub,A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≡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α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mod p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계산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/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B: 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pub,B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≡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α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mod p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계산</a:t>
                </a:r>
                <a:endPara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1824037" y="5760371"/>
                <a:ext cx="8543924" cy="790575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AB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≡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mod p / 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≡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A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mod p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/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(A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≡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B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≡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α</a:t>
                </a:r>
                <a:r>
                  <a:rPr lang="en-US" altLang="ko-KR" sz="2000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)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endPara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8" name=""/>
              <p:cNvSpPr/>
              <p:nvPr/>
            </p:nvSpPr>
            <p:spPr>
              <a:xfrm>
                <a:off x="6096000" y="4377710"/>
                <a:ext cx="3750698" cy="1128559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A(K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pub,A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)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와 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B(K</a:t>
                </a:r>
                <a:r>
                  <a:rPr lang="en-US" altLang="ko-KR" sz="2000" baseline="-24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pub,B</a:t>
                </a:r>
                <a:r>
                  <a:rPr lang="en-US" altLang="ko-KR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)</a:t>
                </a:r>
                <a:r>
                  <a:rPr lang="ko-KR" altLang="en-US" sz="2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교환</a:t>
                </a:r>
                <a:endParaRPr lang="ko-KR" altLang="en-US" sz="2000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</p:grpSp>
      </p:grpSp>
      <p:pic>
        <p:nvPicPr>
          <p:cNvPr id="13" name="그래픽 7" descr="전송 단색으로 채워진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8224" y="4478625"/>
            <a:ext cx="914400" cy="914400"/>
          </a:xfrm>
          <a:prstGeom prst="rect">
            <a:avLst/>
          </a:prstGeom>
        </p:spPr>
      </p:pic>
      <p:grpSp>
        <p:nvGrpSpPr>
          <p:cNvPr id="14" name=""/>
          <p:cNvGrpSpPr/>
          <p:nvPr/>
        </p:nvGrpSpPr>
        <p:grpSpPr>
          <a:xfrm rot="0">
            <a:off x="2511196" y="4664710"/>
            <a:ext cx="2770081" cy="491015"/>
            <a:chOff x="4388338" y="4603261"/>
            <a:chExt cx="3415323" cy="562708"/>
          </a:xfrm>
        </p:grpSpPr>
        <p:pic>
          <p:nvPicPr>
            <p:cNvPr id="15" name="그래픽 9" descr="키 단색으로 채워진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88338" y="4603261"/>
              <a:ext cx="562708" cy="562708"/>
            </a:xfrm>
            <a:prstGeom prst="rect">
              <a:avLst/>
            </a:prstGeom>
          </p:spPr>
        </p:pic>
        <p:pic>
          <p:nvPicPr>
            <p:cNvPr id="16" name="그래픽 9" descr="키 단색으로 채워진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240953" y="4603261"/>
              <a:ext cx="562708" cy="5627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나눔스퀘어 Bold"/>
                <a:ea typeface="나눔스퀘어 Bold"/>
              </a:rPr>
              <a:t>Example</a:t>
            </a:r>
            <a:endParaRPr lang="en-US" altLang="ko-KR">
              <a:latin typeface="나눔스퀘어 Bold"/>
              <a:ea typeface="나눔스퀘어 Bold"/>
            </a:endParaRPr>
          </a:p>
        </p:txBody>
      </p:sp>
      <p:grpSp>
        <p:nvGrpSpPr>
          <p:cNvPr id="23" name=""/>
          <p:cNvGrpSpPr/>
          <p:nvPr/>
        </p:nvGrpSpPr>
        <p:grpSpPr>
          <a:xfrm rot="0">
            <a:off x="2797785" y="1448658"/>
            <a:ext cx="6596429" cy="1277627"/>
            <a:chOff x="2795954" y="1063136"/>
            <a:chExt cx="6596429" cy="1277627"/>
          </a:xfrm>
        </p:grpSpPr>
        <p:grpSp>
          <p:nvGrpSpPr>
            <p:cNvPr id="8" name="그룹 7"/>
            <p:cNvGrpSpPr/>
            <p:nvPr/>
          </p:nvGrpSpPr>
          <p:grpSpPr>
            <a:xfrm rot="0">
              <a:off x="2795954" y="1063136"/>
              <a:ext cx="6596429" cy="918064"/>
              <a:chOff x="2795954" y="1346444"/>
              <a:chExt cx="6596429" cy="918064"/>
            </a:xfrm>
          </p:grpSpPr>
          <p:pic>
            <p:nvPicPr>
              <p:cNvPr id="4" name="그래픽 4" descr="여성 사무직 근로자 단색으로 채워진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2795954" y="135010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" name="그래픽 5" descr="남성 사무직 근로자 단색으로 채워진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477983" y="1346444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"/>
            <p:cNvSpPr txBox="1"/>
            <p:nvPr/>
          </p:nvSpPr>
          <p:spPr>
            <a:xfrm>
              <a:off x="2872604" y="1900188"/>
              <a:ext cx="827463" cy="44057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 sz="2300">
                  <a:latin typeface="배달의민족 주아 OTF"/>
                  <a:ea typeface="배달의민족 주아 OTF"/>
                </a:rPr>
                <a:t>Alice</a:t>
              </a:r>
              <a:endParaRPr lang="en-US" altLang="ko-KR" sz="2300">
                <a:latin typeface="배달의민족 주아 OTF"/>
                <a:ea typeface="배달의민족 주아 OTF"/>
              </a:endParaRPr>
            </a:p>
          </p:txBody>
        </p:sp>
        <p:sp>
          <p:nvSpPr>
            <p:cNvPr id="10" name=""/>
            <p:cNvSpPr txBox="1"/>
            <p:nvPr/>
          </p:nvSpPr>
          <p:spPr>
            <a:xfrm>
              <a:off x="8634364" y="1889222"/>
              <a:ext cx="678816" cy="442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2300">
                  <a:latin typeface="배달의민족 주아 OTF"/>
                  <a:ea typeface="배달의민족 주아 OTF"/>
                </a:rPr>
                <a:t>Bob</a:t>
              </a:r>
              <a:endParaRPr lang="en-US" altLang="ko-KR" sz="2300">
                <a:latin typeface="배달의민족 주아 OTF"/>
                <a:ea typeface="배달의민족 주아 OTF"/>
              </a:endParaRPr>
            </a:p>
          </p:txBody>
        </p:sp>
      </p:grpSp>
      <p:grpSp>
        <p:nvGrpSpPr>
          <p:cNvPr id="22" name=""/>
          <p:cNvGrpSpPr/>
          <p:nvPr/>
        </p:nvGrpSpPr>
        <p:grpSpPr>
          <a:xfrm rot="0">
            <a:off x="1795316" y="3220893"/>
            <a:ext cx="8601367" cy="2634673"/>
            <a:chOff x="1795317" y="2544618"/>
            <a:chExt cx="8601367" cy="2634673"/>
          </a:xfrm>
        </p:grpSpPr>
        <p:grpSp>
          <p:nvGrpSpPr>
            <p:cNvPr id="14" name=""/>
            <p:cNvGrpSpPr/>
            <p:nvPr/>
          </p:nvGrpSpPr>
          <p:grpSpPr>
            <a:xfrm rot="0">
              <a:off x="1795317" y="2544618"/>
              <a:ext cx="2876742" cy="2634672"/>
              <a:chOff x="4657628" y="2572712"/>
              <a:chExt cx="2876742" cy="2634672"/>
            </a:xfrm>
            <a:solidFill>
              <a:srgbClr val="f0f0f0"/>
            </a:solidFill>
          </p:grpSpPr>
          <p:sp>
            <p:nvSpPr>
              <p:cNvPr id="12" name=""/>
              <p:cNvSpPr/>
              <p:nvPr/>
            </p:nvSpPr>
            <p:spPr>
              <a:xfrm>
                <a:off x="4657628" y="2572712"/>
                <a:ext cx="2876742" cy="856287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p>
                <a:pPr algn="ctr"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임의의 정수 </a:t>
                </a: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5</a:t>
                </a:r>
                <a:r>
                  <a:rPr lang="ko-KR" altLang="en-US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선택</a:t>
                </a:r>
                <a:endParaRPr lang="ko-KR" altLang="en-US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2</a:t>
                </a:r>
                <a:r>
                  <a:rPr lang="en-US" altLang="ko-KR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5</a:t>
                </a:r>
                <a:r>
                  <a:rPr lang="ko-KR" altLang="en-US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mod 29 = 3</a:t>
                </a:r>
                <a:endParaRPr lang="en-US" altLang="ko-KR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4657628" y="4351097"/>
                <a:ext cx="2876742" cy="856287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7</a:t>
                </a:r>
                <a:r>
                  <a:rPr lang="en-US" altLang="ko-KR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5</a:t>
                </a: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mod 29 = </a:t>
                </a:r>
                <a:r>
                  <a:rPr lang="en-US" altLang="ko-KR">
                    <a:solidFill>
                      <a:srgbClr val="0000ff"/>
                    </a:solidFill>
                    <a:latin typeface="나눔스퀘어 Bold"/>
                    <a:ea typeface="나눔스퀘어 Bold"/>
                  </a:rPr>
                  <a:t>16</a:t>
                </a:r>
                <a:endParaRPr lang="en-US" altLang="ko-KR">
                  <a:solidFill>
                    <a:srgbClr val="0000ff"/>
                  </a:solidFill>
                  <a:latin typeface="나눔스퀘어 Bold"/>
                  <a:ea typeface="나눔스퀘어 Bold"/>
                </a:endParaRPr>
              </a:p>
            </p:txBody>
          </p:sp>
        </p:grpSp>
        <p:grpSp>
          <p:nvGrpSpPr>
            <p:cNvPr id="15" name=""/>
            <p:cNvGrpSpPr/>
            <p:nvPr/>
          </p:nvGrpSpPr>
          <p:grpSpPr>
            <a:xfrm rot="0">
              <a:off x="7519941" y="2544618"/>
              <a:ext cx="2876742" cy="2634672"/>
              <a:chOff x="4657628" y="2572712"/>
              <a:chExt cx="2876742" cy="2634672"/>
            </a:xfrm>
            <a:solidFill>
              <a:srgbClr val="f0f0f0"/>
            </a:solidFill>
          </p:grpSpPr>
          <p:sp>
            <p:nvSpPr>
              <p:cNvPr id="16" name=""/>
              <p:cNvSpPr/>
              <p:nvPr/>
            </p:nvSpPr>
            <p:spPr>
              <a:xfrm>
                <a:off x="4657628" y="2572712"/>
                <a:ext cx="2876742" cy="856287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임의의 정수 </a:t>
                </a: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12</a:t>
                </a:r>
                <a:r>
                  <a:rPr lang="ko-KR" altLang="en-US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선택</a:t>
                </a:r>
                <a:endParaRPr lang="ko-KR" altLang="en-US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2</a:t>
                </a:r>
                <a:r>
                  <a:rPr lang="en-US" altLang="ko-KR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12</a:t>
                </a:r>
                <a:r>
                  <a:rPr lang="ko-KR" altLang="en-US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</a:t>
                </a: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mod 29 = 7</a:t>
                </a:r>
                <a:endParaRPr lang="en-US" altLang="ko-KR">
                  <a:solidFill>
                    <a:srgbClr val="000000"/>
                  </a:solidFill>
                  <a:latin typeface="나눔스퀘어 Bold"/>
                  <a:ea typeface="나눔스퀘어 Bold"/>
                </a:endParaRPr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4657628" y="4351097"/>
                <a:ext cx="2876742" cy="856287"/>
              </a:xfrm>
              <a:prstGeom prst="roundRect">
                <a:avLst>
                  <a:gd name="adj" fmla="val 16667"/>
                </a:avLst>
              </a:prstGeom>
              <a:grpFill/>
              <a:ln w="28575">
                <a:solidFill>
                  <a:srgbClr val="3a3c84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anchor="ctr"/>
              <a:lstStyle/>
              <a:p>
                <a:pPr algn="ctr">
                  <a:spcBef>
                    <a:spcPts val="0"/>
                  </a:spcBef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3</a:t>
                </a:r>
                <a:r>
                  <a:rPr lang="en-US" altLang="ko-KR" baseline="30000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12</a:t>
                </a:r>
                <a:r>
                  <a:rPr lang="en-US" altLang="ko-KR">
                    <a:solidFill>
                      <a:srgbClr val="000000"/>
                    </a:solidFill>
                    <a:latin typeface="나눔스퀘어 Bold"/>
                    <a:ea typeface="나눔스퀘어 Bold"/>
                  </a:rPr>
                  <a:t> mod 29 = </a:t>
                </a:r>
                <a:r>
                  <a:rPr lang="en-US" altLang="ko-KR">
                    <a:solidFill>
                      <a:srgbClr val="0000ff"/>
                    </a:solidFill>
                    <a:latin typeface="나눔스퀘어 Bold"/>
                    <a:ea typeface="나눔스퀘어 Bold"/>
                  </a:rPr>
                  <a:t>16</a:t>
                </a:r>
                <a:endParaRPr lang="en-US" altLang="ko-KR">
                  <a:solidFill>
                    <a:srgbClr val="0000ff"/>
                  </a:solidFill>
                  <a:latin typeface="나눔스퀘어 Bold"/>
                  <a:ea typeface="나눔스퀘어 Bold"/>
                </a:endParaRPr>
              </a:p>
            </p:txBody>
          </p:sp>
        </p:grpSp>
        <p:cxnSp>
          <p:nvCxnSpPr>
            <p:cNvPr id="19" name=""/>
            <p:cNvCxnSpPr/>
            <p:nvPr/>
          </p:nvCxnSpPr>
          <p:spPr>
            <a:xfrm>
              <a:off x="4830810" y="3429000"/>
              <a:ext cx="2424546" cy="837045"/>
            </a:xfrm>
            <a:prstGeom prst="straightConnector1">
              <a:avLst/>
            </a:prstGeom>
            <a:ln w="28575">
              <a:solidFill>
                <a:srgbClr val="3a3c8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"/>
            <p:cNvCxnSpPr/>
            <p:nvPr/>
          </p:nvCxnSpPr>
          <p:spPr>
            <a:xfrm rot="10800000" flipV="1">
              <a:off x="4840046" y="3419475"/>
              <a:ext cx="2415213" cy="827905"/>
            </a:xfrm>
            <a:prstGeom prst="straightConnector1">
              <a:avLst/>
            </a:prstGeom>
            <a:ln w="28575">
              <a:solidFill>
                <a:srgbClr val="3a3c84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"/>
          <p:cNvSpPr/>
          <p:nvPr/>
        </p:nvSpPr>
        <p:spPr>
          <a:xfrm>
            <a:off x="5119687" y="1800227"/>
            <a:ext cx="1952625" cy="514350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 w="28575"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rgbClr val="000000"/>
                </a:solidFill>
                <a:latin typeface="나눔스퀘어 Bold"/>
                <a:ea typeface="나눔스퀘어 Bold"/>
              </a:rPr>
              <a:t>p = 29, α</a:t>
            </a:r>
            <a:r>
              <a:rPr lang="ko-KR" altLang="en-US">
                <a:solidFill>
                  <a:srgbClr val="000000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나눔스퀘어 Bold"/>
                <a:ea typeface="나눔스퀘어 Bold"/>
              </a:rPr>
              <a:t>= 2</a:t>
            </a:r>
            <a:endParaRPr lang="en-US" altLang="ko-KR">
              <a:solidFill>
                <a:srgbClr val="000000"/>
              </a:solidFill>
              <a:latin typeface="나눔스퀘어 Bold"/>
              <a:ea typeface="나눔스퀘어 Bold"/>
            </a:endParaRPr>
          </a:p>
        </p:txBody>
      </p:sp>
      <p:sp>
        <p:nvSpPr>
          <p:cNvPr id="26" name=""/>
          <p:cNvSpPr/>
          <p:nvPr/>
        </p:nvSpPr>
        <p:spPr>
          <a:xfrm>
            <a:off x="3775420" y="3641863"/>
            <a:ext cx="270841" cy="2642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"/>
          <p:cNvSpPr/>
          <p:nvPr/>
        </p:nvSpPr>
        <p:spPr>
          <a:xfrm>
            <a:off x="9539700" y="3629023"/>
            <a:ext cx="291547" cy="28492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"/>
          <p:cNvSpPr/>
          <p:nvPr/>
        </p:nvSpPr>
        <p:spPr>
          <a:xfrm>
            <a:off x="7991475" y="5291817"/>
            <a:ext cx="272653" cy="2663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2293824" y="5294027"/>
            <a:ext cx="266700" cy="2667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2714288" y="1774151"/>
            <a:ext cx="1058333" cy="673484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 w="28575">
            <a:solidFill>
              <a:srgbClr val="3a3c84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8400328" y="1774151"/>
            <a:ext cx="1058333" cy="673484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 w="28575">
            <a:solidFill>
              <a:srgbClr val="eb5800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스퀘어 Bold"/>
                <a:ea typeface="나눔스퀘어 Bold"/>
              </a:rPr>
              <a:t>장점 및 단점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785263"/>
            <a:ext cx="5684837" cy="4288077"/>
          </a:xfr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  <a:defRPr/>
            </a:pPr>
            <a:r>
              <a:rPr lang="ko-KR" sz="2300">
                <a:latin typeface="나눔스퀘어 Bold"/>
                <a:ea typeface="나눔스퀘어 Bold"/>
              </a:rPr>
              <a:t>장점</a:t>
            </a:r>
            <a:endParaRPr lang="ko-KR" sz="2000">
              <a:latin typeface="나눔스퀘어 Bold"/>
              <a:ea typeface="나눔스퀘어 Bold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ko-KR" sz="2000">
              <a:latin typeface="나눔스퀘어 Bold"/>
              <a:ea typeface="나눔스퀘어 Bold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sz="2000">
                <a:latin typeface="나눔스퀘어 Bold"/>
                <a:ea typeface="나눔스퀘어 Bold"/>
              </a:rPr>
              <a:t>신뢰할 수 있는 제 3자를 이용하지 않고도, 사전에 공유된 </a:t>
            </a:r>
            <a:r>
              <a:rPr lang="ko-KR" altLang="en-US" sz="2000">
                <a:latin typeface="나눔스퀘어 Bold"/>
                <a:ea typeface="나눔스퀘어 Bold"/>
              </a:rPr>
              <a:t>비밀키 없</a:t>
            </a:r>
            <a:r>
              <a:rPr lang="ko-KR" sz="2000">
                <a:latin typeface="나눔스퀘어 Bold"/>
                <a:ea typeface="나눔스퀘어 Bold"/>
              </a:rPr>
              <a:t>이도,</a:t>
            </a:r>
            <a:r>
              <a:rPr lang="ko-KR" altLang="en-US" sz="2000">
                <a:latin typeface="나눔스퀘어 Bold"/>
                <a:ea typeface="나눔스퀘어 Bold"/>
              </a:rPr>
              <a:t> </a:t>
            </a:r>
            <a:r>
              <a:rPr lang="ko-KR" sz="2000">
                <a:latin typeface="나눔스퀘어 Bold"/>
                <a:ea typeface="나눔스퀘어 Bold"/>
              </a:rPr>
              <a:t>당사자들 간에 동일한 </a:t>
            </a:r>
            <a:r>
              <a:rPr lang="ko-KR" altLang="en-US" sz="2000">
                <a:latin typeface="나눔스퀘어 Bold"/>
                <a:ea typeface="나눔스퀘어 Bold"/>
              </a:rPr>
              <a:t>세션키를</a:t>
            </a:r>
            <a:r>
              <a:rPr lang="ko-KR" sz="2000">
                <a:latin typeface="나눔스퀘어 Bold"/>
                <a:ea typeface="나눔스퀘어 Bold"/>
              </a:rPr>
              <a:t> 계산해내는 방법</a:t>
            </a:r>
            <a:endParaRPr lang="ko-KR" sz="2000">
              <a:latin typeface="나눔스퀘어 Bold"/>
              <a:ea typeface="나눔스퀘어 Bold"/>
            </a:endParaRPr>
          </a:p>
          <a:p>
            <a:pPr marL="228600" indent="-228600">
              <a:lnSpc>
                <a:spcPct val="150000"/>
              </a:lnSpc>
              <a:defRPr/>
            </a:pPr>
            <a:r>
              <a:rPr lang="ko-KR" altLang="en-US" sz="2000">
                <a:latin typeface="나눔스퀘어 Bold"/>
                <a:ea typeface="나눔스퀘어 Bold"/>
              </a:rPr>
              <a:t>비밀키</a:t>
            </a:r>
            <a:r>
              <a:rPr lang="ko-KR" sz="2000">
                <a:latin typeface="나눔스퀘어 Bold"/>
                <a:ea typeface="나눔스퀘어 Bold"/>
              </a:rPr>
              <a:t> 필요시 마다 달리 생성하여,</a:t>
            </a:r>
            <a:r>
              <a:rPr lang="ko-KR" altLang="en-US" sz="2000">
                <a:latin typeface="나눔스퀘어 Bold"/>
                <a:ea typeface="나눔스퀘어 Bold"/>
              </a:rPr>
              <a:t> 비밀키 </a:t>
            </a:r>
            <a:r>
              <a:rPr lang="ko-KR" sz="2000">
                <a:latin typeface="나눔스퀘어 Bold"/>
                <a:ea typeface="나눔스퀘어 Bold"/>
              </a:rPr>
              <a:t>보관에 따른 </a:t>
            </a:r>
            <a:r>
              <a:rPr lang="ko-KR" sz="2000">
                <a:solidFill>
                  <a:srgbClr val="3a3c84"/>
                </a:solidFill>
                <a:latin typeface="나눔스퀘어 Bold"/>
                <a:ea typeface="나눔스퀘어 Bold"/>
              </a:rPr>
              <a:t>노출 위험성이 작아</a:t>
            </a:r>
            <a:r>
              <a:rPr lang="ko-KR" sz="2000">
                <a:latin typeface="나눔스퀘어 Bold"/>
                <a:ea typeface="나눔스퀘어 Bold"/>
              </a:rPr>
              <a:t>짐</a:t>
            </a:r>
            <a:endParaRPr lang="ko-KR" sz="2000">
              <a:latin typeface="나눔스퀘어 Bold"/>
              <a:ea typeface="나눔스퀘어 Bold"/>
            </a:endParaRPr>
          </a:p>
        </p:txBody>
      </p:sp>
      <p:sp>
        <p:nvSpPr>
          <p:cNvPr id="4" name="텍스트 개체 틀 2"/>
          <p:cNvSpPr>
            <a:spLocks noGrp="1"/>
          </p:cNvSpPr>
          <p:nvPr/>
        </p:nvSpPr>
        <p:spPr>
          <a:xfrm>
            <a:off x="6095999" y="1777700"/>
            <a:ext cx="5684837" cy="436299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0" indent="0" algn="ctr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3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단점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85600" indent="-285600" algn="l" defTabSz="9144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세션키를 교환하는 과정에서 진짜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상대방을 신뢰할 수 없음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85600" indent="-285600" algn="l" defTabSz="9144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</a:endParaRPr>
          </a:p>
          <a:p>
            <a:pPr marL="285600" indent="-285600" algn="l" defTabSz="91440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즉, 상대방에 대한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eb5800"/>
                </a:solidFill>
                <a:latin typeface="나눔스퀘어 Bold"/>
                <a:ea typeface="나눔스퀘어 Bold"/>
              </a:rPr>
              <a:t>인증 기능 없음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eb5800"/>
              </a:solidFill>
              <a:latin typeface="나눔스퀘어 Bold"/>
              <a:ea typeface="나눔스퀘어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6096000" y="2080299"/>
            <a:ext cx="5022272" cy="548409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3a3c84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423910" y="2081934"/>
            <a:ext cx="5022272" cy="548409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3a3c84"/>
            </a:solidFill>
            <a:prstDash val="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나눔스퀘어 Bold"/>
                <a:ea typeface="나눔스퀘어 Bold"/>
              </a:rPr>
              <a:t>안전성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2085782"/>
            <a:ext cx="5684837" cy="2950730"/>
          </a:xfrm>
        </p:spPr>
        <p:txBody>
          <a:bodyPr vert="horz" wrap="square" lIns="91440" tIns="45720" rIns="91440" bIns="45720" anchor="t">
            <a:normAutofit lnSpcReduction="1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Diffie-Hellman problem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 </a:t>
            </a: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(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디피</a:t>
            </a: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-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헬먼 문제</a:t>
            </a: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)</a:t>
            </a:r>
            <a:endParaRPr lang="en-US" altLang="ko-KR" sz="2000">
              <a:solidFill>
                <a:srgbClr val="000000"/>
              </a:solidFill>
              <a:latin typeface="나눔스퀘어 Bold"/>
              <a:ea typeface="나눔스퀘어 Bold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>
                <a:solidFill>
                  <a:srgbClr val="000000"/>
                </a:solidFill>
                <a:latin typeface="나눔스퀘어 Bold"/>
                <a:ea typeface="나눔스퀘어 Bold"/>
              </a:rPr>
              <a:t>α</a:t>
            </a:r>
            <a:r>
              <a:rPr lang="en-US" altLang="ko-KR" sz="2000" baseline="3000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a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와 </a:t>
            </a:r>
            <a:r>
              <a:rPr lang="en-US" altLang="ko-KR" sz="2000">
                <a:solidFill>
                  <a:srgbClr val="000000"/>
                </a:solidFill>
                <a:latin typeface="나눔스퀘어 Bold"/>
                <a:ea typeface="나눔스퀘어 Bold"/>
              </a:rPr>
              <a:t>α</a:t>
            </a:r>
            <a:r>
              <a:rPr lang="en-US" altLang="ko-KR" sz="2000" baseline="3000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b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로부터 </a:t>
            </a:r>
            <a:r>
              <a:rPr lang="en-US" altLang="ko-KR" sz="2000">
                <a:solidFill>
                  <a:srgbClr val="000000"/>
                </a:solidFill>
                <a:latin typeface="나눔스퀘어 Bold"/>
                <a:ea typeface="나눔스퀘어 Bold"/>
              </a:rPr>
              <a:t>α</a:t>
            </a:r>
            <a:r>
              <a:rPr lang="en-US" altLang="ko-KR" sz="2000" baseline="3000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ab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를 구해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야 하는 문제로</a:t>
            </a: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,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 이 문제를 푸는 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효율적인 </a:t>
            </a:r>
            <a:r>
              <a:rPr lang="ko-KR" altLang="en-US" sz="2000">
                <a:solidFill>
                  <a:srgbClr val="3a3c84"/>
                </a:solidFill>
                <a:latin typeface="나눔스퀘어 Bold"/>
                <a:ea typeface="나눔스퀘어 Bold"/>
                <a:cs typeface="+mn-lt"/>
              </a:rPr>
              <a:t>알고리즘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이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 아직까지 </a:t>
            </a:r>
            <a:r>
              <a:rPr lang="ko-KR" sz="2000">
                <a:solidFill>
                  <a:srgbClr val="3a3c84"/>
                </a:solidFill>
                <a:latin typeface="나눔스퀘어 Bold"/>
                <a:ea typeface="나눔스퀘어 Bold"/>
                <a:cs typeface="+mn-lt"/>
              </a:rPr>
              <a:t>알려지지 않았다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.</a:t>
            </a:r>
            <a:endParaRPr lang="ko-KR" sz="2000">
              <a:latin typeface="나눔스퀘어 Bold"/>
              <a:ea typeface="나눔스퀘어 Bold"/>
              <a:cs typeface="+mn-lt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(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이산 로그 문</a:t>
            </a:r>
            <a:r>
              <a:rPr lang="ko-KR" sz="2000">
                <a:latin typeface="나눔스퀘어 Bold"/>
                <a:ea typeface="나눔스퀘어 Bold"/>
                <a:cs typeface="+mn-lt"/>
              </a:rPr>
              <a:t>제를 효율적으로 풀 수 있을 경우 디피-헬먼 문제 또한 효율적으로 풀 수 있지만, 그 역이 참인지는 알려지지 않았</a:t>
            </a:r>
            <a:r>
              <a:rPr lang="ko-KR" altLang="en-US" sz="2000">
                <a:latin typeface="나눔스퀘어 Bold"/>
                <a:ea typeface="나눔스퀘어 Bold"/>
                <a:cs typeface="+mn-lt"/>
              </a:rPr>
              <a:t>음</a:t>
            </a:r>
            <a:r>
              <a:rPr lang="en-US" altLang="ko-KR" sz="2000">
                <a:latin typeface="나눔스퀘어 Bold"/>
                <a:ea typeface="나눔스퀘어 Bold"/>
                <a:cs typeface="+mn-lt"/>
              </a:rPr>
              <a:t>)</a:t>
            </a:r>
            <a:endParaRPr lang="en-US" altLang="ko-KR" sz="2000">
              <a:latin typeface="나눔스퀘어 Bold"/>
              <a:ea typeface="나눔스퀘어 Bold"/>
              <a:cs typeface="+mn-lt"/>
            </a:endParaRPr>
          </a:p>
        </p:txBody>
      </p:sp>
      <p:sp>
        <p:nvSpPr>
          <p:cNvPr id="4" name="텍스트 개체 틀 2"/>
          <p:cNvSpPr>
            <a:spLocks noGrp="1"/>
          </p:cNvSpPr>
          <p:nvPr/>
        </p:nvSpPr>
        <p:spPr>
          <a:xfrm>
            <a:off x="6096000" y="2082126"/>
            <a:ext cx="5684837" cy="2854518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중간자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공격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</a:rPr>
              <a:t>(man-in-the-middle attack)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  <a:cs typeface="+mn-lt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공개키 알고리즘에 대한 심각한 공격으로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 악의적인 목적을 가진 사용자가 통신 객체가 전송하는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나눔스퀘어 Bold"/>
                <a:ea typeface="나눔스퀘어 Bold"/>
                <a:cs typeface="+mn-lt"/>
              </a:rPr>
              <a:t>공개키를 자신의 공개키로 바꾸는 방법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3a3c84"/>
                </a:solidFill>
                <a:latin typeface="나눔스퀘어 Bold"/>
                <a:ea typeface="나눔스퀘어 Bold"/>
                <a:cs typeface="+mn-lt"/>
              </a:rPr>
              <a:t>공개키가 인증되지 않았을 경우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 이 공격이 가능하다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나눔스퀘어 Bold"/>
                <a:ea typeface="나눔스퀘어 Bold"/>
                <a:cs typeface="+mn-lt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나눔스퀘어 Bold"/>
              <a:ea typeface="나눔스퀘어 Bold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335</ep:Words>
  <ep:PresentationFormat>와이드스크린</ep:PresentationFormat>
  <ep:Paragraphs>42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ep:HeadingPairs>
  <ep:TitlesOfParts>
    <vt:vector size="12" baseType="lpstr">
      <vt:lpstr>CryptoCraft 테마</vt:lpstr>
      <vt:lpstr>제목 테마</vt:lpstr>
      <vt:lpstr>Diffie-Hellman key exchange</vt:lpstr>
      <vt:lpstr>키 교환(키 합의)</vt:lpstr>
      <vt:lpstr>Diffie-Hellman 키 교환</vt:lpstr>
      <vt:lpstr>방법</vt:lpstr>
      <vt:lpstr>방법</vt:lpstr>
      <vt:lpstr>방법</vt:lpstr>
      <vt:lpstr>Example</vt:lpstr>
      <vt:lpstr>장점 및 단점</vt:lpstr>
      <vt:lpstr>안전성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2023-02-13T07:22:07.913</dcterms:modified>
  <cp:revision>314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