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280" r:id="rId5"/>
    <p:sldId id="281" r:id="rId6"/>
    <p:sldId id="282" r:id="rId7"/>
    <p:sldId id="285" r:id="rId8"/>
    <p:sldId id="310" r:id="rId9"/>
    <p:sldId id="309" r:id="rId10"/>
    <p:sldId id="311" r:id="rId11"/>
    <p:sldId id="286" r:id="rId12"/>
    <p:sldId id="312" r:id="rId13"/>
    <p:sldId id="313" r:id="rId14"/>
    <p:sldId id="314" r:id="rId15"/>
    <p:sldId id="315" r:id="rId16"/>
    <p:sldId id="316" r:id="rId17"/>
    <p:sldId id="318" r:id="rId18"/>
    <p:sldId id="319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27" autoAdjust="0"/>
    <p:restoredTop sz="94660"/>
  </p:normalViewPr>
  <p:slideViewPr>
    <p:cSldViewPr snapToGrid="0">
      <p:cViewPr>
        <p:scale>
          <a:sx n="100" d="100"/>
          <a:sy n="100" d="100"/>
        </p:scale>
        <p:origin x="1284" y="4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2020-06-17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2513159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2513159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3429000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342900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dirty="0"/>
              <a:t>암호인재 인력양성 </a:t>
            </a:r>
            <a:r>
              <a:rPr lang="en-US" altLang="ko-KR" sz="4400" dirty="0"/>
              <a:t>2</a:t>
            </a:r>
            <a:r>
              <a:rPr lang="ko-KR" altLang="en-US" sz="4400" dirty="0"/>
              <a:t>차 교육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정보컴퓨터공학과 </a:t>
            </a:r>
            <a:r>
              <a:rPr lang="ko-KR" altLang="en-US" dirty="0" err="1"/>
              <a:t>권혁동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운용모드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9C91F52-D452-4BE8-8152-17BDA363C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969910"/>
            <a:ext cx="11369675" cy="5422361"/>
          </a:xfrm>
        </p:spPr>
        <p:txBody>
          <a:bodyPr anchor="ctr">
            <a:normAutofit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운용모드</a:t>
            </a:r>
            <a:r>
              <a:rPr lang="en-US" altLang="ko-KR" dirty="0"/>
              <a:t>(Mode of Operation)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블록 암호를 사용하여 </a:t>
            </a:r>
            <a:r>
              <a:rPr lang="ko-KR" altLang="en-US" b="1" dirty="0">
                <a:solidFill>
                  <a:srgbClr val="FF0000"/>
                </a:solidFill>
              </a:rPr>
              <a:t>임의 길이의 </a:t>
            </a:r>
            <a:r>
              <a:rPr lang="ko-KR" altLang="en-US" b="1" dirty="0" err="1">
                <a:solidFill>
                  <a:srgbClr val="FF0000"/>
                </a:solidFill>
              </a:rPr>
              <a:t>평문을</a:t>
            </a:r>
            <a:r>
              <a:rPr lang="ko-KR" altLang="en-US" b="1" dirty="0">
                <a:solidFill>
                  <a:srgbClr val="FF0000"/>
                </a:solidFill>
              </a:rPr>
              <a:t> 암호화하기 위해 필요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부가기능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메시지 무결성을 제공할 수 있는 운용모드</a:t>
            </a:r>
            <a:r>
              <a:rPr lang="en-US" altLang="ko-KR" dirty="0"/>
              <a:t>(CBC-MAC)</a:t>
            </a:r>
          </a:p>
          <a:p>
            <a:pPr lvl="2">
              <a:lnSpc>
                <a:spcPct val="120000"/>
              </a:lnSpc>
            </a:pPr>
            <a:r>
              <a:rPr lang="ko-KR" altLang="en-US" dirty="0"/>
              <a:t>인증과 암호화를 동시에 제공하는 운용모드</a:t>
            </a:r>
            <a:r>
              <a:rPr lang="en-US" altLang="ko-KR" dirty="0"/>
              <a:t>(OCB, GCM)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운용모드 사용 원칙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/>
              <a:t>블록 암호를 이용할 때</a:t>
            </a:r>
            <a:r>
              <a:rPr lang="en-US" altLang="ko-KR" dirty="0"/>
              <a:t>, </a:t>
            </a:r>
            <a:r>
              <a:rPr lang="ko-KR" altLang="en-US" dirty="0" err="1"/>
              <a:t>평문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IV</a:t>
            </a:r>
            <a:r>
              <a:rPr lang="en-US" altLang="ko-KR" dirty="0"/>
              <a:t>, </a:t>
            </a:r>
            <a:r>
              <a:rPr lang="ko-KR" altLang="en-US" dirty="0"/>
              <a:t>비밀키가 필요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같은 평문에서 같은 암호문이 생성되지 않아야 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>
              <a:lnSpc>
                <a:spcPct val="120000"/>
              </a:lnSpc>
            </a:pPr>
            <a:r>
              <a:rPr lang="ko-KR" altLang="en-US" dirty="0"/>
              <a:t>동일한 키를 사용한다면</a:t>
            </a:r>
            <a:r>
              <a:rPr lang="en-US" altLang="ko-KR" dirty="0"/>
              <a:t>, </a:t>
            </a:r>
            <a:r>
              <a:rPr lang="ko-KR" altLang="en-US" dirty="0"/>
              <a:t>다른 </a:t>
            </a:r>
            <a:r>
              <a:rPr lang="en-US" altLang="ko-KR" dirty="0"/>
              <a:t>IV</a:t>
            </a:r>
            <a:r>
              <a:rPr lang="ko-KR" altLang="en-US" dirty="0"/>
              <a:t>를 사용하도록 설계</a:t>
            </a:r>
            <a:endParaRPr lang="en-US" altLang="ko-KR" dirty="0"/>
          </a:p>
          <a:p>
            <a:pPr lvl="2">
              <a:lnSpc>
                <a:spcPct val="120000"/>
              </a:lnSpc>
            </a:pPr>
            <a:r>
              <a:rPr lang="ko-KR" altLang="en-US" dirty="0"/>
              <a:t>비밀키는 수시로 변경되어야 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174762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운용모드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9C91F52-D452-4BE8-8152-17BDA363C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969910"/>
            <a:ext cx="11369675" cy="542236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5</a:t>
            </a:r>
            <a:r>
              <a:rPr lang="ko-KR" altLang="en-US" dirty="0"/>
              <a:t>대 기밀성 운용 모드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ECB, CBC, CFB, OFB, CTR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인증암호화 운용 모드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OCB 1.0/2.0/3.0, GCM, CCM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저장매체 암호화 모드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LRW, XEX, CMC, EME, XTS</a:t>
            </a:r>
          </a:p>
          <a:p>
            <a:pPr>
              <a:lnSpc>
                <a:spcPct val="100000"/>
              </a:lnSpc>
            </a:pPr>
            <a:r>
              <a:rPr lang="ko-KR" altLang="en-US" dirty="0" err="1"/>
              <a:t>키랩</a:t>
            </a:r>
            <a:r>
              <a:rPr lang="ko-KR" altLang="en-US" dirty="0"/>
              <a:t> 운용 모드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AES-KW, AES-SIV</a:t>
            </a:r>
          </a:p>
          <a:p>
            <a:pPr>
              <a:lnSpc>
                <a:spcPct val="100000"/>
              </a:lnSpc>
            </a:pPr>
            <a:r>
              <a:rPr lang="ko-KR" altLang="en-US" dirty="0"/>
              <a:t>형태보존 암호화</a:t>
            </a:r>
            <a:r>
              <a:rPr lang="en-US" altLang="ko-KR" dirty="0"/>
              <a:t> </a:t>
            </a:r>
            <a:r>
              <a:rPr lang="ko-KR" altLang="en-US" dirty="0"/>
              <a:t>운용 모드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FF1, FF3</a:t>
            </a:r>
          </a:p>
        </p:txBody>
      </p:sp>
    </p:spTree>
    <p:extLst>
      <p:ext uri="{BB962C8B-B14F-4D97-AF65-F5344CB8AC3E}">
        <p14:creationId xmlns:p14="http://schemas.microsoft.com/office/powerpoint/2010/main" val="2088344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운용모드</a:t>
            </a:r>
            <a:r>
              <a:rPr lang="en-US" altLang="ko-KR" dirty="0"/>
              <a:t>: ECB </a:t>
            </a:r>
            <a:r>
              <a:rPr lang="ko-KR" altLang="en-US" dirty="0"/>
              <a:t>모드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9C91F52-D452-4BE8-8152-17BDA363C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3537116"/>
            <a:ext cx="11369675" cy="285515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같은 키를 사용한다면</a:t>
            </a:r>
            <a:r>
              <a:rPr lang="en-US" altLang="ko-KR" dirty="0"/>
              <a:t>, </a:t>
            </a:r>
            <a:r>
              <a:rPr lang="ko-KR" altLang="en-US" dirty="0"/>
              <a:t>같은 </a:t>
            </a:r>
            <a:r>
              <a:rPr lang="ko-KR" altLang="en-US" dirty="0" err="1"/>
              <a:t>평문은</a:t>
            </a:r>
            <a:r>
              <a:rPr lang="ko-KR" altLang="en-US" dirty="0"/>
              <a:t> 같은 암호문으로 변환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u="sng" dirty="0"/>
              <a:t>암호문 오류가 전파되지 않음</a:t>
            </a:r>
            <a:endParaRPr lang="en-US" altLang="ko-KR" u="sng" dirty="0"/>
          </a:p>
          <a:p>
            <a:pPr>
              <a:lnSpc>
                <a:spcPct val="100000"/>
              </a:lnSpc>
            </a:pPr>
            <a:r>
              <a:rPr lang="ko-KR" altLang="en-US" b="1" dirty="0" err="1">
                <a:solidFill>
                  <a:srgbClr val="FF0000"/>
                </a:solidFill>
              </a:rPr>
              <a:t>평문</a:t>
            </a:r>
            <a:r>
              <a:rPr lang="ko-KR" altLang="en-US" b="1" dirty="0">
                <a:solidFill>
                  <a:srgbClr val="FF0000"/>
                </a:solidFill>
              </a:rPr>
              <a:t> 크기가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블록 크기 보다 큰 경우 </a:t>
            </a:r>
            <a:r>
              <a:rPr lang="en-US" altLang="ko-KR" b="1" dirty="0">
                <a:solidFill>
                  <a:srgbClr val="FF0000"/>
                </a:solidFill>
              </a:rPr>
              <a:t>-&gt; </a:t>
            </a:r>
            <a:r>
              <a:rPr lang="ko-KR" altLang="en-US" b="1" dirty="0" err="1">
                <a:solidFill>
                  <a:srgbClr val="FF0000"/>
                </a:solidFill>
              </a:rPr>
              <a:t>평문</a:t>
            </a:r>
            <a:r>
              <a:rPr lang="ko-KR" altLang="en-US" b="1" dirty="0">
                <a:solidFill>
                  <a:srgbClr val="FF0000"/>
                </a:solidFill>
              </a:rPr>
              <a:t> 패턴 노출 위험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ko-KR" altLang="en-US" dirty="0"/>
              <a:t>따라서</a:t>
            </a:r>
            <a:r>
              <a:rPr lang="en-US" altLang="ko-KR" dirty="0"/>
              <a:t>, </a:t>
            </a:r>
            <a:r>
              <a:rPr lang="ko-KR" altLang="en-US" dirty="0"/>
              <a:t>일반적인 경우는 </a:t>
            </a:r>
            <a:r>
              <a:rPr lang="en-US" altLang="ko-KR" dirty="0"/>
              <a:t>ECB</a:t>
            </a:r>
            <a:r>
              <a:rPr lang="ko-KR" altLang="en-US" dirty="0"/>
              <a:t>를 사용하지 않음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1</a:t>
            </a:r>
            <a:r>
              <a:rPr lang="ko-KR" altLang="en-US" dirty="0"/>
              <a:t>블록으로 표현 가능한 </a:t>
            </a:r>
            <a:r>
              <a:rPr lang="ko-KR" altLang="en-US" dirty="0" err="1"/>
              <a:t>평문</a:t>
            </a:r>
            <a:r>
              <a:rPr lang="ko-KR" altLang="en-US" dirty="0"/>
              <a:t> </a:t>
            </a:r>
            <a:r>
              <a:rPr lang="en-US" altLang="ko-KR" dirty="0"/>
              <a:t>-&gt; ECB </a:t>
            </a:r>
            <a:r>
              <a:rPr lang="ko-KR" altLang="en-US" dirty="0"/>
              <a:t>사용 가능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23010C-12DB-4BE6-BE80-DEC5FAA17B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162" y="1003466"/>
            <a:ext cx="10353675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0679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CA1E8864-CC54-4F42-9538-3718DC7147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910" y="1031654"/>
            <a:ext cx="10544175" cy="26289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운용모드</a:t>
            </a:r>
            <a:r>
              <a:rPr lang="en-US" altLang="ko-KR" dirty="0"/>
              <a:t>: CBC </a:t>
            </a:r>
            <a:r>
              <a:rPr lang="ko-KR" altLang="en-US" dirty="0"/>
              <a:t>모드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9C91F52-D452-4BE8-8152-17BDA363C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3537116"/>
            <a:ext cx="11369675" cy="2855155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ko-KR" altLang="en-US" dirty="0"/>
              <a:t>암호문</a:t>
            </a:r>
            <a:r>
              <a:rPr lang="en-US" altLang="ko-KR" dirty="0"/>
              <a:t> 1</a:t>
            </a:r>
            <a:r>
              <a:rPr lang="ko-KR" altLang="en-US" dirty="0"/>
              <a:t>비트 에러 </a:t>
            </a:r>
            <a:r>
              <a:rPr lang="en-US" altLang="ko-KR" dirty="0"/>
              <a:t>-&gt; </a:t>
            </a:r>
            <a:r>
              <a:rPr lang="ko-KR" altLang="en-US" dirty="0"/>
              <a:t>다음 </a:t>
            </a:r>
            <a:r>
              <a:rPr lang="ko-KR" altLang="en-US" dirty="0" err="1"/>
              <a:t>평문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/>
              <a:t>블록 에러 전파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IV </a:t>
            </a:r>
            <a:r>
              <a:rPr lang="ko-KR" altLang="en-US" dirty="0"/>
              <a:t>사용에 주의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재사용 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 err="1">
                <a:solidFill>
                  <a:srgbClr val="FF0000"/>
                </a:solidFill>
              </a:rPr>
              <a:t>평문</a:t>
            </a:r>
            <a:r>
              <a:rPr lang="ko-KR" altLang="en-US" b="1" dirty="0">
                <a:solidFill>
                  <a:srgbClr val="FF0000"/>
                </a:solidFill>
              </a:rPr>
              <a:t> 정보 일부 노출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/>
              <a:t>IV </a:t>
            </a:r>
            <a:r>
              <a:rPr lang="ko-KR" altLang="en-US" dirty="0"/>
              <a:t>조작 </a:t>
            </a:r>
            <a:r>
              <a:rPr lang="en-US" altLang="ko-KR" dirty="0"/>
              <a:t>= M1 </a:t>
            </a:r>
            <a:r>
              <a:rPr lang="ko-KR" altLang="en-US" dirty="0"/>
              <a:t>조작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암호화에는 병렬처리가 안되지만</a:t>
            </a:r>
            <a:r>
              <a:rPr lang="en-US" altLang="ko-KR" dirty="0"/>
              <a:t>, </a:t>
            </a:r>
            <a:r>
              <a:rPr lang="ko-KR" altLang="en-US" b="1" dirty="0"/>
              <a:t>복호화 때는 병렬처리 가능</a:t>
            </a:r>
            <a:endParaRPr lang="en-US" altLang="ko-KR" b="1" dirty="0"/>
          </a:p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파일 암호화</a:t>
            </a:r>
            <a:r>
              <a:rPr lang="ko-KR" altLang="en-US" dirty="0"/>
              <a:t>에 주로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225726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운용모드</a:t>
            </a:r>
            <a:r>
              <a:rPr lang="en-US" altLang="ko-KR" dirty="0"/>
              <a:t>: CFB </a:t>
            </a:r>
            <a:r>
              <a:rPr lang="ko-KR" altLang="en-US" dirty="0"/>
              <a:t>모드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9C91F52-D452-4BE8-8152-17BDA363C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3537116"/>
            <a:ext cx="11369675" cy="285515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스트림모드</a:t>
            </a:r>
            <a:r>
              <a:rPr lang="en-US" altLang="ko-KR" dirty="0"/>
              <a:t>, </a:t>
            </a:r>
            <a:r>
              <a:rPr lang="ko-KR" altLang="en-US" dirty="0"/>
              <a:t>복호화만 병렬화 가능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IV </a:t>
            </a:r>
            <a:r>
              <a:rPr lang="ko-KR" altLang="en-US" dirty="0"/>
              <a:t>재사용시 </a:t>
            </a:r>
            <a:r>
              <a:rPr lang="ko-KR" altLang="en-US" dirty="0" err="1"/>
              <a:t>평문</a:t>
            </a:r>
            <a:r>
              <a:rPr lang="ko-KR" altLang="en-US" dirty="0"/>
              <a:t> 정보 일부 노출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dirty="0"/>
              <a:t>자가동기 기능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ko-KR" altLang="en-US" dirty="0"/>
              <a:t>암호문 블록이 소실 되어도</a:t>
            </a:r>
            <a:r>
              <a:rPr lang="en-US" altLang="ko-KR" dirty="0"/>
              <a:t>,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번째 이후 </a:t>
            </a:r>
            <a:r>
              <a:rPr lang="ko-KR" altLang="en-US" b="1" dirty="0" err="1">
                <a:solidFill>
                  <a:srgbClr val="FF0000"/>
                </a:solidFill>
              </a:rPr>
              <a:t>평문</a:t>
            </a:r>
            <a:r>
              <a:rPr lang="ko-KR" altLang="en-US" b="1" dirty="0">
                <a:solidFill>
                  <a:srgbClr val="FF0000"/>
                </a:solidFill>
              </a:rPr>
              <a:t> 블록 복구 가능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데이터 유실</a:t>
            </a:r>
            <a:r>
              <a:rPr lang="ko-KR" altLang="en-US" dirty="0"/>
              <a:t> 등 동기 이탈이 발생할 가능성이 높을 때 사용</a:t>
            </a:r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176F917-B2D4-45E8-8EA3-31FD3F8956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665" y="998485"/>
            <a:ext cx="8466667" cy="26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3471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운용모드</a:t>
            </a:r>
            <a:r>
              <a:rPr lang="en-US" altLang="ko-KR" dirty="0"/>
              <a:t>: CTR </a:t>
            </a:r>
            <a:r>
              <a:rPr lang="ko-KR" altLang="en-US" dirty="0"/>
              <a:t>모드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9C91F52-D452-4BE8-8152-17BDA363C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3537116"/>
            <a:ext cx="11369675" cy="285515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스트림모드</a:t>
            </a:r>
            <a:r>
              <a:rPr lang="en-US" altLang="ko-KR" dirty="0"/>
              <a:t>, </a:t>
            </a:r>
            <a:r>
              <a:rPr lang="ko-KR" altLang="en-US" dirty="0"/>
              <a:t>병렬화 가능</a:t>
            </a:r>
            <a:r>
              <a:rPr lang="en-US" altLang="ko-KR" dirty="0"/>
              <a:t>, </a:t>
            </a:r>
            <a:r>
              <a:rPr lang="ko-KR" altLang="en-US" dirty="0"/>
              <a:t>사전연산 가능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b="1" dirty="0">
                <a:solidFill>
                  <a:srgbClr val="FF0000"/>
                </a:solidFill>
              </a:rPr>
              <a:t>IV </a:t>
            </a:r>
            <a:r>
              <a:rPr lang="ko-KR" altLang="en-US" b="1" dirty="0">
                <a:solidFill>
                  <a:srgbClr val="FF0000"/>
                </a:solidFill>
              </a:rPr>
              <a:t>재사용시</a:t>
            </a:r>
            <a:r>
              <a:rPr lang="en-US" altLang="ko-KR" b="1" dirty="0">
                <a:solidFill>
                  <a:srgbClr val="FF0000"/>
                </a:solidFill>
              </a:rPr>
              <a:t>, </a:t>
            </a:r>
            <a:r>
              <a:rPr lang="ko-KR" altLang="en-US" b="1" dirty="0">
                <a:solidFill>
                  <a:srgbClr val="FF0000"/>
                </a:solidFill>
              </a:rPr>
              <a:t>동일한 키 수열이 재사용되므로 매우 위험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altLang="ko-KR" dirty="0"/>
              <a:t>IV</a:t>
            </a:r>
            <a:r>
              <a:rPr lang="ko-KR" altLang="en-US" dirty="0"/>
              <a:t>를 매번 바꿔주어야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암호화</a:t>
            </a:r>
            <a:r>
              <a:rPr lang="en-US" altLang="ko-KR" b="1" dirty="0"/>
              <a:t>, </a:t>
            </a:r>
            <a:r>
              <a:rPr lang="ko-KR" altLang="en-US" b="1" dirty="0"/>
              <a:t>복호화 모두 병렬처리 가능</a:t>
            </a:r>
            <a:endParaRPr lang="en-US" altLang="ko-KR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5C179A-E757-422F-9CA3-9370A5CEC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370" y="1093095"/>
            <a:ext cx="6191256" cy="232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29269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운용모드</a:t>
            </a:r>
            <a:r>
              <a:rPr lang="en-US" altLang="ko-KR" dirty="0"/>
              <a:t>: OFB </a:t>
            </a:r>
            <a:r>
              <a:rPr lang="ko-KR" altLang="en-US" dirty="0"/>
              <a:t>모드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9C91F52-D452-4BE8-8152-17BDA363C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3537116"/>
            <a:ext cx="11369675" cy="2855155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ko-KR" altLang="en-US" dirty="0" err="1"/>
              <a:t>스트림모드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en-US" altLang="ko-KR" dirty="0"/>
              <a:t>IV</a:t>
            </a:r>
            <a:r>
              <a:rPr lang="ko-KR" altLang="en-US" dirty="0"/>
              <a:t> 재사용시 동일한 </a:t>
            </a:r>
            <a:r>
              <a:rPr lang="ko-KR" altLang="en-US" dirty="0" err="1"/>
              <a:t>난수열</a:t>
            </a:r>
            <a:r>
              <a:rPr lang="ko-KR" altLang="en-US" dirty="0"/>
              <a:t> 발생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IV</a:t>
            </a:r>
            <a:r>
              <a:rPr lang="ko-KR" altLang="en-US" dirty="0"/>
              <a:t>를 매번 다른 값으로 사용해야 함</a:t>
            </a:r>
            <a:endParaRPr lang="en-US" altLang="ko-KR" dirty="0"/>
          </a:p>
          <a:p>
            <a:pPr>
              <a:lnSpc>
                <a:spcPct val="100000"/>
              </a:lnSpc>
            </a:pPr>
            <a:r>
              <a:rPr lang="ko-KR" altLang="en-US" b="1" dirty="0"/>
              <a:t>암호화</a:t>
            </a:r>
            <a:r>
              <a:rPr lang="en-US" altLang="ko-KR" b="1" dirty="0"/>
              <a:t>, </a:t>
            </a:r>
            <a:r>
              <a:rPr lang="ko-KR" altLang="en-US" b="1" dirty="0"/>
              <a:t>복호화 모두 병렬화 불가능</a:t>
            </a:r>
            <a:r>
              <a:rPr lang="en-US" altLang="ko-KR" b="1" dirty="0"/>
              <a:t>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15444B6-FC42-45C9-A3C5-803A2513CA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921" y="1026420"/>
            <a:ext cx="6534154" cy="262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4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운용모드</a:t>
            </a:r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29C91F52-D452-4BE8-8152-17BDA363C8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4743450"/>
            <a:ext cx="11369675" cy="1648821"/>
          </a:xfrm>
        </p:spPr>
        <p:txBody>
          <a:bodyPr anchor="ctr"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ko-KR" dirty="0"/>
              <a:t>Crypto++ 5.5 </a:t>
            </a:r>
            <a:r>
              <a:rPr lang="ko-KR" altLang="en-US" dirty="0"/>
              <a:t>벤치마크</a:t>
            </a:r>
            <a:endParaRPr lang="en-US" altLang="ko-KR" dirty="0"/>
          </a:p>
          <a:p>
            <a:pPr lvl="1">
              <a:lnSpc>
                <a:spcPct val="100000"/>
              </a:lnSpc>
            </a:pPr>
            <a:r>
              <a:rPr lang="en-US" altLang="ko-KR" dirty="0"/>
              <a:t>Intel Core 2 1.83 </a:t>
            </a:r>
            <a:r>
              <a:rPr lang="en-US" altLang="ko-KR" dirty="0" err="1"/>
              <a:t>Ghz</a:t>
            </a:r>
            <a:r>
              <a:rPr lang="en-US" altLang="ko-KR" dirty="0"/>
              <a:t> processor</a:t>
            </a:r>
          </a:p>
          <a:p>
            <a:pPr lvl="1">
              <a:lnSpc>
                <a:spcPct val="100000"/>
              </a:lnSpc>
            </a:pPr>
            <a:r>
              <a:rPr lang="en-US" altLang="ko-KR" dirty="0"/>
              <a:t>128</a:t>
            </a:r>
            <a:r>
              <a:rPr lang="ko-KR" altLang="en-US" dirty="0"/>
              <a:t>비트 키</a:t>
            </a:r>
            <a:endParaRPr lang="en-US" altLang="ko-KR" dirty="0"/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2E47DC32-F091-4F64-A6C6-34B9560836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2722257"/>
              </p:ext>
            </p:extLst>
          </p:nvPr>
        </p:nvGraphicFramePr>
        <p:xfrm>
          <a:off x="421498" y="1303285"/>
          <a:ext cx="11349003" cy="31067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3001">
                  <a:extLst>
                    <a:ext uri="{9D8B030D-6E8A-4147-A177-3AD203B41FA5}">
                      <a16:colId xmlns:a16="http://schemas.microsoft.com/office/drawing/2014/main" val="308742862"/>
                    </a:ext>
                  </a:extLst>
                </a:gridCol>
                <a:gridCol w="3783001">
                  <a:extLst>
                    <a:ext uri="{9D8B030D-6E8A-4147-A177-3AD203B41FA5}">
                      <a16:colId xmlns:a16="http://schemas.microsoft.com/office/drawing/2014/main" val="4114639994"/>
                    </a:ext>
                  </a:extLst>
                </a:gridCol>
                <a:gridCol w="3783001">
                  <a:extLst>
                    <a:ext uri="{9D8B030D-6E8A-4147-A177-3AD203B41FA5}">
                      <a16:colId xmlns:a16="http://schemas.microsoft.com/office/drawing/2014/main" val="1130643463"/>
                    </a:ext>
                  </a:extLst>
                </a:gridCol>
              </a:tblGrid>
              <a:tr h="5177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500" dirty="0"/>
                        <a:t>모드</a:t>
                      </a:r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MB / sec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Cycles / Byte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extLst>
                  <a:ext uri="{0D108BD9-81ED-4DB2-BD59-A6C34878D82A}">
                    <a16:rowId xmlns:a16="http://schemas.microsoft.com/office/drawing/2014/main" val="159073302"/>
                  </a:ext>
                </a:extLst>
              </a:tr>
              <a:tr h="517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AES-ECB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99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17.7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extLst>
                  <a:ext uri="{0D108BD9-81ED-4DB2-BD59-A6C34878D82A}">
                    <a16:rowId xmlns:a16="http://schemas.microsoft.com/office/drawing/2014/main" val="1401860340"/>
                  </a:ext>
                </a:extLst>
              </a:tr>
              <a:tr h="5177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AES-CTR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96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18.1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extLst>
                  <a:ext uri="{0D108BD9-81ED-4DB2-BD59-A6C34878D82A}">
                    <a16:rowId xmlns:a16="http://schemas.microsoft.com/office/drawing/2014/main" val="1891039227"/>
                  </a:ext>
                </a:extLst>
              </a:tr>
              <a:tr h="517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AES-OFB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83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21.1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extLst>
                  <a:ext uri="{0D108BD9-81ED-4DB2-BD59-A6C34878D82A}">
                    <a16:rowId xmlns:a16="http://schemas.microsoft.com/office/drawing/2014/main" val="1826291063"/>
                  </a:ext>
                </a:extLst>
              </a:tr>
              <a:tr h="517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AES-CFB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69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25.3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extLst>
                  <a:ext uri="{0D108BD9-81ED-4DB2-BD59-A6C34878D82A}">
                    <a16:rowId xmlns:a16="http://schemas.microsoft.com/office/drawing/2014/main" val="3415222675"/>
                  </a:ext>
                </a:extLst>
              </a:tr>
              <a:tr h="51779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500" dirty="0"/>
                        <a:t>AES-CBC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84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500" dirty="0"/>
                        <a:t>20.9</a:t>
                      </a:r>
                      <a:endParaRPr lang="ko-KR" altLang="en-US" sz="2500" dirty="0"/>
                    </a:p>
                  </a:txBody>
                  <a:tcPr marL="127676" marR="127676" marT="63838" marB="63838" anchor="ctr"/>
                </a:tc>
                <a:extLst>
                  <a:ext uri="{0D108BD9-81ED-4DB2-BD59-A6C34878D82A}">
                    <a16:rowId xmlns:a16="http://schemas.microsoft.com/office/drawing/2014/main" val="253969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9499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블록암호 안전성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/>
              <a:t> 블록암호 운용모드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안전성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일반적인 블록 암호의 경우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기밀성 제공 외에도 다양한 용도로 사용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MAC, </a:t>
            </a:r>
            <a:r>
              <a:rPr lang="ko-KR" altLang="en-US" dirty="0"/>
              <a:t>난수 발생기</a:t>
            </a:r>
            <a:r>
              <a:rPr lang="en-US" altLang="ko-KR" dirty="0"/>
              <a:t>, </a:t>
            </a:r>
            <a:r>
              <a:rPr lang="ko-KR" altLang="en-US" dirty="0"/>
              <a:t>키 유도 함수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따라서</a:t>
            </a:r>
            <a:r>
              <a:rPr lang="en-US" altLang="ko-KR" b="1" dirty="0">
                <a:solidFill>
                  <a:srgbClr val="FF0000"/>
                </a:solidFill>
              </a:rPr>
              <a:t> </a:t>
            </a:r>
            <a:r>
              <a:rPr lang="ko-KR" altLang="en-US" b="1" dirty="0">
                <a:solidFill>
                  <a:srgbClr val="FF0000"/>
                </a:solidFill>
              </a:rPr>
              <a:t>최대한의 안전성을 보장해야 함</a:t>
            </a:r>
            <a:endParaRPr lang="en-US" altLang="ko-KR" b="1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dirty="0"/>
              <a:t>일부 블록 암호 </a:t>
            </a:r>
            <a:r>
              <a:rPr lang="en-US" altLang="ko-KR" dirty="0"/>
              <a:t>(</a:t>
            </a:r>
            <a:r>
              <a:rPr lang="ko-KR" altLang="en-US" dirty="0"/>
              <a:t>특히 경량 암호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열악한 구현 환경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구현 환경 상</a:t>
            </a:r>
            <a:r>
              <a:rPr lang="en-US" altLang="ko-KR" dirty="0"/>
              <a:t>, </a:t>
            </a:r>
            <a:r>
              <a:rPr lang="ko-KR" altLang="en-US" dirty="0"/>
              <a:t>일부 공격은 효과적이지 않으므로 </a:t>
            </a:r>
            <a:r>
              <a:rPr lang="ko-KR" altLang="en-US" b="1" dirty="0">
                <a:solidFill>
                  <a:srgbClr val="FF0000"/>
                </a:solidFill>
              </a:rPr>
              <a:t>모든 공격을 고려하지 않음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안전성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19318" cy="5057775"/>
          </a:xfrm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ko-KR" altLang="en-US" dirty="0"/>
              <a:t>이론적 안전성 </a:t>
            </a:r>
            <a:r>
              <a:rPr lang="en-US" altLang="ko-KR" dirty="0"/>
              <a:t>(</a:t>
            </a:r>
            <a:r>
              <a:rPr lang="ko-KR" altLang="en-US" dirty="0"/>
              <a:t>가정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키가 고정된 블록 암호는 랜덤 함수와 구별이 어려워야 함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블록 길이와 키 길이가 같은 블록 암호들 중에서 랜덤하게 선택됨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실용적 안전성 </a:t>
            </a:r>
            <a:r>
              <a:rPr lang="en-US" altLang="ko-KR" dirty="0"/>
              <a:t>(</a:t>
            </a:r>
            <a:r>
              <a:rPr lang="ko-KR" altLang="en-US" dirty="0"/>
              <a:t>실제</a:t>
            </a:r>
            <a:r>
              <a:rPr lang="en-US" altLang="ko-KR" dirty="0"/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키 전수 조사보다 효과적인 공격이 성립하지 않아야 함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/>
              <a:t>블록 암호를 대상으로 하는 각종 공격에 대한 안전성 제공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차분 공격</a:t>
            </a:r>
            <a:r>
              <a:rPr lang="en-US" altLang="ko-KR" dirty="0"/>
              <a:t>, </a:t>
            </a:r>
            <a:r>
              <a:rPr lang="ko-KR" altLang="en-US" dirty="0"/>
              <a:t>선형 공격</a:t>
            </a:r>
            <a:r>
              <a:rPr lang="en-US" altLang="ko-KR" dirty="0"/>
              <a:t>, </a:t>
            </a:r>
            <a:r>
              <a:rPr lang="en-US" altLang="ko-KR" dirty="0" err="1"/>
              <a:t>Intgegral</a:t>
            </a:r>
            <a:r>
              <a:rPr lang="en-US" altLang="ko-KR" dirty="0"/>
              <a:t> </a:t>
            </a:r>
            <a:r>
              <a:rPr lang="ko-KR" altLang="en-US" dirty="0"/>
              <a:t>공격</a:t>
            </a:r>
            <a:r>
              <a:rPr lang="en-US" altLang="ko-KR" dirty="0"/>
              <a:t>, </a:t>
            </a:r>
            <a:r>
              <a:rPr lang="ko-KR" altLang="en-US" dirty="0"/>
              <a:t>연관키 공격 등</a:t>
            </a:r>
            <a:r>
              <a:rPr lang="en-US" altLang="ko-KR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605830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안전성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2" y="969910"/>
            <a:ext cx="11369675" cy="542236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공격 분류 기준 </a:t>
            </a:r>
            <a:r>
              <a:rPr lang="en-US" altLang="ko-KR" dirty="0"/>
              <a:t>1: </a:t>
            </a:r>
            <a:r>
              <a:rPr lang="ko-KR" altLang="en-US" dirty="0"/>
              <a:t>공격자의 데이터 수집 능력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암호문 단독 공격</a:t>
            </a:r>
            <a:r>
              <a:rPr lang="en-US" altLang="ko-KR" dirty="0"/>
              <a:t>(ciphertext only): </a:t>
            </a:r>
            <a:r>
              <a:rPr lang="ko-KR" altLang="en-US" dirty="0"/>
              <a:t>암호문 만을 사용한 공격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알려진 </a:t>
            </a:r>
            <a:r>
              <a:rPr lang="ko-KR" altLang="en-US" dirty="0" err="1"/>
              <a:t>평문</a:t>
            </a:r>
            <a:r>
              <a:rPr lang="ko-KR" altLang="en-US" dirty="0"/>
              <a:t> 공격</a:t>
            </a:r>
            <a:r>
              <a:rPr lang="en-US" altLang="ko-KR" dirty="0"/>
              <a:t>(known plaintext): </a:t>
            </a:r>
            <a:r>
              <a:rPr lang="ko-KR" altLang="en-US" dirty="0"/>
              <a:t>주어진 </a:t>
            </a:r>
            <a:r>
              <a:rPr lang="ko-KR" altLang="en-US" dirty="0" err="1"/>
              <a:t>평문과</a:t>
            </a:r>
            <a:r>
              <a:rPr lang="ko-KR" altLang="en-US" dirty="0"/>
              <a:t> 그에 관한 암호문으로 공격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선택 </a:t>
            </a:r>
            <a:r>
              <a:rPr lang="ko-KR" altLang="en-US" dirty="0" err="1"/>
              <a:t>평문</a:t>
            </a:r>
            <a:r>
              <a:rPr lang="en-US" altLang="ko-KR" dirty="0"/>
              <a:t>/</a:t>
            </a:r>
            <a:r>
              <a:rPr lang="ko-KR" altLang="en-US" dirty="0"/>
              <a:t>암호문 공격</a:t>
            </a:r>
            <a:r>
              <a:rPr lang="en-US" altLang="ko-KR" dirty="0"/>
              <a:t>(chosen plaintext/ciphertext): </a:t>
            </a:r>
            <a:r>
              <a:rPr lang="ko-KR" altLang="en-US" dirty="0"/>
              <a:t>공격자가 선택한 </a:t>
            </a:r>
            <a:r>
              <a:rPr lang="ko-KR" altLang="en-US" dirty="0" err="1"/>
              <a:t>평문과</a:t>
            </a:r>
            <a:r>
              <a:rPr lang="ko-KR" altLang="en-US" dirty="0"/>
              <a:t> 그에 관한 암호문으로 공격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능동 선택 </a:t>
            </a:r>
            <a:r>
              <a:rPr lang="ko-KR" altLang="en-US" dirty="0" err="1"/>
              <a:t>평문</a:t>
            </a:r>
            <a:r>
              <a:rPr lang="en-US" altLang="ko-KR" dirty="0"/>
              <a:t>/</a:t>
            </a:r>
            <a:r>
              <a:rPr lang="ko-KR" altLang="en-US" dirty="0"/>
              <a:t>암호문 공격</a:t>
            </a:r>
            <a:r>
              <a:rPr lang="en-US" altLang="ko-KR" dirty="0"/>
              <a:t>(adaptive chosen plaintext/ciphertext):</a:t>
            </a:r>
            <a:br>
              <a:rPr lang="en-US" altLang="ko-KR" dirty="0"/>
            </a:br>
            <a:r>
              <a:rPr lang="ko-KR" altLang="en-US" dirty="0"/>
              <a:t>공격자가 선택한 </a:t>
            </a:r>
            <a:r>
              <a:rPr lang="ko-KR" altLang="en-US" dirty="0" err="1"/>
              <a:t>평문에</a:t>
            </a:r>
            <a:r>
              <a:rPr lang="ko-KR" altLang="en-US" dirty="0"/>
              <a:t> 대한 암호문을 획득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982529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안전성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D3F2EA98-3126-4EA1-84E2-959D62F02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969910"/>
            <a:ext cx="11369675" cy="5422361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공격 분류 기준 </a:t>
            </a:r>
            <a:r>
              <a:rPr lang="en-US" altLang="ko-KR" dirty="0"/>
              <a:t>2: </a:t>
            </a:r>
            <a:r>
              <a:rPr lang="ko-KR" altLang="en-US" dirty="0"/>
              <a:t>공격자의 공격 목표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구별 공격</a:t>
            </a:r>
            <a:r>
              <a:rPr lang="en-US" altLang="ko-KR" dirty="0"/>
              <a:t>(distinguishing): </a:t>
            </a:r>
            <a:r>
              <a:rPr lang="ko-KR" altLang="en-US" dirty="0"/>
              <a:t>주어진 값이 공격 대상 블록 암호인지 무작위 수열인지 구별하는 공격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키 복구 공격</a:t>
            </a:r>
            <a:r>
              <a:rPr lang="en-US" altLang="ko-KR" dirty="0"/>
              <a:t>(key recovery): </a:t>
            </a:r>
            <a:r>
              <a:rPr lang="ko-KR" altLang="en-US" dirty="0"/>
              <a:t>공격자가 보유한 </a:t>
            </a:r>
            <a:r>
              <a:rPr lang="ko-KR" altLang="en-US" dirty="0" err="1"/>
              <a:t>평문</a:t>
            </a:r>
            <a:r>
              <a:rPr lang="en-US" altLang="ko-KR" dirty="0"/>
              <a:t>/</a:t>
            </a:r>
            <a:r>
              <a:rPr lang="ko-KR" altLang="en-US" dirty="0"/>
              <a:t>암호문 쌍을 생성하는데 사용된 비밀키를 찾아내는 공격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 err="1"/>
              <a:t>평문</a:t>
            </a:r>
            <a:r>
              <a:rPr lang="ko-KR" altLang="en-US" dirty="0"/>
              <a:t> 복구 공격</a:t>
            </a:r>
            <a:r>
              <a:rPr lang="en-US" altLang="ko-KR" dirty="0"/>
              <a:t>(plaintext recovery): </a:t>
            </a:r>
            <a:r>
              <a:rPr lang="ko-KR" altLang="en-US" dirty="0"/>
              <a:t>암호문에 대한 </a:t>
            </a:r>
            <a:r>
              <a:rPr lang="ko-KR" altLang="en-US" dirty="0" err="1"/>
              <a:t>평문을</a:t>
            </a:r>
            <a:r>
              <a:rPr lang="ko-KR" altLang="en-US" dirty="0"/>
              <a:t> 찾아내는 공격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215919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안전성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D3F2EA98-3126-4EA1-84E2-959D62F02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969910"/>
            <a:ext cx="11369675" cy="5422361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ko-KR" altLang="en-US" dirty="0"/>
              <a:t>공격 분류 기준 </a:t>
            </a:r>
            <a:r>
              <a:rPr lang="en-US" altLang="ko-KR" dirty="0"/>
              <a:t>3: </a:t>
            </a:r>
            <a:r>
              <a:rPr lang="ko-KR" altLang="en-US" dirty="0"/>
              <a:t>키에 대한 가정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비밀키 공격</a:t>
            </a:r>
            <a:r>
              <a:rPr lang="en-US" altLang="ko-KR" dirty="0"/>
              <a:t>(secret-key): </a:t>
            </a:r>
            <a:r>
              <a:rPr lang="ko-KR" altLang="en-US" dirty="0"/>
              <a:t>키를 비밀 요소로 가정한 공격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/>
              <a:t>단일키 공격</a:t>
            </a:r>
            <a:r>
              <a:rPr lang="en-US" altLang="ko-KR" dirty="0"/>
              <a:t>(single-key): </a:t>
            </a:r>
            <a:r>
              <a:rPr lang="ko-KR" altLang="en-US" dirty="0"/>
              <a:t>하나의 키에서 얻은 </a:t>
            </a:r>
            <a:r>
              <a:rPr lang="ko-KR" altLang="en-US" dirty="0" err="1"/>
              <a:t>평문</a:t>
            </a:r>
            <a:r>
              <a:rPr lang="en-US" altLang="ko-KR" dirty="0"/>
              <a:t>/</a:t>
            </a:r>
            <a:r>
              <a:rPr lang="ko-KR" altLang="en-US" dirty="0"/>
              <a:t>암호문을 사용</a:t>
            </a:r>
            <a:endParaRPr lang="en-US" altLang="ko-KR" dirty="0"/>
          </a:p>
          <a:p>
            <a:pPr lvl="2">
              <a:lnSpc>
                <a:spcPct val="200000"/>
              </a:lnSpc>
            </a:pPr>
            <a:r>
              <a:rPr lang="ko-KR" altLang="en-US" dirty="0"/>
              <a:t>연관키 공격</a:t>
            </a:r>
            <a:r>
              <a:rPr lang="en-US" altLang="ko-KR" dirty="0"/>
              <a:t>(related-key): </a:t>
            </a:r>
            <a:r>
              <a:rPr lang="ko-KR" altLang="en-US" dirty="0"/>
              <a:t>둘 이상의 연관된 키를 사용하여 획득한 </a:t>
            </a:r>
            <a:r>
              <a:rPr lang="ko-KR" altLang="en-US" dirty="0" err="1"/>
              <a:t>평문</a:t>
            </a:r>
            <a:r>
              <a:rPr lang="en-US" altLang="ko-KR" dirty="0"/>
              <a:t>/</a:t>
            </a:r>
            <a:r>
              <a:rPr lang="ko-KR" altLang="en-US" dirty="0"/>
              <a:t>암호문을 이용한 공격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알려진 키 공격</a:t>
            </a:r>
            <a:r>
              <a:rPr lang="en-US" altLang="ko-KR" dirty="0"/>
              <a:t>(known-key): </a:t>
            </a:r>
            <a:r>
              <a:rPr lang="ko-KR" altLang="en-US" dirty="0"/>
              <a:t>공격자가 키를 알고 있다고 가정한 공격</a:t>
            </a:r>
            <a:endParaRPr lang="en-US" altLang="ko-KR" dirty="0"/>
          </a:p>
          <a:p>
            <a:pPr lvl="1">
              <a:lnSpc>
                <a:spcPct val="200000"/>
              </a:lnSpc>
            </a:pPr>
            <a:r>
              <a:rPr lang="ko-KR" altLang="en-US" dirty="0"/>
              <a:t>선택 키 공격</a:t>
            </a:r>
            <a:r>
              <a:rPr lang="en-US" altLang="ko-KR" dirty="0"/>
              <a:t>(chosen-key): </a:t>
            </a:r>
            <a:r>
              <a:rPr lang="ko-KR" altLang="en-US" dirty="0"/>
              <a:t>공격자가 키를 선택하여 공격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00278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안전성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D3F2EA98-3126-4EA1-84E2-959D62F02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969910"/>
            <a:ext cx="11369675" cy="5422361"/>
          </a:xfrm>
        </p:spPr>
        <p:txBody>
          <a:bodyPr anchor="ctr"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공격 분류 기준 </a:t>
            </a:r>
            <a:r>
              <a:rPr lang="en-US" altLang="ko-KR" dirty="0"/>
              <a:t>4: </a:t>
            </a:r>
            <a:r>
              <a:rPr lang="ko-KR" altLang="en-US" dirty="0"/>
              <a:t>공격에</a:t>
            </a:r>
            <a:r>
              <a:rPr lang="en-US" altLang="ko-KR" dirty="0"/>
              <a:t> </a:t>
            </a:r>
            <a:r>
              <a:rPr lang="ko-KR" altLang="en-US" dirty="0"/>
              <a:t>이용되는 특성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차분을 이용한 공격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차분공격</a:t>
            </a:r>
            <a:r>
              <a:rPr lang="en-US" altLang="ko-KR" dirty="0"/>
              <a:t>, </a:t>
            </a:r>
            <a:r>
              <a:rPr lang="ko-KR" altLang="en-US" dirty="0" err="1"/>
              <a:t>부정차분공격</a:t>
            </a:r>
            <a:r>
              <a:rPr lang="en-US" altLang="ko-KR" dirty="0"/>
              <a:t>, </a:t>
            </a:r>
            <a:r>
              <a:rPr lang="ko-KR" altLang="en-US" dirty="0" err="1"/>
              <a:t>불능차분공격</a:t>
            </a:r>
            <a:r>
              <a:rPr lang="en-US" altLang="ko-KR" dirty="0"/>
              <a:t>, </a:t>
            </a:r>
            <a:r>
              <a:rPr lang="ko-KR" altLang="en-US" dirty="0" err="1"/>
              <a:t>고계차분공격</a:t>
            </a:r>
            <a:r>
              <a:rPr lang="en-US" altLang="ko-KR" dirty="0"/>
              <a:t>, </a:t>
            </a:r>
            <a:r>
              <a:rPr lang="ko-KR" altLang="en-US" dirty="0"/>
              <a:t>포화공격</a:t>
            </a:r>
            <a:r>
              <a:rPr lang="en-US" altLang="ko-KR" dirty="0"/>
              <a:t>, </a:t>
            </a:r>
            <a:r>
              <a:rPr lang="ko-KR" altLang="en-US" dirty="0"/>
              <a:t>부메랑공격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 err="1"/>
              <a:t>선형근차를</a:t>
            </a:r>
            <a:r>
              <a:rPr lang="ko-KR" altLang="en-US" dirty="0"/>
              <a:t> 이용한 공격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b="1" dirty="0">
                <a:solidFill>
                  <a:srgbClr val="FF0000"/>
                </a:solidFill>
              </a:rPr>
              <a:t>선형공격</a:t>
            </a:r>
            <a:r>
              <a:rPr lang="en-US" altLang="ko-KR" dirty="0"/>
              <a:t>, </a:t>
            </a:r>
            <a:r>
              <a:rPr lang="ko-KR" altLang="en-US" dirty="0"/>
              <a:t>다중선형공격</a:t>
            </a:r>
            <a:r>
              <a:rPr lang="en-US" altLang="ko-KR" dirty="0"/>
              <a:t>, </a:t>
            </a:r>
            <a:r>
              <a:rPr lang="ko-KR" altLang="en-US" dirty="0"/>
              <a:t>제로 상관관계 공격</a:t>
            </a:r>
            <a:r>
              <a:rPr lang="en-US" altLang="ko-KR" dirty="0"/>
              <a:t>, </a:t>
            </a:r>
            <a:r>
              <a:rPr lang="ko-KR" altLang="en-US" dirty="0"/>
              <a:t>차분</a:t>
            </a:r>
            <a:r>
              <a:rPr lang="en-US" altLang="ko-KR" dirty="0"/>
              <a:t>-</a:t>
            </a:r>
            <a:r>
              <a:rPr lang="ko-KR" altLang="en-US" dirty="0"/>
              <a:t>선형공격 등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기타 특성을 이용한 공격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로테이션 공격</a:t>
            </a:r>
            <a:r>
              <a:rPr lang="en-US" altLang="ko-KR" dirty="0"/>
              <a:t>, </a:t>
            </a:r>
            <a:r>
              <a:rPr lang="ko-KR" altLang="en-US" dirty="0"/>
              <a:t>슬라이드 공격</a:t>
            </a:r>
            <a:r>
              <a:rPr lang="en-US" altLang="ko-KR" dirty="0"/>
              <a:t>, </a:t>
            </a:r>
            <a:r>
              <a:rPr lang="ko-KR" altLang="en-US" dirty="0"/>
              <a:t>대수적 공격</a:t>
            </a:r>
            <a:r>
              <a:rPr lang="en-US" altLang="ko-KR" dirty="0"/>
              <a:t>, </a:t>
            </a:r>
            <a:r>
              <a:rPr lang="ko-KR" altLang="en-US" dirty="0"/>
              <a:t>큐브 공격</a:t>
            </a:r>
            <a:r>
              <a:rPr lang="en-US" altLang="ko-KR" dirty="0"/>
              <a:t>, </a:t>
            </a:r>
            <a:r>
              <a:rPr lang="ko-KR" altLang="en-US" dirty="0"/>
              <a:t>중간일치공격</a:t>
            </a:r>
            <a:r>
              <a:rPr lang="en-US" altLang="ko-KR" dirty="0"/>
              <a:t>, </a:t>
            </a:r>
            <a:r>
              <a:rPr lang="ko-KR" altLang="en-US" dirty="0" err="1"/>
              <a:t>바이클릭</a:t>
            </a:r>
            <a:r>
              <a:rPr lang="ko-KR" altLang="en-US" dirty="0"/>
              <a:t> 공격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특성의 확률 분포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0</a:t>
            </a:r>
            <a:r>
              <a:rPr lang="ko-KR" altLang="en-US" dirty="0"/>
              <a:t>과 </a:t>
            </a:r>
            <a:r>
              <a:rPr lang="en-US" altLang="ko-KR" dirty="0"/>
              <a:t>1</a:t>
            </a:r>
            <a:r>
              <a:rPr lang="ko-KR" altLang="en-US" dirty="0"/>
              <a:t>사이의 확률을 가지는 특성 활용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0 </a:t>
            </a:r>
            <a:r>
              <a:rPr lang="ko-KR" altLang="en-US" dirty="0"/>
              <a:t>또는 </a:t>
            </a:r>
            <a:r>
              <a:rPr lang="en-US" altLang="ko-KR" dirty="0"/>
              <a:t>1</a:t>
            </a:r>
            <a:r>
              <a:rPr lang="ko-KR" altLang="en-US" dirty="0"/>
              <a:t>의 확률을 가지는 특성 활용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11569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블록 암호 안전성</a:t>
            </a: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D3F2EA98-3126-4EA1-84E2-959D62F0221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969910"/>
            <a:ext cx="11369675" cy="5422361"/>
          </a:xfrm>
        </p:spPr>
        <p:txBody>
          <a:bodyPr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공격 복잡도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시간 복잡도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공격에 소요되는 </a:t>
            </a:r>
            <a:r>
              <a:rPr lang="ko-KR" altLang="en-US" b="1" dirty="0">
                <a:solidFill>
                  <a:srgbClr val="FF0000"/>
                </a:solidFill>
              </a:rPr>
              <a:t>공격자의 </a:t>
            </a:r>
            <a:r>
              <a:rPr lang="ko-KR" altLang="en-US" b="1" dirty="0" err="1">
                <a:solidFill>
                  <a:srgbClr val="FF0000"/>
                </a:solidFill>
              </a:rPr>
              <a:t>계산량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u="sng" dirty="0"/>
              <a:t>알고리즘의 가동에 소요되는 시간은 제외</a:t>
            </a:r>
            <a:endParaRPr lang="en-US" altLang="ko-KR" u="sng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데이터 복잡도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공격에 필요한 </a:t>
            </a:r>
            <a:r>
              <a:rPr lang="ko-KR" altLang="en-US" b="1" dirty="0" err="1">
                <a:solidFill>
                  <a:srgbClr val="FF0000"/>
                </a:solidFill>
              </a:rPr>
              <a:t>평문</a:t>
            </a:r>
            <a:r>
              <a:rPr lang="en-US" altLang="ko-KR" b="1" dirty="0">
                <a:solidFill>
                  <a:srgbClr val="FF0000"/>
                </a:solidFill>
              </a:rPr>
              <a:t>/</a:t>
            </a:r>
            <a:r>
              <a:rPr lang="ko-KR" altLang="en-US" b="1" dirty="0">
                <a:solidFill>
                  <a:srgbClr val="FF0000"/>
                </a:solidFill>
              </a:rPr>
              <a:t>암호문 쌍의 수</a:t>
            </a:r>
            <a:endParaRPr lang="en-US" altLang="ko-KR" b="1" dirty="0">
              <a:solidFill>
                <a:srgbClr val="FF0000"/>
              </a:solidFill>
            </a:endParaRPr>
          </a:p>
          <a:p>
            <a:pPr lvl="2">
              <a:lnSpc>
                <a:spcPct val="150000"/>
              </a:lnSpc>
            </a:pPr>
            <a:r>
              <a:rPr lang="ko-KR" altLang="en-US" dirty="0"/>
              <a:t>알고리즘 가동 횟수와 동일</a:t>
            </a:r>
            <a:endParaRPr lang="en-US" altLang="ko-KR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메모리 복잡도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ko-KR" altLang="en-US" dirty="0"/>
              <a:t>공격에 필요한 </a:t>
            </a:r>
            <a:r>
              <a:rPr lang="ko-KR" altLang="en-US" b="1" dirty="0">
                <a:solidFill>
                  <a:srgbClr val="FF0000"/>
                </a:solidFill>
              </a:rPr>
              <a:t>메모리의 양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740339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</TotalTime>
  <Words>808</Words>
  <Application>Microsoft Office PowerPoint</Application>
  <PresentationFormat>와이드스크린</PresentationFormat>
  <Paragraphs>132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맑은 고딕</vt:lpstr>
      <vt:lpstr>Arial</vt:lpstr>
      <vt:lpstr>CryptoCraft 테마</vt:lpstr>
      <vt:lpstr>제목 테마</vt:lpstr>
      <vt:lpstr>암호인재 인력양성 2차 교육</vt:lpstr>
      <vt:lpstr>PowerPoint 프레젠테이션</vt:lpstr>
      <vt:lpstr> 블록 암호 안전성</vt:lpstr>
      <vt:lpstr> 블록 암호 안전성</vt:lpstr>
      <vt:lpstr> 블록 암호 안전성</vt:lpstr>
      <vt:lpstr> 블록 암호 안전성</vt:lpstr>
      <vt:lpstr> 블록 암호 안전성</vt:lpstr>
      <vt:lpstr> 블록 암호 안전성</vt:lpstr>
      <vt:lpstr> 블록 암호 안전성</vt:lpstr>
      <vt:lpstr> 블록 암호 운용모드</vt:lpstr>
      <vt:lpstr> 블록 암호 운용모드</vt:lpstr>
      <vt:lpstr> 블록 암호 운용모드: ECB 모드</vt:lpstr>
      <vt:lpstr> 블록 암호 운용모드: CBC 모드</vt:lpstr>
      <vt:lpstr> 블록 암호 운용모드: CFB 모드</vt:lpstr>
      <vt:lpstr> 블록 암호 운용모드: CTR 모드</vt:lpstr>
      <vt:lpstr> 블록 암호 운용모드: OFB 모드</vt:lpstr>
      <vt:lpstr> 블록 암호 운용모드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HD</cp:lastModifiedBy>
  <cp:revision>74</cp:revision>
  <dcterms:created xsi:type="dcterms:W3CDTF">2019-03-05T04:29:07Z</dcterms:created>
  <dcterms:modified xsi:type="dcterms:W3CDTF">2020-06-17T09:03:53Z</dcterms:modified>
</cp:coreProperties>
</file>