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307" r:id="rId3"/>
    <p:sldId id="516" r:id="rId4"/>
    <p:sldId id="523" r:id="rId5"/>
    <p:sldId id="524" r:id="rId6"/>
    <p:sldId id="525" r:id="rId7"/>
    <p:sldId id="530" r:id="rId8"/>
    <p:sldId id="526" r:id="rId9"/>
    <p:sldId id="527" r:id="rId10"/>
    <p:sldId id="528" r:id="rId11"/>
    <p:sldId id="34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708B7-B6FC-4465-AC2D-A06B2DC2BB13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AECAD-2C09-4048-92CC-53C39DF3C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4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16B67-C645-5258-5B03-A03B9997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E3F80-A2F4-201C-8D44-FF78DE900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44464-F0C3-24AA-7658-02991F55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1DB22-FCA1-6095-70C1-7661AA4A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855D6-4855-289A-E22E-2E41CA86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5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E672-3038-A5C3-4D1F-87571E8D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B38B8-D644-AEBB-E2F7-76F37A13A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EA24D-6850-C4DD-FC8C-35809B75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2464-8E76-69DB-C438-A5E43A86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75EDC-6AAC-AFF8-B44D-AB0C0AD4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4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5150-25BD-FB7D-6675-2BA5ACE8A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B9049-A14D-881F-6FB1-5E5F0F0B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2A43F-2E0D-1979-1450-27A58C90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9A1C7-00C7-F69B-620E-EEDC0E36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36AC5-F5B3-B2EE-AC66-FA49FCA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97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0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31047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716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3340-3983-3B3E-C69C-29D88779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AE814-7CE4-6A43-A92C-B8EAA925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3DA8A-E814-2985-3B95-0C382E79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1D9D2-9C37-41DD-D982-B47E74A6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A2E7A-8B9F-B368-1F4B-2AFE881A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107B9-2E35-9BE7-8C2C-A3AC15A4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5FBDA2-453C-ED3A-3147-44FF6233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51650-83B7-AD10-AABD-708F61F2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E7671-A7B3-68CF-A10F-17B217FA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5F6E6-83D2-6525-C1E0-CD0A7F88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4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7A744-D66E-D6D2-E0EC-E71B367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D17EB-36ED-C1F0-FEBC-FFE0920FB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1C407-3E0B-9990-A996-8CDB97BC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7E5D1-3979-08B2-7A61-B837F3CE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C2E7A-E200-884F-C1AE-09D68A4B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F8A32-28B8-67E6-4446-3C4AED5B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88D61-F6EC-EF63-4C22-A9B8469A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84BCD-4983-4DE2-4554-4983CA43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1992D-BD38-2286-0E2D-E4C295BA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D5A4C-FD2F-F228-AE46-C982B487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54B410-DDB0-423F-E9B1-C2249CAD3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8745BD-38C7-A0C3-7C1A-84521E36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D983E-EA8A-9542-57F9-B76423C5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94433-AE3D-4D30-EA88-343E2356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4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A6EA5-6A80-D1E7-C47D-02B9CD67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3A4E77-504A-3E88-0B8D-06A86CC7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E402FD-1DC2-7B21-5E5F-74690829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CE32C3-9EA4-4AC0-418C-7815C164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4006B2-6FA9-06A8-D275-6AFBE799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A775CA-4FDD-B8D7-3503-0CE28F0F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5CF34-32EA-91F0-BBE4-A01BD1D1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9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DE265-40BF-46EE-FEFD-E50E940A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CBCFA-2FCA-1872-7734-1AED3B32A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59147-5B7F-17F0-099A-63EABC808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B69E3-04E0-53B5-08B9-6FF4169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37A08-1AF4-8D75-A91E-3DB1AA8B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9BCEA-3532-F345-AD4C-956525E5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7CB89-136B-2ED6-6C78-FD72A80B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87BC93-DF79-D8AA-AAD7-76B35BE5C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721CA-075D-2D8C-C855-C9DD8343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C098E-50F1-2B3C-7736-644F29BA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5D3B6-E208-5DBC-94B4-43D311E3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DE728-A0B4-7705-7C97-EEC05F34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6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CFA5B-192D-C9C7-6BE9-007F07EA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9BADB-4F42-23FE-6B1A-2B57B956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F8FA1-A476-654C-38D0-9CC33D235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3E67-5836-4001-98DE-39AE47122177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CD5A2-EAAF-AED2-AC8E-2C6E687F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A27D1-ECDE-38D2-57F8-E92C05E51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8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2765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</a:rPr>
              <a:t>AIM </a:t>
            </a:r>
            <a:r>
              <a:rPr lang="ko-KR" altLang="en-US" sz="4000" b="1" dirty="0">
                <a:solidFill>
                  <a:schemeClr val="accent1"/>
                </a:solidFill>
              </a:rPr>
              <a:t>양자 회로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522768" y="4176213"/>
            <a:ext cx="11464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ko-KR" sz="1000" b="1" dirty="0"/>
          </a:p>
          <a:p>
            <a:pPr algn="ctr"/>
            <a:r>
              <a:rPr kumimoji="1" lang="ko-KR" altLang="en-US" sz="2500" b="1" dirty="0"/>
              <a:t>장경배</a:t>
            </a:r>
            <a:endParaRPr kumimoji="1" lang="en-US" altLang="ko-Kore-KR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BE2CE-9DE6-8237-01B9-1F76716655C1}"/>
              </a:ext>
            </a:extLst>
          </p:cNvPr>
          <p:cNvSpPr txBox="1"/>
          <p:nvPr/>
        </p:nvSpPr>
        <p:spPr>
          <a:xfrm>
            <a:off x="4491318" y="48681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https://youtu.be/-mGRaRhqFMU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23991"/>
            <a:ext cx="12191999" cy="5603875"/>
          </a:xfrm>
        </p:spPr>
        <p:txBody>
          <a:bodyPr/>
          <a:lstStyle/>
          <a:p>
            <a:pPr lvl="1"/>
            <a:r>
              <a:rPr lang="en-US" altLang="ko-KR" dirty="0"/>
              <a:t>Depth</a:t>
            </a:r>
            <a:r>
              <a:rPr lang="ko-KR" altLang="en-US" dirty="0"/>
              <a:t>를 좀 더 줄일 수 있을 것 같지만</a:t>
            </a:r>
            <a:r>
              <a:rPr lang="en-US" altLang="ko-KR" dirty="0"/>
              <a:t>,</a:t>
            </a:r>
            <a:r>
              <a:rPr lang="ko-KR" altLang="en-US" dirty="0"/>
              <a:t> 그래도</a:t>
            </a:r>
            <a:r>
              <a:rPr lang="en-US" altLang="ko-KR" dirty="0"/>
              <a:t> AIM-I</a:t>
            </a:r>
            <a:r>
              <a:rPr lang="ko-KR" altLang="en-US" dirty="0"/>
              <a:t>는 양자 후 보안 강도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Level-1</a:t>
            </a:r>
            <a:r>
              <a:rPr lang="ko-KR" altLang="en-US" dirty="0"/>
              <a:t> 달성 가능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다른 파라미터들 </a:t>
            </a:r>
            <a:r>
              <a:rPr lang="en-US" altLang="ko-KR" dirty="0"/>
              <a:t>(-III, -V) </a:t>
            </a:r>
            <a:r>
              <a:rPr lang="ko-KR" altLang="en-US" dirty="0"/>
              <a:t>또한 적정 보안 레벨을 달성할 듯 함 </a:t>
            </a:r>
            <a:r>
              <a:rPr lang="en-US" altLang="ko-KR" dirty="0"/>
              <a:t>(Level -3, -5)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b="1" dirty="0"/>
              <a:t>결 론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20D93B-CA43-A743-2CBD-1B50B9FC3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59" y="3039112"/>
            <a:ext cx="6452475" cy="207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4005693" y="4544804"/>
            <a:ext cx="42377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0" dirty="0"/>
              <a:t>Thank you!</a:t>
            </a:r>
            <a:endParaRPr kumimoji="1" lang="ko-Kore-KR" altLang="en-US" sz="7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61EE1A-AB17-E914-773A-20961B8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54" y="1605600"/>
            <a:ext cx="1955690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3780"/>
            <a:ext cx="12191999" cy="5603875"/>
          </a:xfrm>
        </p:spPr>
        <p:txBody>
          <a:bodyPr/>
          <a:lstStyle/>
          <a:p>
            <a:pPr lvl="1"/>
            <a:r>
              <a:rPr lang="en-US" altLang="ko-KR" dirty="0" err="1"/>
              <a:t>AIMer</a:t>
            </a:r>
            <a:r>
              <a:rPr lang="ko-KR" altLang="en-US" dirty="0"/>
              <a:t>는 </a:t>
            </a:r>
            <a:r>
              <a:rPr lang="ko-KR" altLang="en-US" dirty="0" err="1"/>
              <a:t>대칭키</a:t>
            </a:r>
            <a:r>
              <a:rPr lang="ko-KR" altLang="en-US" dirty="0"/>
              <a:t> 기반의 전자 서명 알고리즘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KPQC </a:t>
            </a:r>
            <a:r>
              <a:rPr lang="ko-KR" altLang="en-US" dirty="0"/>
              <a:t>공모전 후보 알고리즘 중 하나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b="1" dirty="0"/>
              <a:t>AIM</a:t>
            </a:r>
            <a:r>
              <a:rPr lang="ko-KR" altLang="en-US" dirty="0"/>
              <a:t>은 </a:t>
            </a:r>
            <a:r>
              <a:rPr lang="en-US" altLang="ko-KR" dirty="0" err="1"/>
              <a:t>AIMer</a:t>
            </a:r>
            <a:r>
              <a:rPr lang="ko-KR" altLang="en-US" dirty="0"/>
              <a:t>에서 사용되는 </a:t>
            </a:r>
            <a:r>
              <a:rPr lang="ko-KR" altLang="en-US" dirty="0" err="1"/>
              <a:t>대칭키</a:t>
            </a:r>
            <a:r>
              <a:rPr lang="ko-KR" altLang="en-US" dirty="0"/>
              <a:t> </a:t>
            </a:r>
            <a:r>
              <a:rPr lang="ko-KR" altLang="en-US" dirty="0" err="1"/>
              <a:t>프리미티브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 err="1"/>
              <a:t>AIMer</a:t>
            </a:r>
            <a:r>
              <a:rPr kumimoji="1" lang="en-US" altLang="en-US" b="1" dirty="0"/>
              <a:t> &amp; AIM</a:t>
            </a:r>
            <a:endParaRPr kumimoji="1" lang="ko-Kore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741F50-07D5-EA21-64C5-EADAB1C5D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6" y="2674877"/>
            <a:ext cx="6163322" cy="3840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5D5B2E-7341-1246-A648-8B74A088E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771" y="3615148"/>
            <a:ext cx="4682138" cy="1959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C8D7D7D-4D43-02DB-68BC-7DD6A59061FF}"/>
              </a:ext>
            </a:extLst>
          </p:cNvPr>
          <p:cNvSpPr/>
          <p:nvPr/>
        </p:nvSpPr>
        <p:spPr>
          <a:xfrm>
            <a:off x="7759083" y="4154750"/>
            <a:ext cx="3524435" cy="27520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18C3D8B-4EF9-E854-19B8-FE81031F56C2}"/>
              </a:ext>
            </a:extLst>
          </p:cNvPr>
          <p:cNvSpPr/>
          <p:nvPr/>
        </p:nvSpPr>
        <p:spPr>
          <a:xfrm>
            <a:off x="3179686" y="6116715"/>
            <a:ext cx="966187" cy="35399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A7F98-A4F1-37AE-4771-7ED0B1AE68AA}"/>
              </a:ext>
            </a:extLst>
          </p:cNvPr>
          <p:cNvSpPr txBox="1"/>
          <p:nvPr/>
        </p:nvSpPr>
        <p:spPr>
          <a:xfrm>
            <a:off x="4292275" y="6109047"/>
            <a:ext cx="594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SHAKE128 or 256 (SHA3), </a:t>
            </a:r>
            <a:r>
              <a:rPr lang="ko-KR" altLang="en-US" b="1" dirty="0">
                <a:solidFill>
                  <a:srgbClr val="C00000"/>
                </a:solidFill>
              </a:rPr>
              <a:t>그러나 </a:t>
            </a:r>
            <a:r>
              <a:rPr lang="en-US" altLang="ko-KR" b="1" dirty="0">
                <a:solidFill>
                  <a:srgbClr val="C00000"/>
                </a:solidFill>
              </a:rPr>
              <a:t>iv</a:t>
            </a:r>
            <a:r>
              <a:rPr lang="ko-KR" altLang="en-US" b="1" dirty="0">
                <a:solidFill>
                  <a:srgbClr val="C00000"/>
                </a:solidFill>
              </a:rPr>
              <a:t>가 </a:t>
            </a:r>
            <a:r>
              <a:rPr lang="en-US" altLang="ko-KR" b="1" dirty="0">
                <a:solidFill>
                  <a:srgbClr val="C00000"/>
                </a:solidFill>
              </a:rPr>
              <a:t>public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233780"/>
                <a:ext cx="12191999" cy="5603875"/>
              </a:xfrm>
            </p:spPr>
            <p:txBody>
              <a:bodyPr/>
              <a:lstStyle/>
              <a:p>
                <a:pPr lvl="1"/>
                <a:r>
                  <a:rPr lang="en-US" altLang="ko-KR" b="1" dirty="0"/>
                  <a:t>AIM-I</a:t>
                </a:r>
                <a:r>
                  <a:rPr lang="ko-KR" altLang="en-US" dirty="0"/>
                  <a:t>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우선적으로 구현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sz="3400" dirty="0"/>
              </a:p>
              <a:p>
                <a:pPr lvl="1"/>
                <a:r>
                  <a:rPr lang="en-US" altLang="ko-KR" b="1" dirty="0"/>
                  <a:t>Mer(e)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sz="2200" dirty="0"/>
                  <a:t>상에서의 곱셈 </a:t>
                </a:r>
                <a:r>
                  <a:rPr lang="en-US" altLang="ko-KR" sz="2200" dirty="0"/>
                  <a:t>+ </a:t>
                </a:r>
                <a:r>
                  <a:rPr lang="ko-KR" altLang="en-US" sz="2200" dirty="0"/>
                  <a:t>제곱 연산들로 구성</a:t>
                </a:r>
                <a:endParaRPr lang="en-US" altLang="ko-KR" sz="2200" dirty="0"/>
              </a:p>
              <a:p>
                <a:pPr lvl="1"/>
                <a:r>
                  <a:rPr lang="en-US" altLang="ko-KR" b="1" dirty="0" err="1"/>
                  <a:t>LinearLayer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(128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128)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 (128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1)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Matrix-Vector </a:t>
                </a:r>
                <a:r>
                  <a:rPr lang="ko-KR" altLang="en-US" dirty="0"/>
                  <a:t>곱셈</a:t>
                </a:r>
                <a:endParaRPr lang="en-US" altLang="ko-KR" dirty="0"/>
              </a:p>
              <a:p>
                <a:pPr lvl="2"/>
                <a:r>
                  <a:rPr lang="ko-KR" altLang="en-US" sz="2200" dirty="0"/>
                  <a:t>사용되는 </a:t>
                </a:r>
                <a:r>
                  <a:rPr lang="en-US" altLang="ko-KR" sz="2200" dirty="0"/>
                  <a:t>Matrix</a:t>
                </a:r>
                <a:r>
                  <a:rPr lang="ko-KR" altLang="en-US" sz="2200" dirty="0"/>
                  <a:t>의 경우</a:t>
                </a:r>
                <a:r>
                  <a:rPr lang="en-US" altLang="ko-KR" sz="2200" dirty="0"/>
                  <a:t>, </a:t>
                </a:r>
                <a:r>
                  <a:rPr lang="en-US" altLang="ko-KR" sz="2200" b="1" dirty="0"/>
                  <a:t>IV</a:t>
                </a:r>
                <a:r>
                  <a:rPr lang="ko-KR" altLang="en-US" sz="2200" b="1" dirty="0"/>
                  <a:t>에 </a:t>
                </a:r>
                <a:r>
                  <a:rPr lang="en-US" altLang="ko-KR" sz="2200" b="1" dirty="0"/>
                  <a:t>SHAKE-128</a:t>
                </a:r>
                <a:r>
                  <a:rPr lang="ko-KR" altLang="en-US" sz="2200" b="1" dirty="0"/>
                  <a:t>를 사용한 확장 된 해시 값을 사용</a:t>
                </a:r>
                <a:endParaRPr lang="en-US" altLang="ko-KR" sz="2200" b="1" dirty="0"/>
              </a:p>
              <a:p>
                <a:pPr lvl="2"/>
                <a:r>
                  <a:rPr lang="en-US" altLang="ko-KR" sz="2200" dirty="0"/>
                  <a:t>IV</a:t>
                </a:r>
                <a:r>
                  <a:rPr lang="ko-KR" altLang="en-US" sz="2200" dirty="0"/>
                  <a:t>는 </a:t>
                </a:r>
                <a:r>
                  <a:rPr lang="en-US" altLang="ko-KR" sz="2200" dirty="0"/>
                  <a:t>Public</a:t>
                </a:r>
                <a:r>
                  <a:rPr lang="ko-KR" altLang="en-US" sz="2200" dirty="0"/>
                  <a:t>이므로</a:t>
                </a:r>
                <a:r>
                  <a:rPr lang="en-US" altLang="ko-KR" sz="2200" dirty="0"/>
                  <a:t>, </a:t>
                </a:r>
                <a:r>
                  <a:rPr lang="en-US" altLang="ko-KR" sz="2200" dirty="0" err="1"/>
                  <a:t>LinearLayer</a:t>
                </a:r>
                <a:r>
                  <a:rPr lang="ko-KR" altLang="en-US" sz="2200" dirty="0"/>
                  <a:t>에서 사용되는 </a:t>
                </a:r>
                <a:r>
                  <a:rPr lang="en-US" altLang="ko-KR" sz="2200" dirty="0"/>
                  <a:t>Matrix</a:t>
                </a:r>
                <a:r>
                  <a:rPr lang="ko-KR" altLang="en-US" sz="2200" dirty="0"/>
                  <a:t>는 </a:t>
                </a:r>
                <a:r>
                  <a:rPr lang="en-US" altLang="ko-KR" sz="2200" dirty="0"/>
                  <a:t>Constant </a:t>
                </a:r>
              </a:p>
              <a:p>
                <a:pPr marL="914400" lvl="2" indent="0">
                  <a:buNone/>
                </a:pPr>
                <a:r>
                  <a:rPr lang="en-US" altLang="ko-KR" sz="2200" dirty="0">
                    <a:sym typeface="Wingdings" panose="05000000000000000000" pitchFamily="2" charset="2"/>
                  </a:rPr>
                  <a:t>      </a:t>
                </a:r>
                <a:r>
                  <a:rPr lang="ko-KR" altLang="en-US" sz="2200" dirty="0">
                    <a:sym typeface="Wingdings" panose="05000000000000000000" pitchFamily="2" charset="2"/>
                  </a:rPr>
                  <a:t>즉</a:t>
                </a:r>
                <a:r>
                  <a:rPr lang="en-US" altLang="ko-KR" sz="2200" dirty="0">
                    <a:sym typeface="Wingdings" panose="05000000000000000000" pitchFamily="2" charset="2"/>
                  </a:rPr>
                  <a:t>, Quantum-Classical </a:t>
                </a:r>
                <a:r>
                  <a:rPr lang="ko-KR" altLang="en-US" sz="2200" dirty="0">
                    <a:sym typeface="Wingdings" panose="05000000000000000000" pitchFamily="2" charset="2"/>
                  </a:rPr>
                  <a:t>구현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233780"/>
                <a:ext cx="12191999" cy="5603875"/>
              </a:xfrm>
              <a:blipFill>
                <a:blip r:embed="rId2"/>
                <a:stretch>
                  <a:fillRect t="-1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/>
              <a:t>AIM </a:t>
            </a:r>
            <a:r>
              <a:rPr kumimoji="1" lang="ko-KR" altLang="en-US" b="1" dirty="0"/>
              <a:t>양자 회로 구현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3DB55-4307-6DD5-6E53-E2599254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222" y="1859456"/>
            <a:ext cx="7405960" cy="2047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25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233780"/>
                <a:ext cx="12191999" cy="5603875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dirty="0"/>
                  <a:t>의 곱셈은 </a:t>
                </a:r>
                <a:r>
                  <a:rPr lang="en-US" altLang="ko-KR" dirty="0"/>
                  <a:t>WISA </a:t>
                </a:r>
                <a:r>
                  <a:rPr lang="ko-KR" altLang="en-US" dirty="0"/>
                  <a:t>곱셈 기법 적용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낮은 </a:t>
                </a:r>
                <a:r>
                  <a:rPr lang="en-US" altLang="ko-KR" dirty="0"/>
                  <a:t>T-depth, Full depth</a:t>
                </a:r>
                <a:r>
                  <a:rPr lang="ko-KR" altLang="en-US" dirty="0"/>
                  <a:t>로 구현 가능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하지만 많은 </a:t>
                </a:r>
                <a:r>
                  <a:rPr lang="ko-KR" altLang="en-US" dirty="0" err="1"/>
                  <a:t>큐비트</a:t>
                </a:r>
                <a:r>
                  <a:rPr lang="ko-KR" altLang="en-US" dirty="0"/>
                  <a:t>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WISA</a:t>
                </a:r>
                <a:r>
                  <a:rPr lang="ko-KR" altLang="en-US" dirty="0"/>
                  <a:t> 곱셈의 경우</a:t>
                </a:r>
                <a:r>
                  <a:rPr lang="en-US" altLang="ko-KR" dirty="0"/>
                  <a:t>, stand-alone</a:t>
                </a:r>
                <a:r>
                  <a:rPr lang="ko-KR" altLang="en-US" dirty="0"/>
                  <a:t> 곱셈이 아닌 경우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큐비트</a:t>
                </a:r>
                <a:r>
                  <a:rPr lang="ko-KR" altLang="en-US" dirty="0"/>
                  <a:t> 수를 줄일 수 있음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낮은 비용</a:t>
                </a:r>
                <a:r>
                  <a:rPr lang="en-US" altLang="ko-KR" dirty="0"/>
                  <a:t>(CNOT </a:t>
                </a:r>
                <a:r>
                  <a:rPr lang="ko-KR" altLang="en-US" dirty="0"/>
                  <a:t>게이트</a:t>
                </a:r>
                <a:r>
                  <a:rPr lang="en-US" altLang="ko-KR" dirty="0"/>
                  <a:t>, Depth </a:t>
                </a:r>
                <a:r>
                  <a:rPr lang="ko-KR" altLang="en-US" dirty="0"/>
                  <a:t>오버헤드 </a:t>
                </a:r>
                <a:r>
                  <a:rPr lang="en-US" altLang="ko-KR" dirty="0"/>
                  <a:t>X)</a:t>
                </a:r>
                <a:r>
                  <a:rPr lang="ko-KR" altLang="en-US" dirty="0"/>
                  <a:t>만으로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많은 수의 </a:t>
                </a:r>
                <a:r>
                  <a:rPr lang="en-US" altLang="ko-KR" dirty="0"/>
                  <a:t>ancilla</a:t>
                </a:r>
                <a:r>
                  <a:rPr lang="ko-KR" altLang="en-US" dirty="0"/>
                  <a:t> 큐비트를 재사용 가능 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첫 번째 곱셈을 제외하고</a:t>
                </a:r>
                <a:r>
                  <a:rPr lang="en-US" altLang="ko-KR" dirty="0"/>
                  <a:t>, 6561</a:t>
                </a:r>
                <a:r>
                  <a:rPr lang="ko-KR" altLang="en-US" dirty="0"/>
                  <a:t>이 아닌 감소된 </a:t>
                </a:r>
                <a:r>
                  <a:rPr lang="en-US" altLang="ko-KR" dirty="0"/>
                  <a:t>2443</a:t>
                </a:r>
                <a:r>
                  <a:rPr lang="ko-KR" altLang="en-US" dirty="0"/>
                  <a:t>개의 큐비트만이 필요함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233780"/>
                <a:ext cx="12191999" cy="5603875"/>
              </a:xfrm>
              <a:blipFill>
                <a:blip r:embed="rId2"/>
                <a:stretch>
                  <a:fillRect t="-1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/>
              <a:t>AIM </a:t>
            </a:r>
            <a:r>
              <a:rPr kumimoji="1" lang="ko-KR" altLang="en-US" b="1" dirty="0"/>
              <a:t>양자 회로 구현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F0F46-6C8E-2B5F-9AEE-8F6B1B9B2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28" y="2228366"/>
            <a:ext cx="8877670" cy="1264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1B8231-02A5-1807-4E81-434428ADE43B}"/>
              </a:ext>
            </a:extLst>
          </p:cNvPr>
          <p:cNvSpPr/>
          <p:nvPr/>
        </p:nvSpPr>
        <p:spPr>
          <a:xfrm>
            <a:off x="6418555" y="2556769"/>
            <a:ext cx="3071674" cy="6125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69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233780"/>
                <a:ext cx="12191999" cy="5603875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dirty="0"/>
                  <a:t>의 제곱은 적은 비용으로 구현 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선형 연산으로 분류됨으로써</a:t>
                </a:r>
                <a:r>
                  <a:rPr lang="en-US" altLang="ko-KR" dirty="0"/>
                  <a:t>, PLU</a:t>
                </a:r>
                <a:r>
                  <a:rPr lang="ko-KR" altLang="en-US" dirty="0"/>
                  <a:t> 분해를 기반으로 한 </a:t>
                </a:r>
                <a:r>
                  <a:rPr lang="en-US" altLang="ko-KR" dirty="0"/>
                  <a:t>In-place </a:t>
                </a:r>
                <a:r>
                  <a:rPr lang="ko-KR" altLang="en-US" dirty="0"/>
                  <a:t>구현이 가능하지만</a:t>
                </a:r>
                <a:r>
                  <a:rPr lang="en-US" altLang="ko-KR" dirty="0"/>
                  <a:t>,</a:t>
                </a:r>
              </a:p>
              <a:p>
                <a:pPr lvl="3"/>
                <a:r>
                  <a:rPr lang="en-US" altLang="ko-KR" dirty="0"/>
                  <a:t>Temp </a:t>
                </a:r>
                <a:r>
                  <a:rPr lang="ko-KR" altLang="en-US" dirty="0"/>
                  <a:t>값을 위한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ancilla</a:t>
                </a:r>
                <a:r>
                  <a:rPr lang="ko-KR" altLang="en-US" dirty="0"/>
                  <a:t> 큐비트를 사용하였음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naive</a:t>
                </a:r>
                <a:r>
                  <a:rPr lang="ko-KR" altLang="en-US" dirty="0">
                    <a:sym typeface="Wingdings" panose="05000000000000000000" pitchFamily="2" charset="2"/>
                  </a:rPr>
                  <a:t>하게 구현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In-place </a:t>
                </a:r>
                <a:r>
                  <a:rPr lang="ko-KR" altLang="en-US" dirty="0"/>
                  <a:t>구현으로 </a:t>
                </a:r>
                <a:r>
                  <a:rPr lang="en-US" altLang="ko-KR" dirty="0"/>
                  <a:t>ancilla </a:t>
                </a:r>
                <a:r>
                  <a:rPr lang="ko-KR" altLang="en-US" dirty="0"/>
                  <a:t>큐비트를 아예 사용하지 않거나</a:t>
                </a:r>
                <a:r>
                  <a:rPr lang="en-US" altLang="ko-KR" dirty="0"/>
                  <a:t>,</a:t>
                </a:r>
              </a:p>
              <a:p>
                <a:pPr marL="457200" lvl="1" indent="0">
                  <a:buNone/>
                </a:pPr>
                <a:r>
                  <a:rPr lang="ko-KR" altLang="en-US" dirty="0"/>
                  <a:t>  </a:t>
                </a:r>
                <a:r>
                  <a:rPr lang="en-US" altLang="ko-KR" dirty="0"/>
                  <a:t>depth</a:t>
                </a:r>
                <a:r>
                  <a:rPr lang="ko-KR" altLang="en-US" dirty="0"/>
                  <a:t>를 좀 더 줄일 수 있긴 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233780"/>
                <a:ext cx="12191999" cy="5603875"/>
              </a:xfrm>
              <a:blipFill>
                <a:blip r:embed="rId2"/>
                <a:stretch>
                  <a:fillRect t="-1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/>
              <a:t>AIM </a:t>
            </a:r>
            <a:r>
              <a:rPr kumimoji="1" lang="ko-KR" altLang="en-US" b="1" dirty="0"/>
              <a:t>양자 회로 구현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E118B-F079-2D0A-3153-83B4E42D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46" y="2509047"/>
            <a:ext cx="8575829" cy="106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64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23991"/>
            <a:ext cx="12191999" cy="5603875"/>
          </a:xfrm>
        </p:spPr>
        <p:txBody>
          <a:bodyPr/>
          <a:lstStyle/>
          <a:p>
            <a:pPr lvl="1"/>
            <a:r>
              <a:rPr lang="en-US" altLang="ko-KR" dirty="0"/>
              <a:t>Mer(3) </a:t>
            </a:r>
            <a:r>
              <a:rPr lang="ko-KR" altLang="en-US" dirty="0"/>
              <a:t>양자 회로 구현 </a:t>
            </a:r>
            <a:r>
              <a:rPr lang="en-US" altLang="ko-KR" dirty="0">
                <a:sym typeface="Wingdings" panose="05000000000000000000" pitchFamily="2" charset="2"/>
              </a:rPr>
              <a:t> Multiplication + Squaring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/>
              <a:t>AIM </a:t>
            </a:r>
            <a:r>
              <a:rPr kumimoji="1" lang="ko-KR" altLang="en-US" b="1" dirty="0"/>
              <a:t>양자 회로 구현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581A67-C00D-133B-CCBB-BC234AA5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43" y="1755029"/>
            <a:ext cx="7397190" cy="510297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411172-F94B-C591-593B-AF006FAF134D}"/>
              </a:ext>
            </a:extLst>
          </p:cNvPr>
          <p:cNvSpPr/>
          <p:nvPr/>
        </p:nvSpPr>
        <p:spPr>
          <a:xfrm>
            <a:off x="1010643" y="6016030"/>
            <a:ext cx="2283652" cy="72796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411FBA-0608-2CE5-2461-49DF2201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057" y="4829452"/>
            <a:ext cx="5924859" cy="1637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919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23991"/>
            <a:ext cx="12191999" cy="5603875"/>
          </a:xfrm>
        </p:spPr>
        <p:txBody>
          <a:bodyPr/>
          <a:lstStyle/>
          <a:p>
            <a:pPr lvl="1"/>
            <a:r>
              <a:rPr lang="en-US" altLang="ko-KR" dirty="0"/>
              <a:t>Mer(3), (27), (5) </a:t>
            </a:r>
            <a:r>
              <a:rPr lang="ko-KR" altLang="en-US" dirty="0"/>
              <a:t>구현 비용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/>
              <a:t>AIM </a:t>
            </a:r>
            <a:r>
              <a:rPr kumimoji="1" lang="ko-KR" altLang="en-US" b="1" dirty="0"/>
              <a:t>양자 회로 구현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B95079-D2A5-F49F-1287-B7C2CC77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34" y="1759376"/>
            <a:ext cx="8820857" cy="24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23991"/>
            <a:ext cx="12191999" cy="5603875"/>
          </a:xfrm>
        </p:spPr>
        <p:txBody>
          <a:bodyPr/>
          <a:lstStyle/>
          <a:p>
            <a:pPr lvl="1"/>
            <a:r>
              <a:rPr lang="en-US" altLang="ko-KR" dirty="0" err="1"/>
              <a:t>LinearLayer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en-US" altLang="ko-KR" dirty="0" err="1"/>
              <a:t>LowMC</a:t>
            </a:r>
            <a:r>
              <a:rPr lang="ko-KR" altLang="en-US" dirty="0"/>
              <a:t>와 유사함 </a:t>
            </a:r>
            <a:endParaRPr lang="en-US" altLang="ko-KR" dirty="0"/>
          </a:p>
          <a:p>
            <a:pPr lvl="2"/>
            <a:r>
              <a:rPr lang="en-US" altLang="ko-KR" dirty="0"/>
              <a:t>PLU</a:t>
            </a:r>
            <a:r>
              <a:rPr lang="ko-KR" altLang="en-US" dirty="0"/>
              <a:t> 기반의 구현의 경우</a:t>
            </a:r>
            <a:r>
              <a:rPr lang="en-US" altLang="ko-KR" dirty="0"/>
              <a:t>, In-place </a:t>
            </a:r>
            <a:r>
              <a:rPr lang="ko-KR" altLang="en-US" dirty="0"/>
              <a:t>구현이 가능하지만 </a:t>
            </a:r>
            <a:r>
              <a:rPr lang="en-US" altLang="ko-KR" dirty="0"/>
              <a:t>depth</a:t>
            </a:r>
            <a:r>
              <a:rPr lang="ko-KR" altLang="en-US" dirty="0"/>
              <a:t>가 증가함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Naïve</a:t>
            </a:r>
            <a:r>
              <a:rPr lang="ko-KR" altLang="en-US" dirty="0"/>
              <a:t>한 구현의 경우</a:t>
            </a:r>
            <a:r>
              <a:rPr lang="en-US" altLang="ko-KR" dirty="0"/>
              <a:t>, </a:t>
            </a:r>
            <a:r>
              <a:rPr lang="en-US" altLang="ko-KR" dirty="0" err="1"/>
              <a:t>ouptut</a:t>
            </a:r>
            <a:r>
              <a:rPr lang="ko-KR" altLang="en-US" dirty="0"/>
              <a:t>을 위한 큐비트를 따로 사용하지만</a:t>
            </a:r>
            <a:r>
              <a:rPr lang="en-US" altLang="ko-KR" dirty="0"/>
              <a:t>, depth</a:t>
            </a:r>
            <a:r>
              <a:rPr lang="ko-KR" altLang="en-US" dirty="0"/>
              <a:t>를 줄일 수 있음</a:t>
            </a:r>
            <a:endParaRPr lang="en-US" altLang="ko-KR" dirty="0"/>
          </a:p>
          <a:p>
            <a:pPr lvl="3"/>
            <a:r>
              <a:rPr lang="ko-KR" altLang="en-US" dirty="0"/>
              <a:t>공간이 넓어짐에 따라</a:t>
            </a:r>
            <a:r>
              <a:rPr lang="en-US" altLang="ko-KR" dirty="0"/>
              <a:t>, </a:t>
            </a:r>
            <a:r>
              <a:rPr lang="ko-KR" altLang="en-US" dirty="0"/>
              <a:t>많은 </a:t>
            </a:r>
            <a:r>
              <a:rPr lang="en-US" altLang="ko-KR" dirty="0"/>
              <a:t>CNOT </a:t>
            </a:r>
            <a:r>
              <a:rPr lang="ko-KR" altLang="en-US" dirty="0"/>
              <a:t>게이트들이 병렬적으로 실행되기 때문</a:t>
            </a: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/>
              <a:t>AIM </a:t>
            </a:r>
            <a:r>
              <a:rPr kumimoji="1" lang="ko-KR" altLang="en-US" b="1" dirty="0"/>
              <a:t>양자 회로 구현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116F28-BF07-7E94-78B7-9F49A8D4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76" y="2544570"/>
            <a:ext cx="5859262" cy="2265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2FBF1B-303F-0C31-6DDD-EEBC7E42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76" y="4905213"/>
            <a:ext cx="5859262" cy="162208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0FED0A-0263-64C7-2773-903CB9F4DD64}"/>
              </a:ext>
            </a:extLst>
          </p:cNvPr>
          <p:cNvSpPr/>
          <p:nvPr/>
        </p:nvSpPr>
        <p:spPr>
          <a:xfrm>
            <a:off x="3213717" y="6213240"/>
            <a:ext cx="5646198" cy="2053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0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123991"/>
                <a:ext cx="12191999" cy="5603875"/>
              </a:xfrm>
            </p:spPr>
            <p:txBody>
              <a:bodyPr/>
              <a:lstStyle/>
              <a:p>
                <a:pPr lvl="1"/>
                <a:r>
                  <a:rPr lang="en-US" altLang="ko-KR" dirty="0"/>
                  <a:t>AIM-I </a:t>
                </a:r>
                <a:r>
                  <a:rPr lang="ko-KR" altLang="en-US" dirty="0"/>
                  <a:t>양자 회로 성능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총 </a:t>
                </a:r>
                <a:r>
                  <a:rPr lang="en-US" altLang="ko-KR" dirty="0"/>
                  <a:t>9 </a:t>
                </a:r>
                <a:r>
                  <a:rPr lang="ko-KR" altLang="en-US" dirty="0"/>
                  <a:t>번의 곱셈이 사용되어 </a:t>
                </a:r>
                <a:r>
                  <a:rPr lang="en-US" altLang="ko-KR" dirty="0"/>
                  <a:t>T-depth = 9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4 = 36</a:t>
                </a:r>
                <a:r>
                  <a:rPr lang="ko-KR" altLang="en-US" dirty="0"/>
                  <a:t>으로 낮은 편</a:t>
                </a:r>
                <a:r>
                  <a:rPr lang="en-US" altLang="ko-KR" dirty="0"/>
                  <a:t>,</a:t>
                </a:r>
              </a:p>
              <a:p>
                <a:pPr lvl="2"/>
                <a:r>
                  <a:rPr lang="en-US" altLang="ko-KR" dirty="0"/>
                  <a:t>Qubit</a:t>
                </a:r>
                <a:r>
                  <a:rPr lang="ko-KR" altLang="en-US" dirty="0"/>
                  <a:t>은 많이 사용되는 편이며</a:t>
                </a:r>
                <a:r>
                  <a:rPr lang="en-US" altLang="ko-KR" dirty="0"/>
                  <a:t>, Full depth</a:t>
                </a:r>
                <a:r>
                  <a:rPr lang="ko-KR" altLang="en-US" dirty="0"/>
                  <a:t>는 보통인 편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AIM-I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Grover’s key search </a:t>
                </a:r>
                <a:r>
                  <a:rPr lang="ko-KR" altLang="en-US" dirty="0"/>
                  <a:t>비용은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양자 후 보안 </a:t>
                </a:r>
                <a:r>
                  <a:rPr lang="en-US" altLang="ko-KR" dirty="0">
                    <a:sym typeface="Wingdings" panose="05000000000000000000" pitchFamily="2" charset="2"/>
                  </a:rPr>
                  <a:t>Level-1 </a:t>
                </a:r>
                <a:r>
                  <a:rPr lang="ko-KR" altLang="en-US" dirty="0">
                    <a:sym typeface="Wingdings" panose="05000000000000000000" pitchFamily="2" charset="2"/>
                  </a:rPr>
                  <a:t>달성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NIST </a:t>
                </a:r>
                <a:r>
                  <a:rPr lang="ko-KR" altLang="en-US" dirty="0"/>
                  <a:t>기준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Grassl</a:t>
                </a:r>
                <a:r>
                  <a:rPr lang="en-US" altLang="ko-KR" dirty="0"/>
                  <a:t> et al.)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lang="en-US" altLang="ko-KR" dirty="0"/>
                  <a:t>, AES-128 </a:t>
                </a:r>
                <a:r>
                  <a:rPr lang="ko-KR" altLang="en-US" dirty="0"/>
                  <a:t>최신 구현은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157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123991"/>
                <a:ext cx="12191999" cy="5603875"/>
              </a:xfrm>
              <a:blipFill>
                <a:blip r:embed="rId2"/>
                <a:stretch>
                  <a:fillRect t="-1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b="1" dirty="0"/>
              <a:t>AIM </a:t>
            </a:r>
            <a:r>
              <a:rPr kumimoji="1" lang="ko-KR" altLang="en-US" b="1" dirty="0"/>
              <a:t>양자 회로 성능 평가</a:t>
            </a:r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517D1F-1BE5-29F6-E6D9-BEA6B6DF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91" y="2465858"/>
            <a:ext cx="10076155" cy="1140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371609-573A-98E5-710B-04415C2B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73" y="4948421"/>
            <a:ext cx="9817164" cy="12498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6BC690-267E-463C-CEEF-8CB30699EBF4}"/>
              </a:ext>
            </a:extLst>
          </p:cNvPr>
          <p:cNvSpPr/>
          <p:nvPr/>
        </p:nvSpPr>
        <p:spPr>
          <a:xfrm>
            <a:off x="4234648" y="5236632"/>
            <a:ext cx="1358283" cy="9158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3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455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AIM 양자 회로 구현</vt:lpstr>
      <vt:lpstr>AIMer &amp; AIM</vt:lpstr>
      <vt:lpstr>AIM 양자 회로 구현</vt:lpstr>
      <vt:lpstr>AIM 양자 회로 구현</vt:lpstr>
      <vt:lpstr>AIM 양자 회로 구현</vt:lpstr>
      <vt:lpstr>AIM 양자 회로 구현</vt:lpstr>
      <vt:lpstr>AIM 양자 회로 구현</vt:lpstr>
      <vt:lpstr>AIM 양자 회로 구현</vt:lpstr>
      <vt:lpstr>AIM 양자 회로 성능 평가</vt:lpstr>
      <vt:lpstr>결 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양자 회로 구현</dc:title>
  <dc:creator>장경배</dc:creator>
  <cp:lastModifiedBy>장경배</cp:lastModifiedBy>
  <cp:revision>54</cp:revision>
  <dcterms:created xsi:type="dcterms:W3CDTF">2023-03-20T04:59:01Z</dcterms:created>
  <dcterms:modified xsi:type="dcterms:W3CDTF">2023-03-20T07:46:00Z</dcterms:modified>
</cp:coreProperties>
</file>