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1" r:id="rId4"/>
    <p:sldId id="282" r:id="rId5"/>
    <p:sldId id="288" r:id="rId6"/>
    <p:sldId id="280" r:id="rId7"/>
    <p:sldId id="285" r:id="rId8"/>
    <p:sldId id="284" r:id="rId9"/>
    <p:sldId id="283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0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2023. 2. 26.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2023. 2. 26.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SHA2</a:t>
            </a:r>
            <a:r>
              <a:rPr lang="ko-KR" altLang="en-US" dirty="0"/>
              <a:t> 해시함수</a:t>
            </a:r>
            <a:br>
              <a:rPr lang="en-US" altLang="ko-KR" dirty="0"/>
            </a:br>
            <a:r>
              <a:rPr lang="en-US" altLang="ko-KR" sz="3000" dirty="0"/>
              <a:t>https://</a:t>
            </a:r>
            <a:r>
              <a:rPr lang="en-US" altLang="ko-KR" sz="3000" dirty="0" err="1"/>
              <a:t>youtu.be</a:t>
            </a:r>
            <a:r>
              <a:rPr lang="en-US" altLang="ko-KR" sz="3000" dirty="0"/>
              <a:t>/J7ZojhDyIZA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3C5E5B90-F6FF-AD20-27A8-DDFDE84FF87B}"/>
              </a:ext>
            </a:extLst>
          </p:cNvPr>
          <p:cNvSpPr txBox="1">
            <a:spLocks/>
          </p:cNvSpPr>
          <p:nvPr/>
        </p:nvSpPr>
        <p:spPr>
          <a:xfrm>
            <a:off x="1901903" y="2359552"/>
            <a:ext cx="2116884" cy="52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해시 출력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0988B6-5ECF-0C46-C8E0-08B008AAEA84}"/>
              </a:ext>
            </a:extLst>
          </p:cNvPr>
          <p:cNvGrpSpPr/>
          <p:nvPr/>
        </p:nvGrpSpPr>
        <p:grpSpPr>
          <a:xfrm>
            <a:off x="5337788" y="1827127"/>
            <a:ext cx="5684302" cy="3863052"/>
            <a:chOff x="5337788" y="1827127"/>
            <a:chExt cx="5684302" cy="3863052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922B2464-F1BF-F68E-90F8-76D655F76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578" y="1829175"/>
              <a:ext cx="5425196" cy="382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83F9994-4076-317C-BCB4-4E00392479DB}"/>
                </a:ext>
              </a:extLst>
            </p:cNvPr>
            <p:cNvSpPr/>
            <p:nvPr/>
          </p:nvSpPr>
          <p:spPr>
            <a:xfrm>
              <a:off x="5337788" y="1827127"/>
              <a:ext cx="5684302" cy="3246678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3951C5-D825-4C43-7910-0DDC9E877D0E}"/>
                </a:ext>
              </a:extLst>
            </p:cNvPr>
            <p:cNvSpPr/>
            <p:nvPr/>
          </p:nvSpPr>
          <p:spPr>
            <a:xfrm>
              <a:off x="5337788" y="5517881"/>
              <a:ext cx="5684191" cy="172298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88000C-DC23-0740-EE4F-0CFBCCDE76AD}"/>
                </a:ext>
              </a:extLst>
            </p:cNvPr>
            <p:cNvSpPr/>
            <p:nvPr/>
          </p:nvSpPr>
          <p:spPr>
            <a:xfrm>
              <a:off x="8876370" y="5073804"/>
              <a:ext cx="2145609" cy="4440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C49B62-966E-596F-96D3-FB9B1799EC88}"/>
                </a:ext>
              </a:extLst>
            </p:cNvPr>
            <p:cNvSpPr/>
            <p:nvPr/>
          </p:nvSpPr>
          <p:spPr>
            <a:xfrm>
              <a:off x="5337788" y="5073805"/>
              <a:ext cx="137642" cy="444074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F10FF3-52AE-5426-6B87-43B949DAF9D2}"/>
                </a:ext>
              </a:extLst>
            </p:cNvPr>
            <p:cNvSpPr/>
            <p:nvPr/>
          </p:nvSpPr>
          <p:spPr>
            <a:xfrm flipV="1">
              <a:off x="5475430" y="5087002"/>
              <a:ext cx="3400940" cy="41768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07428AF-5E19-211B-443D-8ADD1925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03" y="2924756"/>
            <a:ext cx="2116884" cy="2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0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A593D-C65E-AFA6-5188-32AB2B83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SHA-2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C8ED0-D1D4-F3FF-B908-44AD3C599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R" sz="2400" dirty="0"/>
              <a:t>NSA( National Security Agency )</a:t>
            </a:r>
            <a:r>
              <a:rPr kumimoji="1" lang="ko-KR" altLang="en-US" sz="2400" dirty="0"/>
              <a:t>에서 </a:t>
            </a:r>
            <a:r>
              <a:rPr kumimoji="1" lang="en-US" altLang="ko-Kore-KR" sz="2400" dirty="0"/>
              <a:t>2</a:t>
            </a:r>
            <a:r>
              <a:rPr kumimoji="1" lang="en-US" altLang="ko-KR" sz="2400" dirty="0"/>
              <a:t>001</a:t>
            </a:r>
            <a:r>
              <a:rPr kumimoji="1" lang="ko-KR" altLang="en-US" sz="2400" dirty="0"/>
              <a:t>년 공개한 해시함수</a:t>
            </a:r>
            <a:endParaRPr kumimoji="1" lang="en-US" altLang="ko-KR" sz="2400" dirty="0"/>
          </a:p>
          <a:p>
            <a:r>
              <a:rPr kumimoji="1" lang="en-US" altLang="ko-Kore-KR" sz="2400" dirty="0"/>
              <a:t>SHA-1</a:t>
            </a:r>
            <a:r>
              <a:rPr kumimoji="1" lang="ko-KR" altLang="en-US" sz="2400" dirty="0"/>
              <a:t>을 대체하기 위해 새로 고안됨</a:t>
            </a:r>
            <a:endParaRPr kumimoji="1" lang="en-US" altLang="ko-KR" sz="2400" dirty="0"/>
          </a:p>
          <a:p>
            <a:r>
              <a:rPr kumimoji="1" lang="ko-KR" altLang="en-US" sz="2400" dirty="0"/>
              <a:t>블록 암호의 </a:t>
            </a:r>
            <a:r>
              <a:rPr kumimoji="1" lang="en-US" altLang="ko-Kore-KR" sz="2400" dirty="0"/>
              <a:t>Davies–Meyer </a:t>
            </a:r>
            <a:r>
              <a:rPr kumimoji="1" lang="ko-KR" altLang="en-US" sz="2400" dirty="0"/>
              <a:t>구조를 사용하여 설계됨</a:t>
            </a:r>
            <a:endParaRPr kumimoji="1" lang="en-US" altLang="ko-KR" sz="2400" dirty="0"/>
          </a:p>
          <a:p>
            <a:r>
              <a:rPr kumimoji="1" lang="en-US" altLang="ko-Kore-KR" sz="2400" dirty="0"/>
              <a:t>SHA2 </a:t>
            </a:r>
            <a:r>
              <a:rPr kumimoji="1" lang="ko-KR" altLang="en-US" sz="2400" dirty="0"/>
              <a:t>해시함수군</a:t>
            </a:r>
            <a:r>
              <a:rPr kumimoji="1" lang="en-US" altLang="ko-KR" sz="2400" dirty="0"/>
              <a:t>:</a:t>
            </a:r>
          </a:p>
          <a:p>
            <a:pPr marL="457200" lvl="1" indent="0">
              <a:buNone/>
            </a:pP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en-US" altLang="ko-Kore-KR" sz="2200" dirty="0"/>
              <a:t>SHA-224, SHA-256, SHA-384, SHA-512, SHA-512/ 224, SHA-512/256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6194855-F18F-08A3-358C-09D996FE27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922788"/>
                  </p:ext>
                </p:extLst>
              </p:nvPr>
            </p:nvGraphicFramePr>
            <p:xfrm>
              <a:off x="838198" y="3993491"/>
              <a:ext cx="10515603" cy="184785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53618804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850407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0744717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0965870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88640411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742350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11448978"/>
                        </a:ext>
                      </a:extLst>
                    </a:gridCol>
                  </a:tblGrid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구분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출력 크기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내부 상태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블록 크기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최대 길이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워드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라운드 수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644976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SHA-224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224-bit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256-bit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" altLang="ko-Kore-KR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" sz="1800" dirty="0">
                              <a:effectLst/>
                              <a:latin typeface="Helvetica" pitchFamily="2" charset="0"/>
                            </a:rPr>
                            <a:t> 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32-bit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>
                              <a:effectLst/>
                              <a:latin typeface="Helvetica" pitchFamily="2" charset="0"/>
                            </a:rPr>
                            <a:t>64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864483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SHA-256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256-bit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256-bit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" altLang="ko-Kore-KR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" altLang="ko-Kore-KR" sz="1800" dirty="0">
                              <a:effectLst/>
                              <a:latin typeface="Helvetica" pitchFamily="2" charset="0"/>
                            </a:rPr>
                            <a:t> </a:t>
                          </a:r>
                          <a:r>
                            <a:rPr lang="en" sz="1800" dirty="0">
                              <a:effectLst/>
                              <a:latin typeface="Helvetica" pitchFamily="2" charset="0"/>
                            </a:rPr>
                            <a:t> 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32-bit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>
                              <a:effectLst/>
                              <a:latin typeface="Helvetica" pitchFamily="2" charset="0"/>
                            </a:rPr>
                            <a:t>64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972367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SHA-384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384-bit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1024-bit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" altLang="ko-Kore-KR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" altLang="ko-Kore-KR" sz="1800" dirty="0">
                              <a:effectLst/>
                              <a:latin typeface="Helvetica" pitchFamily="2" charset="0"/>
                            </a:rPr>
                            <a:t> </a:t>
                          </a:r>
                          <a:r>
                            <a:rPr lang="en" sz="1800" dirty="0">
                              <a:effectLst/>
                              <a:latin typeface="Helvetica" pitchFamily="2" charset="0"/>
                            </a:rPr>
                            <a:t>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64-bit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>
                              <a:effectLst/>
                              <a:latin typeface="Helvetica" pitchFamily="2" charset="0"/>
                            </a:rPr>
                            <a:t>80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553961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SHA-512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 dirty="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1024-bit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" altLang="ko-Kore-KR" sz="18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" altLang="ko-Kore-KR" sz="1800" dirty="0">
                              <a:effectLst/>
                              <a:latin typeface="Helvetica" pitchFamily="2" charset="0"/>
                            </a:rPr>
                            <a:t> </a:t>
                          </a:r>
                          <a:r>
                            <a:rPr lang="en" sz="1800" dirty="0">
                              <a:effectLst/>
                              <a:latin typeface="Helvetica" pitchFamily="2" charset="0"/>
                            </a:rPr>
                            <a:t>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64-bit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>
                              <a:effectLst/>
                              <a:latin typeface="Helvetica" pitchFamily="2" charset="0"/>
                            </a:rPr>
                            <a:t>80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7742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6194855-F18F-08A3-358C-09D996FE27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922788"/>
                  </p:ext>
                </p:extLst>
              </p:nvPr>
            </p:nvGraphicFramePr>
            <p:xfrm>
              <a:off x="838198" y="3993491"/>
              <a:ext cx="10515603" cy="184785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53618804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7850407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07447179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20965870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886404119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3742350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111448978"/>
                        </a:ext>
                      </a:extLst>
                    </a:gridCol>
                  </a:tblGrid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구분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출력 크기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내부 상태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블록 크기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최대 길이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워드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>
                              <a:effectLst/>
                              <a:latin typeface="Helvetica" pitchFamily="2" charset="0"/>
                            </a:rPr>
                            <a:t>라운드 수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644976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SHA-224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224-bit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256-bit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319" t="-110345" r="-199160" b="-3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32-bit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>
                              <a:effectLst/>
                              <a:latin typeface="Helvetica" pitchFamily="2" charset="0"/>
                            </a:rPr>
                            <a:t>64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864483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SHA-256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256-bit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256-bit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319" t="-203333" r="-199160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32-bit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>
                              <a:effectLst/>
                              <a:latin typeface="Helvetica" pitchFamily="2" charset="0"/>
                            </a:rPr>
                            <a:t>64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972367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SHA-384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384-bit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1024-bit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319" t="-313793" r="-199160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64-bit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>
                              <a:effectLst/>
                              <a:latin typeface="Helvetica" pitchFamily="2" charset="0"/>
                            </a:rPr>
                            <a:t>80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553961"/>
                      </a:ext>
                    </a:extLst>
                  </a:tr>
                  <a:tr h="3695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SHA-512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512-bit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1024-bit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319" t="-413793" r="-199160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800">
                              <a:effectLst/>
                              <a:latin typeface="Helvetica" pitchFamily="2" charset="0"/>
                            </a:rPr>
                            <a:t>64-bit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>
                              <a:effectLst/>
                              <a:latin typeface="Helvetica" pitchFamily="2" charset="0"/>
                            </a:rPr>
                            <a:t>80</a:t>
                          </a:r>
                        </a:p>
                      </a:txBody>
                      <a:tcPr marL="47625" marR="47625" marT="47625" marB="47625">
                        <a:lnL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7742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349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1DE40-6922-5BC1-2BC4-6A93A3D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9E1B05-DFD7-31FB-C54F-3DAB5EAF9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" b="659"/>
          <a:stretch/>
        </p:blipFill>
        <p:spPr>
          <a:xfrm>
            <a:off x="1891061" y="34074"/>
            <a:ext cx="8409878" cy="67898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7F6683-F831-2B36-F534-F509CE37710B}"/>
              </a:ext>
            </a:extLst>
          </p:cNvPr>
          <p:cNvSpPr txBox="1"/>
          <p:nvPr/>
        </p:nvSpPr>
        <p:spPr>
          <a:xfrm>
            <a:off x="5191746" y="3198167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400" b="1" dirty="0"/>
              <a:t>취약점</a:t>
            </a:r>
            <a:r>
              <a:rPr kumimoji="1" lang="ko-KR" altLang="en-US" sz="2400" b="1" dirty="0"/>
              <a:t> 발견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03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75E73-5B5D-6040-017A-7D12F8F8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SHA2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A6625-04B1-1823-31FB-C7E87EC66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151002" cy="56038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+mn-ea"/>
              </a:rPr>
              <a:t>임의의 길이 메시지에 대해 </a:t>
            </a:r>
            <a:r>
              <a:rPr kumimoji="1" lang="en" altLang="ko-KR" sz="1800" dirty="0">
                <a:latin typeface="+mn-ea"/>
              </a:rPr>
              <a:t>224-bit, 256-bit, 384-bit, 512-bit </a:t>
            </a:r>
            <a:r>
              <a:rPr kumimoji="1" lang="ko-KR" altLang="en-US" sz="1800" dirty="0">
                <a:latin typeface="+mn-ea"/>
              </a:rPr>
              <a:t>의 고정 길이 해시를 출력함</a:t>
            </a:r>
            <a:endParaRPr kumimoji="1" lang="en-US" altLang="ko-KR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latin typeface="+mn-ea"/>
              </a:rPr>
              <a:t>입력된 메시지는 </a:t>
            </a:r>
            <a:r>
              <a:rPr kumimoji="1" lang="en-US" altLang="ko-KR" sz="1800" dirty="0">
                <a:latin typeface="+mn-ea"/>
              </a:rPr>
              <a:t>512</a:t>
            </a:r>
            <a:r>
              <a:rPr kumimoji="1" lang="ko-KR" altLang="en-US" sz="1800" dirty="0">
                <a:latin typeface="+mn-ea"/>
              </a:rPr>
              <a:t>의 배수로 </a:t>
            </a:r>
            <a:r>
              <a:rPr kumimoji="1" lang="ko-KR" altLang="en-US" sz="1800" dirty="0" err="1">
                <a:latin typeface="+mn-ea"/>
              </a:rPr>
              <a:t>패딩되어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en-US" altLang="ko-KR" sz="1800" dirty="0">
                <a:latin typeface="+mn-ea"/>
              </a:rPr>
              <a:t>512</a:t>
            </a:r>
            <a:r>
              <a:rPr kumimoji="1" lang="ko-KR" altLang="en-US" sz="1800" dirty="0">
                <a:latin typeface="+mn-ea"/>
              </a:rPr>
              <a:t>비트의 </a:t>
            </a:r>
            <a:r>
              <a:rPr kumimoji="1" lang="en-US" altLang="ko-KR" sz="1800" dirty="0">
                <a:latin typeface="+mn-ea"/>
              </a:rPr>
              <a:t>chunk</a:t>
            </a:r>
            <a:r>
              <a:rPr kumimoji="1" lang="ko-KR" altLang="en-US" sz="1800" dirty="0">
                <a:latin typeface="+mn-ea"/>
              </a:rPr>
              <a:t> 들로 나뉨 </a:t>
            </a:r>
            <a:r>
              <a:rPr kumimoji="1" lang="en-US" altLang="ko-KR" sz="1800" dirty="0">
                <a:latin typeface="+mn-ea"/>
              </a:rPr>
              <a:t>(16</a:t>
            </a:r>
            <a:r>
              <a:rPr kumimoji="1" lang="ko-KR" altLang="en-US" sz="1800" dirty="0">
                <a:latin typeface="+mn-ea"/>
              </a:rPr>
              <a:t>개의 </a:t>
            </a:r>
            <a:r>
              <a:rPr kumimoji="1" lang="en-US" altLang="ko-KR" sz="1800" dirty="0">
                <a:latin typeface="+mn-ea"/>
              </a:rPr>
              <a:t>32bit </a:t>
            </a:r>
            <a:r>
              <a:rPr kumimoji="1" lang="ko-KR" altLang="en-US" sz="1800" dirty="0">
                <a:latin typeface="+mn-ea"/>
              </a:rPr>
              <a:t>워드</a:t>
            </a:r>
            <a:r>
              <a:rPr kumimoji="1" lang="en-US" altLang="ko-KR" sz="1800" dirty="0">
                <a:latin typeface="+mn-ea"/>
              </a:rPr>
              <a:t>)</a:t>
            </a:r>
            <a:endParaRPr kumimoji="1" lang="en-US" altLang="ko-Kore-KR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800" dirty="0">
                <a:latin typeface="+mn-ea"/>
              </a:rPr>
              <a:t>A, B, C, D</a:t>
            </a:r>
            <a:r>
              <a:rPr kumimoji="1" lang="en-US" altLang="ko-KR" sz="1800" dirty="0">
                <a:latin typeface="+mn-ea"/>
              </a:rPr>
              <a:t>,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en-US" altLang="ko-KR" sz="1800" dirty="0">
                <a:latin typeface="+mn-ea"/>
              </a:rPr>
              <a:t>E, F, G, H</a:t>
            </a:r>
            <a:r>
              <a:rPr kumimoji="1" lang="en-US" altLang="ko-Kore-KR" sz="1800" dirty="0">
                <a:latin typeface="+mn-ea"/>
              </a:rPr>
              <a:t> : 32</a:t>
            </a:r>
            <a:r>
              <a:rPr kumimoji="1" lang="ko-KR" altLang="en-US" sz="1800" dirty="0">
                <a:latin typeface="+mn-ea"/>
              </a:rPr>
              <a:t>비트의 워드 </a:t>
            </a:r>
            <a:r>
              <a:rPr kumimoji="1" lang="en-US" altLang="ko-KR" sz="1800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1800" dirty="0">
                <a:latin typeface="+mn-ea"/>
                <a:sym typeface="Wingdings" pitchFamily="2" charset="2"/>
              </a:rPr>
              <a:t> 총 </a:t>
            </a:r>
            <a:r>
              <a:rPr kumimoji="1" lang="en-US" altLang="ko-KR" sz="1800" dirty="0">
                <a:latin typeface="+mn-ea"/>
                <a:sym typeface="Wingdings" pitchFamily="2" charset="2"/>
              </a:rPr>
              <a:t>256</a:t>
            </a:r>
            <a:r>
              <a:rPr kumimoji="1" lang="ko-KR" altLang="en-US" sz="1800" dirty="0">
                <a:latin typeface="+mn-ea"/>
                <a:sym typeface="Wingdings" pitchFamily="2" charset="2"/>
              </a:rPr>
              <a:t> 비트 상태에서 동작</a:t>
            </a:r>
            <a:endParaRPr kumimoji="1" lang="en-US" altLang="ko-KR" sz="1800" dirty="0">
              <a:latin typeface="+mn-ea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800" dirty="0">
              <a:latin typeface="+mn-ea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800" dirty="0">
                <a:latin typeface="+mn-ea"/>
              </a:rPr>
              <a:t>A, B, C, D</a:t>
            </a:r>
            <a:r>
              <a:rPr kumimoji="1" lang="en-US" altLang="ko-KR" sz="1800" dirty="0">
                <a:latin typeface="+mn-ea"/>
              </a:rPr>
              <a:t>,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en-US" altLang="ko-KR" sz="1800" dirty="0">
                <a:latin typeface="+mn-ea"/>
              </a:rPr>
              <a:t>E, F, G, H</a:t>
            </a:r>
            <a:r>
              <a:rPr kumimoji="1" lang="en-US" altLang="ko-Kore-KR" sz="1800" dirty="0">
                <a:latin typeface="+mn-ea"/>
              </a:rPr>
              <a:t> </a:t>
            </a:r>
            <a:r>
              <a:rPr kumimoji="1" lang="ko-KR" altLang="en-US" sz="1800" dirty="0">
                <a:latin typeface="+mn-ea"/>
                <a:sym typeface="Wingdings" pitchFamily="2" charset="2"/>
              </a:rPr>
              <a:t>레지스터는</a:t>
            </a:r>
            <a:r>
              <a:rPr kumimoji="1" lang="en-US" altLang="ko-KR" sz="1800" dirty="0">
                <a:latin typeface="+mn-ea"/>
                <a:sym typeface="Wingdings" pitchFamily="2" charset="2"/>
              </a:rPr>
              <a:t> Choice, Sigma, Majority, ADD</a:t>
            </a:r>
            <a:r>
              <a:rPr kumimoji="1" lang="ko-KR" altLang="en-US" sz="1800" dirty="0" err="1">
                <a:latin typeface="+mn-ea"/>
                <a:sym typeface="Wingdings" pitchFamily="2" charset="2"/>
              </a:rPr>
              <a:t>를</a:t>
            </a:r>
            <a:r>
              <a:rPr kumimoji="1" lang="ko-KR" altLang="en-US" sz="1800" dirty="0">
                <a:latin typeface="+mn-ea"/>
                <a:sym typeface="Wingdings" pitchFamily="2" charset="2"/>
              </a:rPr>
              <a:t> 통해 연산이 진행됨</a:t>
            </a:r>
            <a:endParaRPr kumimoji="1" lang="en-US" altLang="ko-KR" sz="1800" dirty="0">
              <a:latin typeface="+mn-ea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800" dirty="0">
              <a:latin typeface="+mn-ea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sz="1800" dirty="0">
              <a:latin typeface="+mn-ea"/>
            </a:endParaRPr>
          </a:p>
          <a:p>
            <a:endParaRPr kumimoji="1" lang="ko-Kore-KR" altLang="en-US" sz="1800" dirty="0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8DA259E9-AEA8-1593-B8F9-6F36517F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04" y="2162009"/>
            <a:ext cx="5425196" cy="38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1" y="1152525"/>
                <a:ext cx="11346727" cy="5603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 dirty="0"/>
                  <a:t>&lt;</a:t>
                </a:r>
                <a:r>
                  <a:rPr lang="ko-KR" altLang="en-US" sz="2400" dirty="0"/>
                  <a:t>메시지 패딩</a:t>
                </a:r>
                <a:r>
                  <a:rPr lang="en-US" altLang="ko-KR" sz="2400" dirty="0"/>
                  <a:t>&gt;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메시지를 </a:t>
                </a:r>
                <a:r>
                  <a:rPr lang="en-US" altLang="ko-KR" sz="2000" dirty="0"/>
                  <a:t>512bit</a:t>
                </a:r>
                <a:r>
                  <a:rPr lang="ko-KR" altLang="en-US" sz="2000" dirty="0"/>
                  <a:t>의 배수 단위로 패딩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700" dirty="0"/>
              </a:p>
              <a:p>
                <a:pPr marL="0" indent="0">
                  <a:buNone/>
                </a:pPr>
                <a:r>
                  <a:rPr lang="en-US" altLang="ko-KR" sz="2000" dirty="0"/>
                  <a:t>Input : ‘</a:t>
                </a:r>
                <a:r>
                  <a:rPr lang="en-US" altLang="ko-KR" sz="2000" dirty="0" err="1"/>
                  <a:t>abc</a:t>
                </a:r>
                <a:r>
                  <a:rPr lang="en-US" altLang="ko-KR" sz="2000" dirty="0"/>
                  <a:t>’ </a:t>
                </a:r>
                <a:r>
                  <a:rPr lang="en-US" altLang="ko-KR" sz="2000" dirty="0"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" altLang="ko-KR" sz="2000" dirty="0">
                    <a:sym typeface="Wingdings" pitchFamily="2" charset="2"/>
                  </a:rPr>
                  <a:t>a = 0110 0001</a:t>
                </a:r>
                <a:r>
                  <a:rPr lang="en-US" altLang="ko-KR" sz="2000" dirty="0">
                    <a:sym typeface="Wingdings" pitchFamily="2" charset="2"/>
                  </a:rPr>
                  <a:t>,</a:t>
                </a:r>
                <a:r>
                  <a:rPr lang="en" altLang="ko-KR" sz="2000" dirty="0">
                    <a:sym typeface="Wingdings" pitchFamily="2" charset="2"/>
                  </a:rPr>
                  <a:t> b = 0110 0010</a:t>
                </a:r>
                <a:r>
                  <a:rPr lang="en-US" altLang="ko-KR" sz="2000" dirty="0"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" altLang="ko-KR" sz="2000" dirty="0">
                    <a:sym typeface="Wingdings" pitchFamily="2" charset="2"/>
                  </a:rPr>
                  <a:t>c =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" altLang="ko-KR" sz="2000" dirty="0">
                    <a:sym typeface="Wingdings" pitchFamily="2" charset="2"/>
                  </a:rPr>
                  <a:t>0110 0011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입력의 </a:t>
                </a:r>
                <a:r>
                  <a:rPr lang="en-US" altLang="ko-KR" sz="2000" dirty="0"/>
                  <a:t>bit </a:t>
                </a:r>
                <a:r>
                  <a:rPr lang="ko-KR" altLang="en-US" sz="2000" dirty="0"/>
                  <a:t>길이</a:t>
                </a:r>
                <a:r>
                  <a:rPr lang="en-US" altLang="ko-KR" sz="2000" dirty="0"/>
                  <a:t> :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8bit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000" dirty="0"/>
                  <a:t>3 =24bit </a:t>
                </a:r>
                <a:r>
                  <a:rPr lang="en-US" altLang="ko-KR" sz="2000" dirty="0">
                    <a:sym typeface="Wingdings" pitchFamily="2" charset="2"/>
                  </a:rPr>
                  <a:t> 0001 1000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1" y="1152525"/>
                <a:ext cx="11346727" cy="5603875"/>
              </a:xfrm>
              <a:blipFill>
                <a:blip r:embed="rId2"/>
                <a:stretch>
                  <a:fillRect l="-895" t="-13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C4B5E9-481C-0A6F-6316-8948B9D30CE1}"/>
              </a:ext>
            </a:extLst>
          </p:cNvPr>
          <p:cNvGrpSpPr/>
          <p:nvPr/>
        </p:nvGrpSpPr>
        <p:grpSpPr>
          <a:xfrm>
            <a:off x="6595073" y="2831335"/>
            <a:ext cx="5089113" cy="3818918"/>
            <a:chOff x="6096000" y="2524167"/>
            <a:chExt cx="5699698" cy="4126086"/>
          </a:xfrm>
        </p:grpSpPr>
        <p:pic>
          <p:nvPicPr>
            <p:cNvPr id="11" name="Picture 2" descr="undefined">
              <a:extLst>
                <a:ext uri="{FF2B5EF4-FFF2-40B4-BE49-F238E27FC236}">
                  <a16:creationId xmlns:a16="http://schemas.microsoft.com/office/drawing/2014/main" id="{CCAF5FF8-0BC1-A7C3-9B8B-7500FB053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546" y="2714890"/>
              <a:ext cx="5579343" cy="3935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8933A9-E704-A211-6FBD-6FC7CBB96FE0}"/>
                </a:ext>
              </a:extLst>
            </p:cNvPr>
            <p:cNvSpPr/>
            <p:nvPr/>
          </p:nvSpPr>
          <p:spPr>
            <a:xfrm>
              <a:off x="6096000" y="3525563"/>
              <a:ext cx="5699698" cy="30912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801BC5-637B-31CF-4AA8-A7E8FCB46D01}"/>
                </a:ext>
              </a:extLst>
            </p:cNvPr>
            <p:cNvSpPr/>
            <p:nvPr/>
          </p:nvSpPr>
          <p:spPr>
            <a:xfrm>
              <a:off x="6096000" y="2524168"/>
              <a:ext cx="4988423" cy="100126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218709-D1F9-56AE-5C42-074685AB61CF}"/>
                </a:ext>
              </a:extLst>
            </p:cNvPr>
            <p:cNvSpPr/>
            <p:nvPr/>
          </p:nvSpPr>
          <p:spPr>
            <a:xfrm>
              <a:off x="11394338" y="2524167"/>
              <a:ext cx="401360" cy="100126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5C1147-F512-8166-669C-3BDACC6758BA}"/>
                </a:ext>
              </a:extLst>
            </p:cNvPr>
            <p:cNvSpPr/>
            <p:nvPr/>
          </p:nvSpPr>
          <p:spPr>
            <a:xfrm>
              <a:off x="11084423" y="2524167"/>
              <a:ext cx="309915" cy="70237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90B3D777-655F-AFF4-C3F3-B2B59E4C1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274" y="1200987"/>
            <a:ext cx="4369264" cy="102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4E76683-8033-BBE8-56CA-E6B514275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51" y="3156376"/>
            <a:ext cx="3639132" cy="348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5744971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초기값 설정</a:t>
            </a:r>
            <a:r>
              <a:rPr lang="en-US" altLang="ko-KR" sz="2400" dirty="0"/>
              <a:t>&gt;</a:t>
            </a:r>
          </a:p>
          <a:p>
            <a:r>
              <a:rPr kumimoji="1" lang="en-US" altLang="ko-Kore-KR" sz="2000" dirty="0">
                <a:latin typeface="+mn-ea"/>
              </a:rPr>
              <a:t>A, B, C, D</a:t>
            </a:r>
            <a:r>
              <a:rPr kumimoji="1" lang="en-US" altLang="ko-KR" sz="2000" dirty="0">
                <a:latin typeface="+mn-ea"/>
              </a:rPr>
              <a:t>,</a:t>
            </a:r>
            <a:r>
              <a:rPr kumimoji="1" lang="ko-KR" altLang="en-US" sz="2000" dirty="0">
                <a:latin typeface="+mn-ea"/>
              </a:rPr>
              <a:t> </a:t>
            </a:r>
            <a:r>
              <a:rPr kumimoji="1" lang="en-US" altLang="ko-KR" sz="2000" dirty="0">
                <a:latin typeface="+mn-ea"/>
              </a:rPr>
              <a:t>E, F, G, H</a:t>
            </a:r>
            <a:r>
              <a:rPr kumimoji="1" lang="en-US" altLang="ko-Kore-KR" sz="2000" dirty="0">
                <a:latin typeface="+mn-ea"/>
              </a:rPr>
              <a:t> : </a:t>
            </a:r>
            <a:r>
              <a:rPr kumimoji="1" lang="ko-KR" altLang="en-US" sz="2000" dirty="0">
                <a:latin typeface="+mn-ea"/>
              </a:rPr>
              <a:t>각 </a:t>
            </a:r>
            <a:r>
              <a:rPr kumimoji="1" lang="en-US" altLang="ko-Kore-KR" sz="2000" dirty="0">
                <a:latin typeface="+mn-ea"/>
              </a:rPr>
              <a:t>32</a:t>
            </a:r>
            <a:r>
              <a:rPr kumimoji="1" lang="ko-KR" altLang="en-US" sz="2000" dirty="0">
                <a:latin typeface="+mn-ea"/>
              </a:rPr>
              <a:t>비트 워드</a:t>
            </a:r>
            <a:endParaRPr kumimoji="1" lang="en-US" altLang="ko-KR" sz="2000" dirty="0">
              <a:latin typeface="+mn-ea"/>
              <a:sym typeface="Wingdings" pitchFamily="2" charset="2"/>
            </a:endParaRPr>
          </a:p>
          <a:p>
            <a:pPr marL="0" indent="0">
              <a:buNone/>
            </a:pPr>
            <a:r>
              <a:rPr lang="ko-KR" altLang="en-US" sz="1800" b="1" dirty="0"/>
              <a:t>가장 작은 </a:t>
            </a:r>
            <a:r>
              <a:rPr lang="en-US" altLang="ko-KR" sz="1800" b="1" dirty="0"/>
              <a:t>8</a:t>
            </a:r>
            <a:r>
              <a:rPr lang="ko-KR" altLang="en-US" sz="1800" b="1" dirty="0"/>
              <a:t>개의 소수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2,</a:t>
            </a:r>
            <a:r>
              <a:rPr lang="ko-KR" altLang="en-US" sz="1800" dirty="0"/>
              <a:t> </a:t>
            </a:r>
            <a:r>
              <a:rPr lang="en-US" altLang="ko-KR" sz="1800" dirty="0"/>
              <a:t>3,</a:t>
            </a:r>
            <a:r>
              <a:rPr lang="ko-KR" altLang="en-US" sz="1800" dirty="0"/>
              <a:t> </a:t>
            </a:r>
            <a:r>
              <a:rPr lang="en-US" altLang="ko-KR" sz="1800" dirty="0"/>
              <a:t>5,</a:t>
            </a:r>
            <a:r>
              <a:rPr lang="ko-KR" altLang="en-US" sz="1800" dirty="0"/>
              <a:t> </a:t>
            </a:r>
            <a:r>
              <a:rPr lang="en-US" altLang="ko-KR" sz="1800" dirty="0"/>
              <a:t>7,</a:t>
            </a:r>
            <a:r>
              <a:rPr lang="ko-KR" altLang="en-US" sz="1800" dirty="0"/>
              <a:t> </a:t>
            </a:r>
            <a:r>
              <a:rPr lang="en-US" altLang="ko-KR" sz="1800" dirty="0"/>
              <a:t>11,</a:t>
            </a:r>
            <a:r>
              <a:rPr lang="ko-KR" altLang="en-US" sz="1800" dirty="0"/>
              <a:t> </a:t>
            </a:r>
            <a:r>
              <a:rPr lang="en-US" altLang="ko-KR" sz="1800" dirty="0"/>
              <a:t>13,</a:t>
            </a:r>
            <a:r>
              <a:rPr lang="ko-KR" altLang="en-US" sz="1800" dirty="0"/>
              <a:t> </a:t>
            </a:r>
            <a:r>
              <a:rPr lang="en-US" altLang="ko-KR" sz="1800" dirty="0"/>
              <a:t>17,</a:t>
            </a:r>
            <a:r>
              <a:rPr lang="ko-KR" altLang="en-US" sz="1800" dirty="0"/>
              <a:t> </a:t>
            </a:r>
            <a:r>
              <a:rPr lang="en-US" altLang="ko-KR" sz="1800" dirty="0"/>
              <a:t>19</a:t>
            </a:r>
            <a:r>
              <a:rPr lang="ko-KR" altLang="en-US" sz="1800" dirty="0"/>
              <a:t> </a:t>
            </a:r>
            <a:r>
              <a:rPr lang="ko-KR" altLang="en-US" sz="1800" b="1" dirty="0"/>
              <a:t>의 제곱근의 소수점 이하 </a:t>
            </a:r>
            <a:r>
              <a:rPr lang="en-US" altLang="ko-KR" sz="1800" b="1" dirty="0"/>
              <a:t>32bit </a:t>
            </a:r>
            <a:r>
              <a:rPr lang="ko-KR" altLang="en-US" sz="1800" b="1" dirty="0"/>
              <a:t>사용</a:t>
            </a: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53EE8-5F52-7497-BEA4-57C77496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13" y="2999247"/>
            <a:ext cx="3912267" cy="263374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A77BEB-3CDF-6EAB-E15C-03AE8C024D81}"/>
              </a:ext>
            </a:extLst>
          </p:cNvPr>
          <p:cNvGrpSpPr/>
          <p:nvPr/>
        </p:nvGrpSpPr>
        <p:grpSpPr>
          <a:xfrm>
            <a:off x="6096000" y="2436265"/>
            <a:ext cx="5684191" cy="4106242"/>
            <a:chOff x="6096000" y="2436265"/>
            <a:chExt cx="5684191" cy="410624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8BC9BD7-EF38-4C19-F942-EBE83A348526}"/>
                </a:ext>
              </a:extLst>
            </p:cNvPr>
            <p:cNvGrpSpPr/>
            <p:nvPr/>
          </p:nvGrpSpPr>
          <p:grpSpPr>
            <a:xfrm>
              <a:off x="6096000" y="2436265"/>
              <a:ext cx="5684191" cy="4106242"/>
              <a:chOff x="6096000" y="2275419"/>
              <a:chExt cx="5684191" cy="4106242"/>
            </a:xfrm>
          </p:grpSpPr>
          <p:pic>
            <p:nvPicPr>
              <p:cNvPr id="1026" name="Picture 2" descr="undefined">
                <a:extLst>
                  <a:ext uri="{FF2B5EF4-FFF2-40B4-BE49-F238E27FC236}">
                    <a16:creationId xmlns:a16="http://schemas.microsoft.com/office/drawing/2014/main" id="{922B2464-F1BF-F68E-90F8-76D655F76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8546" y="2443945"/>
                <a:ext cx="5579343" cy="3937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6DD8FB-406F-4F5F-3B21-A47567CB5A3E}"/>
                  </a:ext>
                </a:extLst>
              </p:cNvPr>
              <p:cNvSpPr/>
              <p:nvPr/>
            </p:nvSpPr>
            <p:spPr>
              <a:xfrm>
                <a:off x="6096000" y="2881977"/>
                <a:ext cx="5684191" cy="3454801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BDE066F-897A-87B8-1B65-CF1B938869DD}"/>
                  </a:ext>
                </a:extLst>
              </p:cNvPr>
              <p:cNvSpPr/>
              <p:nvPr/>
            </p:nvSpPr>
            <p:spPr>
              <a:xfrm>
                <a:off x="6096000" y="2275419"/>
                <a:ext cx="5684191" cy="212996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924CDE6-BE15-F3BF-3A8E-96C46B748E8F}"/>
                  </a:ext>
                </a:extLst>
              </p:cNvPr>
              <p:cNvSpPr/>
              <p:nvPr/>
            </p:nvSpPr>
            <p:spPr>
              <a:xfrm>
                <a:off x="9728367" y="2490582"/>
                <a:ext cx="2051824" cy="391808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A69AE6C-A032-915F-E726-D065D25125BB}"/>
                  </a:ext>
                </a:extLst>
              </p:cNvPr>
              <p:cNvSpPr/>
              <p:nvPr/>
            </p:nvSpPr>
            <p:spPr>
              <a:xfrm>
                <a:off x="6096000" y="2486247"/>
                <a:ext cx="117715" cy="393976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CCFA1C-823C-F4B8-0BD6-B621DB34D177}"/>
                </a:ext>
              </a:extLst>
            </p:cNvPr>
            <p:cNvSpPr/>
            <p:nvPr/>
          </p:nvSpPr>
          <p:spPr>
            <a:xfrm>
              <a:off x="6213716" y="2649259"/>
              <a:ext cx="3514652" cy="39139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74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4399"/>
            <a:ext cx="11368160" cy="762163"/>
          </a:xfrm>
        </p:spPr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5417194" cy="56038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초기값 설정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가장 작은 </a:t>
            </a:r>
            <a:r>
              <a:rPr lang="en-US" altLang="ko-KR" sz="2000" b="1" dirty="0">
                <a:latin typeface="+mn-ea"/>
              </a:rPr>
              <a:t>64</a:t>
            </a:r>
            <a:r>
              <a:rPr lang="ko-KR" altLang="en-US" sz="2000" b="1" dirty="0">
                <a:latin typeface="+mn-ea"/>
              </a:rPr>
              <a:t>개의 소수 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b="1" dirty="0">
                <a:latin typeface="+mn-ea"/>
              </a:rPr>
              <a:t> </a:t>
            </a:r>
            <a:endParaRPr lang="en-US" altLang="ko-KR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[2, 3, 5, 7, 11, 13, 17, 19, 23, 29, 31, 37, 41, 43, 47, 53, 59, 61, 67, 71, 73, 79, 83, 89, 97, 101, 103, 107, 109, 113, 127, 131, 137, 139, 149, 151, 157, 163, 167, 173, 179, 181, 191, 193, 197, 199, 211, 223, 227, 229, 233, 239, 241, 251, 257, 263, 269, 271, 277, 281, 283, 293, 307, 311]</a:t>
            </a:r>
            <a:r>
              <a:rPr lang="ko-KR" altLang="en-US" sz="1500" dirty="0">
                <a:latin typeface="+mn-ea"/>
              </a:rPr>
              <a:t> 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의 세제곱근 소수점 이하 </a:t>
            </a:r>
            <a:r>
              <a:rPr lang="en-US" altLang="ko-KR" sz="2000" b="1" dirty="0">
                <a:latin typeface="+mn-ea"/>
              </a:rPr>
              <a:t>32bit </a:t>
            </a:r>
            <a:r>
              <a:rPr lang="ko-KR" altLang="en-US" sz="2000" b="1" dirty="0">
                <a:latin typeface="+mn-ea"/>
              </a:rPr>
              <a:t>사용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2" name="Picture 2" descr="undefined">
            <a:extLst>
              <a:ext uri="{FF2B5EF4-FFF2-40B4-BE49-F238E27FC236}">
                <a16:creationId xmlns:a16="http://schemas.microsoft.com/office/drawing/2014/main" id="{3D1D0FDD-EA7B-3298-89B4-89828AA7B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35" y="1959094"/>
            <a:ext cx="5579343" cy="393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59A4EB-B107-AF6C-5C36-44581D302E10}"/>
              </a:ext>
            </a:extLst>
          </p:cNvPr>
          <p:cNvSpPr/>
          <p:nvPr/>
        </p:nvSpPr>
        <p:spPr>
          <a:xfrm>
            <a:off x="6095888" y="3162100"/>
            <a:ext cx="5692517" cy="269892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BD6614-4626-9612-5DA4-D13820948978}"/>
              </a:ext>
            </a:extLst>
          </p:cNvPr>
          <p:cNvSpPr/>
          <p:nvPr/>
        </p:nvSpPr>
        <p:spPr>
          <a:xfrm>
            <a:off x="6095889" y="1777214"/>
            <a:ext cx="5394356" cy="13824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A69E9F-68D9-A87B-58C6-D8E64282D9C6}"/>
              </a:ext>
            </a:extLst>
          </p:cNvPr>
          <p:cNvSpPr/>
          <p:nvPr/>
        </p:nvSpPr>
        <p:spPr>
          <a:xfrm>
            <a:off x="11498569" y="1777214"/>
            <a:ext cx="289835" cy="106812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C20A23-24E3-8D58-EC9A-A807C7ADD980}"/>
              </a:ext>
            </a:extLst>
          </p:cNvPr>
          <p:cNvSpPr/>
          <p:nvPr/>
        </p:nvSpPr>
        <p:spPr>
          <a:xfrm>
            <a:off x="11788405" y="1777214"/>
            <a:ext cx="89590" cy="408381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6DFC97-57DE-0D1B-CB1E-F15FEFBC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25" y="4248672"/>
            <a:ext cx="9465566" cy="188689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EF1F64-2D5F-7613-A690-F0DDD7F354FC}"/>
              </a:ext>
            </a:extLst>
          </p:cNvPr>
          <p:cNvSpPr/>
          <p:nvPr/>
        </p:nvSpPr>
        <p:spPr>
          <a:xfrm>
            <a:off x="11490245" y="2838102"/>
            <a:ext cx="289835" cy="321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F43D55-3EFB-EA0F-4BBE-5CA3DA29BF0C}"/>
              </a:ext>
            </a:extLst>
          </p:cNvPr>
          <p:cNvSpPr/>
          <p:nvPr/>
        </p:nvSpPr>
        <p:spPr>
          <a:xfrm flipV="1">
            <a:off x="1424525" y="4246227"/>
            <a:ext cx="9465566" cy="18893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338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9454"/>
            <a:ext cx="5811218" cy="37640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내부 연산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4D54F1-789E-C84C-F696-F7D9F48C5788}"/>
              </a:ext>
            </a:extLst>
          </p:cNvPr>
          <p:cNvGrpSpPr/>
          <p:nvPr/>
        </p:nvGrpSpPr>
        <p:grpSpPr>
          <a:xfrm>
            <a:off x="6096000" y="1779657"/>
            <a:ext cx="5684709" cy="4117260"/>
            <a:chOff x="6303371" y="1779657"/>
            <a:chExt cx="5684709" cy="41172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DE52A30-C7D6-25F3-311D-1B10B32784C5}"/>
                </a:ext>
              </a:extLst>
            </p:cNvPr>
            <p:cNvGrpSpPr/>
            <p:nvPr/>
          </p:nvGrpSpPr>
          <p:grpSpPr>
            <a:xfrm>
              <a:off x="6303371" y="1779657"/>
              <a:ext cx="5684191" cy="4117260"/>
              <a:chOff x="6303371" y="1779657"/>
              <a:chExt cx="5684191" cy="4117260"/>
            </a:xfrm>
          </p:grpSpPr>
          <p:pic>
            <p:nvPicPr>
              <p:cNvPr id="1026" name="Picture 2" descr="undefined">
                <a:extLst>
                  <a:ext uri="{FF2B5EF4-FFF2-40B4-BE49-F238E27FC236}">
                    <a16:creationId xmlns:a16="http://schemas.microsoft.com/office/drawing/2014/main" id="{922B2464-F1BF-F68E-90F8-76D655F76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5917" y="1959201"/>
                <a:ext cx="5579343" cy="3937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6DD8FB-406F-4F5F-3B21-A47567CB5A3E}"/>
                  </a:ext>
                </a:extLst>
              </p:cNvPr>
              <p:cNvSpPr/>
              <p:nvPr/>
            </p:nvSpPr>
            <p:spPr>
              <a:xfrm>
                <a:off x="6303371" y="2754351"/>
                <a:ext cx="3833088" cy="3109113"/>
              </a:xfrm>
              <a:prstGeom prst="rect">
                <a:avLst/>
              </a:prstGeom>
              <a:solidFill>
                <a:schemeClr val="tx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BDE066F-897A-87B8-1B65-CF1B938869DD}"/>
                  </a:ext>
                </a:extLst>
              </p:cNvPr>
              <p:cNvSpPr/>
              <p:nvPr/>
            </p:nvSpPr>
            <p:spPr>
              <a:xfrm>
                <a:off x="6303371" y="1779657"/>
                <a:ext cx="5684191" cy="974692"/>
              </a:xfrm>
              <a:prstGeom prst="rect">
                <a:avLst/>
              </a:prstGeom>
              <a:solidFill>
                <a:schemeClr val="tx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5189C-5F87-7495-1DA7-3434585BFD11}"/>
                </a:ext>
              </a:extLst>
            </p:cNvPr>
            <p:cNvSpPr/>
            <p:nvPr/>
          </p:nvSpPr>
          <p:spPr>
            <a:xfrm>
              <a:off x="10604397" y="2754350"/>
              <a:ext cx="1383683" cy="3109113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474470-F798-E22D-DF60-1BA0A49B3AC1}"/>
                </a:ext>
              </a:extLst>
            </p:cNvPr>
            <p:cNvSpPr/>
            <p:nvPr/>
          </p:nvSpPr>
          <p:spPr>
            <a:xfrm>
              <a:off x="10136459" y="4817328"/>
              <a:ext cx="467420" cy="1046136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D6DC30-C58E-22DB-423A-68CF39494DEE}"/>
              </a:ext>
            </a:extLst>
          </p:cNvPr>
          <p:cNvSpPr/>
          <p:nvPr/>
        </p:nvSpPr>
        <p:spPr>
          <a:xfrm>
            <a:off x="9929088" y="2754349"/>
            <a:ext cx="467420" cy="20629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0EDA08C-339B-2F22-E44F-ACD3092D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23" y="1788229"/>
            <a:ext cx="5330696" cy="199760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4680609-A8DB-1FD1-A4B1-C024BE4A1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03905"/>
              </p:ext>
            </p:extLst>
          </p:nvPr>
        </p:nvGraphicFramePr>
        <p:xfrm>
          <a:off x="1303667" y="4064406"/>
          <a:ext cx="3899828" cy="1117871"/>
        </p:xfrm>
        <a:graphic>
          <a:graphicData uri="http://schemas.openxmlformats.org/drawingml/2006/table">
            <a:tbl>
              <a:tblPr/>
              <a:tblGrid>
                <a:gridCol w="3899828">
                  <a:extLst>
                    <a:ext uri="{9D8B030D-6E8A-4147-A177-3AD203B41FA5}">
                      <a16:colId xmlns:a16="http://schemas.microsoft.com/office/drawing/2014/main" val="3547460655"/>
                    </a:ext>
                  </a:extLst>
                </a:gridCol>
              </a:tblGrid>
              <a:tr h="279468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Helvetica" pitchFamily="2" charset="0"/>
                        </a:rPr>
                        <a:t>SHA-256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54557"/>
                  </a:ext>
                </a:extLst>
              </a:tr>
              <a:tr h="838403">
                <a:tc>
                  <a:txBody>
                    <a:bodyPr/>
                    <a:lstStyle/>
                    <a:p>
                      <a:pPr algn="just"/>
                      <a:r>
                        <a:rPr lang="en" sz="1200" dirty="0">
                          <a:effectLst/>
                          <a:latin typeface="Helvetica" pitchFamily="2" charset="0"/>
                        </a:rPr>
                        <a:t>Ch (E, F, G) = (E &amp; F) ⊕ (~E &amp; G)</a:t>
                      </a:r>
                    </a:p>
                    <a:p>
                      <a:pPr algn="just"/>
                      <a:r>
                        <a:rPr lang="en" sz="1200" dirty="0">
                          <a:effectLst/>
                          <a:latin typeface="Helvetica" pitchFamily="2" charset="0"/>
                        </a:rPr>
                        <a:t>Ma (A, B, C) = (A &amp; B) ⊕ (A &amp; C) ⊕ (B &amp; C)</a:t>
                      </a:r>
                    </a:p>
                    <a:p>
                      <a:pPr algn="just"/>
                      <a:r>
                        <a:rPr lang="en" sz="1200" dirty="0">
                          <a:effectLst/>
                          <a:latin typeface="Helvetica" pitchFamily="2" charset="0"/>
                        </a:rPr>
                        <a:t>(A) = (A &gt;&gt;&gt; 2) ⊕ (A &gt;&gt;&gt; 13) ⊕ (A &gt;&gt;&gt; 22)</a:t>
                      </a:r>
                    </a:p>
                    <a:p>
                      <a:pPr algn="just"/>
                      <a:r>
                        <a:rPr lang="en" sz="1200" dirty="0">
                          <a:effectLst/>
                          <a:latin typeface="Helvetica" pitchFamily="2" charset="0"/>
                        </a:rPr>
                        <a:t>(E) = (E &gt;&gt;&gt; 6) ⊕ (E &gt;&gt;&gt; 11) ⊕ (E &gt;&gt;&gt; 25)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49041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4BD2881-358D-0615-70B7-506E1632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47334"/>
              </p:ext>
            </p:extLst>
          </p:nvPr>
        </p:nvGraphicFramePr>
        <p:xfrm>
          <a:off x="1303667" y="5358406"/>
          <a:ext cx="3899828" cy="1117871"/>
        </p:xfrm>
        <a:graphic>
          <a:graphicData uri="http://schemas.openxmlformats.org/drawingml/2006/table">
            <a:tbl>
              <a:tblPr/>
              <a:tblGrid>
                <a:gridCol w="3899828">
                  <a:extLst>
                    <a:ext uri="{9D8B030D-6E8A-4147-A177-3AD203B41FA5}">
                      <a16:colId xmlns:a16="http://schemas.microsoft.com/office/drawing/2014/main" val="741940152"/>
                    </a:ext>
                  </a:extLst>
                </a:gridCol>
              </a:tblGrid>
              <a:tr h="279468">
                <a:tc>
                  <a:txBody>
                    <a:bodyPr/>
                    <a:lstStyle/>
                    <a:p>
                      <a:pPr algn="ctr"/>
                      <a:r>
                        <a:rPr lang="en" sz="1600" b="0" dirty="0">
                          <a:effectLst/>
                          <a:latin typeface="Helvetica" pitchFamily="2" charset="0"/>
                        </a:rPr>
                        <a:t>SHA-512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492054"/>
                  </a:ext>
                </a:extLst>
              </a:tr>
              <a:tr h="838403">
                <a:tc>
                  <a:txBody>
                    <a:bodyPr/>
                    <a:lstStyle/>
                    <a:p>
                      <a:pPr algn="just"/>
                      <a:r>
                        <a:rPr lang="en" sz="1200" dirty="0">
                          <a:effectLst/>
                          <a:latin typeface="Helvetica" pitchFamily="2" charset="0"/>
                        </a:rPr>
                        <a:t>Ch (E, F, G) = (E &amp; F) ⊕ (~E &amp; G)</a:t>
                      </a:r>
                    </a:p>
                    <a:p>
                      <a:pPr algn="just"/>
                      <a:r>
                        <a:rPr lang="en" sz="1200" dirty="0">
                          <a:effectLst/>
                          <a:latin typeface="Helvetica" pitchFamily="2" charset="0"/>
                        </a:rPr>
                        <a:t>Ma (A, B, C) = (A &amp; B) ⊕ (A &amp; C) ⊕ (B &amp; C)</a:t>
                      </a:r>
                    </a:p>
                    <a:p>
                      <a:pPr algn="just"/>
                      <a:r>
                        <a:rPr lang="en" sz="1200" dirty="0">
                          <a:effectLst/>
                          <a:latin typeface="Helvetica" pitchFamily="2" charset="0"/>
                        </a:rPr>
                        <a:t>(A) = (A &gt;&gt;&gt; 14) ⊕ (A &gt;&gt;&gt; 18) ⊕ (A &gt;&gt;&gt; 41)</a:t>
                      </a:r>
                    </a:p>
                    <a:p>
                      <a:pPr algn="just"/>
                      <a:r>
                        <a:rPr lang="en" sz="1200" dirty="0">
                          <a:effectLst/>
                          <a:latin typeface="Helvetica" pitchFamily="2" charset="0"/>
                        </a:rPr>
                        <a:t>(E) = (E &gt;&gt;&gt; 28) ⊕ (E &gt;&gt;&gt; 34) ⊕ (E &gt;&gt;&gt; 39)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4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SHA-256</a:t>
            </a:r>
            <a:endParaRPr lang="ko-KR" alt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22B2464-F1BF-F68E-90F8-76D655F76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84" y="2148562"/>
            <a:ext cx="5425196" cy="38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417B86-2371-0737-4D7F-3D63EDBE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8" y="5137979"/>
            <a:ext cx="5026883" cy="966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904826-56A1-C7E4-0780-FA971795A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50" y="2003160"/>
            <a:ext cx="4289638" cy="2724500"/>
          </a:xfrm>
          <a:prstGeom prst="rect">
            <a:avLst/>
          </a:prstGeom>
        </p:spPr>
      </p:pic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3C5E5B90-F6FF-AD20-27A8-DDFDE84FF87B}"/>
              </a:ext>
            </a:extLst>
          </p:cNvPr>
          <p:cNvSpPr txBox="1">
            <a:spLocks/>
          </p:cNvSpPr>
          <p:nvPr/>
        </p:nvSpPr>
        <p:spPr>
          <a:xfrm>
            <a:off x="411162" y="1149454"/>
            <a:ext cx="5811218" cy="3764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&lt;</a:t>
            </a:r>
            <a:r>
              <a:rPr lang="ko-KR" altLang="en-US"/>
              <a:t>내부 연산</a:t>
            </a:r>
            <a:r>
              <a:rPr lang="en-US" altLang="ko-KR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34231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630</Words>
  <Application>Microsoft Macintosh PowerPoint</Application>
  <PresentationFormat>와이드스크린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Helvetica</vt:lpstr>
      <vt:lpstr>CryptoCraft 테마</vt:lpstr>
      <vt:lpstr>제목 테마</vt:lpstr>
      <vt:lpstr>SHA2 해시함수 https://youtu.be/J7ZojhDyIZA</vt:lpstr>
      <vt:lpstr>SHA-2</vt:lpstr>
      <vt:lpstr>PowerPoint 프레젠테이션</vt:lpstr>
      <vt:lpstr>SHA2</vt:lpstr>
      <vt:lpstr>SHA-256</vt:lpstr>
      <vt:lpstr>SHA-256</vt:lpstr>
      <vt:lpstr>SHA-256</vt:lpstr>
      <vt:lpstr>SHA-256</vt:lpstr>
      <vt:lpstr>SHA-256</vt:lpstr>
      <vt:lpstr>SHA-256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109</cp:revision>
  <dcterms:created xsi:type="dcterms:W3CDTF">2019-03-05T04:29:07Z</dcterms:created>
  <dcterms:modified xsi:type="dcterms:W3CDTF">2023-02-26T08:21:45Z</dcterms:modified>
</cp:coreProperties>
</file>