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75" r:id="rId4"/>
    <p:sldId id="280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3" r:id="rId17"/>
    <p:sldId id="294" r:id="rId18"/>
    <p:sldId id="29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D" initials="H" lastIdx="1" clrIdx="0">
    <p:extLst>
      <p:ext uri="{19B8F6BF-5375-455C-9EA6-DF929625EA0E}">
        <p15:presenceInfo xmlns:p15="http://schemas.microsoft.com/office/powerpoint/2012/main" userId="H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100" d="100"/>
          <a:sy n="100" d="100"/>
        </p:scale>
        <p:origin x="1272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기존 기법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Fixed-key</c:v>
                </c:pt>
                <c:pt idx="1">
                  <c:v>Various-사전연산</c:v>
                </c:pt>
                <c:pt idx="2">
                  <c:v>Various-암호화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158.75</c:v>
                </c:pt>
                <c:pt idx="1">
                  <c:v>168.9</c:v>
                </c:pt>
                <c:pt idx="2">
                  <c:v>161.1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B9-42E2-A7DE-045A6CEAC17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선행 로드 기법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Fixed-key</c:v>
                </c:pt>
                <c:pt idx="1">
                  <c:v>Various-사전연산</c:v>
                </c:pt>
                <c:pt idx="2">
                  <c:v>Various-암호화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148.1</c:v>
                </c:pt>
                <c:pt idx="1">
                  <c:v>155.80000000000001</c:v>
                </c:pt>
                <c:pt idx="2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FB9-42E2-A7DE-045A6CEAC1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800938360"/>
        <c:axId val="800938688"/>
      </c:barChart>
      <c:catAx>
        <c:axId val="80093836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00938688"/>
        <c:crosses val="autoZero"/>
        <c:auto val="1"/>
        <c:lblAlgn val="ctr"/>
        <c:lblOffset val="100"/>
        <c:noMultiLvlLbl val="0"/>
      </c:catAx>
      <c:valAx>
        <c:axId val="80093868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00938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라운드 키 선행 로드를</a:t>
            </a:r>
            <a:br>
              <a:rPr lang="en-US" altLang="ko-KR" dirty="0"/>
            </a:br>
            <a:r>
              <a:rPr lang="ko-KR" altLang="en-US" dirty="0"/>
              <a:t>사용한 </a:t>
            </a:r>
            <a:r>
              <a:rPr lang="en-US" altLang="ko-KR" dirty="0"/>
              <a:t>CHAM </a:t>
            </a:r>
            <a:r>
              <a:rPr lang="ko-KR" altLang="en-US" dirty="0"/>
              <a:t>고속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CHAM-CTR</a:t>
            </a:r>
            <a:r>
              <a:rPr lang="ko-KR" altLang="en-US" dirty="0"/>
              <a:t> </a:t>
            </a:r>
            <a:r>
              <a:rPr lang="en-US" altLang="ko-KR" dirty="0"/>
              <a:t>variable-key </a:t>
            </a:r>
            <a:r>
              <a:rPr lang="ko-KR" altLang="en-US" dirty="0"/>
              <a:t>구현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AD9DB7B-6A6E-4AAA-8467-B85DDF5F3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CHAM-CTR fixed-key</a:t>
            </a:r>
            <a:r>
              <a:rPr lang="ko-KR" altLang="en-US" dirty="0"/>
              <a:t>의 개량형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키가 변동되는 상황에서도 유연하게 동작 가능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사전연산만 진행하는 모델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사전연산을 하며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개의 블록을 암호화하는 모델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9212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Furious CHAM-CTR-64/128 </a:t>
            </a:r>
            <a:r>
              <a:rPr lang="ko-KR" altLang="en-US" dirty="0"/>
              <a:t>구현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AD9DB7B-6A6E-4AAA-8467-B85DDF5F3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8439222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CHAM-CTR variable-key 64/128</a:t>
            </a:r>
            <a:r>
              <a:rPr lang="ko-KR" altLang="en-US" dirty="0"/>
              <a:t>의 개량형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기존 구현물에 </a:t>
            </a:r>
            <a:r>
              <a:rPr lang="ko-KR" altLang="en-US" dirty="0" err="1"/>
              <a:t>미사용</a:t>
            </a:r>
            <a:r>
              <a:rPr lang="ko-KR" altLang="en-US" dirty="0"/>
              <a:t> 레지스터가 </a:t>
            </a:r>
            <a:r>
              <a:rPr lang="en-US" altLang="ko-KR" dirty="0"/>
              <a:t>16</a:t>
            </a:r>
            <a:r>
              <a:rPr lang="ko-KR" altLang="en-US" dirty="0"/>
              <a:t>개 존재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미사용</a:t>
            </a:r>
            <a:r>
              <a:rPr lang="ko-KR" altLang="en-US" dirty="0"/>
              <a:t> 레지스터에 미리 일부 라운드 키를 로드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라운드 키 로드 시간만큼 최적화 가능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EDA695-4F01-4503-B271-FA8BA6D0A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771" y="1152525"/>
            <a:ext cx="3142022" cy="4787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803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Furious CHAM-CTR-64/128 </a:t>
            </a:r>
            <a:r>
              <a:rPr lang="ko-KR" altLang="en-US" dirty="0"/>
              <a:t>구현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AD9DB7B-6A6E-4AAA-8467-B85DDF5F3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 anchor="ctr">
            <a:normAutofit/>
          </a:bodyPr>
          <a:lstStyle/>
          <a:p>
            <a:pPr>
              <a:lnSpc>
                <a:spcPct val="250000"/>
              </a:lnSpc>
            </a:pPr>
            <a:r>
              <a:rPr lang="en-US" altLang="ko-KR" dirty="0"/>
              <a:t>CHAM</a:t>
            </a:r>
            <a:r>
              <a:rPr lang="ko-KR" altLang="en-US" dirty="0"/>
              <a:t>의 라운드 키</a:t>
            </a:r>
            <a:endParaRPr lang="en-US" altLang="ko-KR" dirty="0"/>
          </a:p>
          <a:p>
            <a:pPr lvl="1">
              <a:lnSpc>
                <a:spcPct val="250000"/>
              </a:lnSpc>
            </a:pPr>
            <a:r>
              <a:rPr lang="en-US" altLang="ko-KR" dirty="0"/>
              <a:t>64/128: 32</a:t>
            </a:r>
            <a:r>
              <a:rPr lang="ko-KR" altLang="en-US" dirty="0"/>
              <a:t>바이트</a:t>
            </a:r>
            <a:endParaRPr lang="en-US" altLang="ko-KR" dirty="0"/>
          </a:p>
          <a:p>
            <a:pPr lvl="1">
              <a:lnSpc>
                <a:spcPct val="250000"/>
              </a:lnSpc>
            </a:pPr>
            <a:r>
              <a:rPr lang="ko-KR" altLang="en-US" dirty="0"/>
              <a:t>그 외</a:t>
            </a:r>
            <a:r>
              <a:rPr lang="en-US" altLang="ko-KR" dirty="0"/>
              <a:t>: 64</a:t>
            </a:r>
            <a:r>
              <a:rPr lang="ko-KR" altLang="en-US" dirty="0"/>
              <a:t>바이트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사용 가능한 레지스터는 </a:t>
            </a:r>
            <a:r>
              <a:rPr lang="en-US" altLang="ko-KR" b="1" dirty="0">
                <a:solidFill>
                  <a:srgbClr val="FF0000"/>
                </a:solidFill>
              </a:rPr>
              <a:t>16</a:t>
            </a:r>
            <a:r>
              <a:rPr lang="ko-KR" altLang="en-US" b="1" dirty="0">
                <a:solidFill>
                  <a:srgbClr val="FF0000"/>
                </a:solidFill>
              </a:rPr>
              <a:t>바이트이므로 </a:t>
            </a:r>
            <a:r>
              <a:rPr lang="en-US" altLang="ko-KR" b="1" dirty="0">
                <a:solidFill>
                  <a:srgbClr val="FF0000"/>
                </a:solidFill>
              </a:rPr>
              <a:t>64/128</a:t>
            </a:r>
            <a:r>
              <a:rPr lang="ko-KR" altLang="en-US" b="1" dirty="0">
                <a:solidFill>
                  <a:srgbClr val="FF0000"/>
                </a:solidFill>
              </a:rPr>
              <a:t>만 구현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5679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CDF6-1225-4D88-872B-792314BF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Furious CHAM-CTR-64/128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57E29-B4B4-49C0-884E-B82DD91D4E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77500" lnSpcReduction="20000"/>
          </a:bodyPr>
          <a:lstStyle/>
          <a:p>
            <a:pPr>
              <a:lnSpc>
                <a:spcPct val="250000"/>
              </a:lnSpc>
            </a:pPr>
            <a:r>
              <a:rPr lang="en-US" altLang="ko-KR" dirty="0"/>
              <a:t>Fixed-key </a:t>
            </a:r>
            <a:r>
              <a:rPr lang="ko-KR" altLang="en-US" dirty="0"/>
              <a:t>버전 대상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en-US" altLang="ko-KR" dirty="0"/>
              <a:t>R27</a:t>
            </a:r>
            <a:r>
              <a:rPr lang="ko-KR" altLang="en-US" dirty="0"/>
              <a:t>을 제외한 모든 레지스터가 한가지 목적으로 사용</a:t>
            </a:r>
            <a:endParaRPr lang="en-US" altLang="ko-KR" dirty="0"/>
          </a:p>
          <a:p>
            <a:pPr lvl="1">
              <a:lnSpc>
                <a:spcPct val="250000"/>
              </a:lnSpc>
            </a:pPr>
            <a:r>
              <a:rPr lang="en-US" altLang="ko-KR" dirty="0"/>
              <a:t>R27: </a:t>
            </a:r>
            <a:r>
              <a:rPr lang="ko-KR" altLang="en-US" dirty="0" err="1"/>
              <a:t>평문</a:t>
            </a:r>
            <a:r>
              <a:rPr lang="ko-KR" altLang="en-US" dirty="0"/>
              <a:t> 블록 주소 레지스터 </a:t>
            </a:r>
            <a:r>
              <a:rPr lang="en-US" altLang="ko-KR" dirty="0"/>
              <a:t>+ </a:t>
            </a:r>
            <a:r>
              <a:rPr lang="ko-KR" altLang="en-US" dirty="0"/>
              <a:t>라운드 키 레지스터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전체 라운드 숫자 레지스터는 삭제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250000"/>
              </a:lnSpc>
            </a:pPr>
            <a:r>
              <a:rPr lang="en-US" altLang="ko-KR" dirty="0"/>
              <a:t>CPI </a:t>
            </a:r>
            <a:r>
              <a:rPr lang="ko-KR" altLang="en-US" dirty="0"/>
              <a:t>명령어를 통해 즉시 비교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따라서 구현에 어려움이 크게 없음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94FBEC-16CD-4DE3-9EED-162E481D4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609" y="1241746"/>
            <a:ext cx="1174792" cy="496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7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0CDF6-1225-4D88-872B-792314BF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Furious CHAM-CTR-64/128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57E29-B4B4-49C0-884E-B82DD91D4E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50000"/>
              </a:lnSpc>
            </a:pPr>
            <a:r>
              <a:rPr lang="en-US" altLang="ko-KR" dirty="0"/>
              <a:t>Variable-key </a:t>
            </a:r>
            <a:r>
              <a:rPr lang="ko-KR" altLang="en-US" dirty="0"/>
              <a:t>버전 대상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사전 연산 테이블을 위한 포인터 레지스터가 두개 더 필요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/>
              <a:t>함수의 매개변수는 </a:t>
            </a:r>
            <a:r>
              <a:rPr lang="en-US" altLang="ko-KR" dirty="0"/>
              <a:t>R24, R22, R20 … </a:t>
            </a:r>
            <a:r>
              <a:rPr lang="ko-KR" altLang="en-US" dirty="0"/>
              <a:t>순서로 입력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b="1" dirty="0" err="1">
                <a:solidFill>
                  <a:srgbClr val="FF0000"/>
                </a:solidFill>
              </a:rPr>
              <a:t>평문을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b="1" dirty="0" err="1">
                <a:solidFill>
                  <a:srgbClr val="FF0000"/>
                </a:solidFill>
              </a:rPr>
              <a:t>로드하는</a:t>
            </a:r>
            <a:r>
              <a:rPr lang="ko-KR" altLang="en-US" b="1" dirty="0">
                <a:solidFill>
                  <a:srgbClr val="FF0000"/>
                </a:solidFill>
              </a:rPr>
              <a:t> 순간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입력 받은 포인터 정보가 사라짐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94FBEC-16CD-4DE3-9EED-162E481D4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609" y="1241746"/>
            <a:ext cx="1174792" cy="496855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CA4DB80-51F5-45DB-9889-0C1B6813FD38}"/>
              </a:ext>
            </a:extLst>
          </p:cNvPr>
          <p:cNvSpPr/>
          <p:nvPr/>
        </p:nvSpPr>
        <p:spPr>
          <a:xfrm>
            <a:off x="10533609" y="1501629"/>
            <a:ext cx="1174792" cy="13086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10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CA7694AC-DF79-4C24-8413-A57AA27DF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9215" y="1203096"/>
            <a:ext cx="1783580" cy="50458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400CDF6-1225-4D88-872B-792314BF4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Furious CHAM-CTR-64/128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557E29-B4B4-49C0-884E-B82DD91D4E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50000"/>
              </a:lnSpc>
            </a:pPr>
            <a:r>
              <a:rPr lang="ko-KR" altLang="en-US" dirty="0"/>
              <a:t>포인터 정보가 덮어씌워지지 않도록 </a:t>
            </a:r>
            <a:r>
              <a:rPr lang="ko-KR" altLang="en-US" b="1" dirty="0" err="1">
                <a:solidFill>
                  <a:srgbClr val="FF0000"/>
                </a:solidFill>
              </a:rPr>
              <a:t>평문</a:t>
            </a:r>
            <a:r>
              <a:rPr lang="ko-KR" altLang="en-US" b="1" dirty="0">
                <a:solidFill>
                  <a:srgbClr val="FF0000"/>
                </a:solidFill>
              </a:rPr>
              <a:t> 레지스터를 변경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250000"/>
              </a:lnSpc>
            </a:pPr>
            <a:r>
              <a:rPr lang="ko-KR" altLang="en-US" dirty="0"/>
              <a:t>또는</a:t>
            </a:r>
            <a:r>
              <a:rPr lang="en-US" altLang="ko-KR" dirty="0"/>
              <a:t>, </a:t>
            </a:r>
            <a:r>
              <a:rPr lang="ko-KR" altLang="en-US" dirty="0"/>
              <a:t>라운드 키 </a:t>
            </a:r>
            <a:r>
              <a:rPr lang="en-US" altLang="ko-KR" dirty="0"/>
              <a:t>-&gt; </a:t>
            </a:r>
            <a:r>
              <a:rPr lang="ko-KR" altLang="en-US" dirty="0" err="1"/>
              <a:t>평문</a:t>
            </a:r>
            <a:r>
              <a:rPr lang="ko-KR" altLang="en-US" dirty="0"/>
              <a:t> 순으로 </a:t>
            </a:r>
            <a:r>
              <a:rPr lang="ko-KR" altLang="en-US" dirty="0" err="1"/>
              <a:t>로드하는</a:t>
            </a:r>
            <a:r>
              <a:rPr lang="ko-KR" altLang="en-US" dirty="0"/>
              <a:t> 방법도 가능</a:t>
            </a:r>
            <a:endParaRPr lang="en-US" altLang="ko-KR" dirty="0"/>
          </a:p>
          <a:p>
            <a:pPr>
              <a:lnSpc>
                <a:spcPct val="250000"/>
              </a:lnSpc>
            </a:pPr>
            <a:r>
              <a:rPr lang="ko-KR" altLang="en-US" dirty="0" err="1"/>
              <a:t>평문</a:t>
            </a:r>
            <a:r>
              <a:rPr lang="ko-KR" altLang="en-US" dirty="0"/>
              <a:t> 포인터 레지스터는 라운드 함수 동안에는</a:t>
            </a:r>
            <a:br>
              <a:rPr lang="en-US" altLang="ko-KR" dirty="0"/>
            </a:br>
            <a:r>
              <a:rPr lang="ko-KR" altLang="en-US" b="1" dirty="0">
                <a:solidFill>
                  <a:srgbClr val="0070C0"/>
                </a:solidFill>
              </a:rPr>
              <a:t>라운드 키 포인터 레지스터로 동작</a:t>
            </a:r>
            <a:endParaRPr lang="en-US" altLang="ko-KR" b="1" dirty="0">
              <a:solidFill>
                <a:srgbClr val="0070C0"/>
              </a:solidFill>
            </a:endParaRPr>
          </a:p>
          <a:p>
            <a:pPr>
              <a:lnSpc>
                <a:spcPct val="250000"/>
              </a:lnSpc>
            </a:pPr>
            <a:endParaRPr lang="en-US" altLang="ko-KR" b="1" dirty="0">
              <a:solidFill>
                <a:srgbClr val="0070C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A4DB80-51F5-45DB-9889-0C1B6813FD38}"/>
              </a:ext>
            </a:extLst>
          </p:cNvPr>
          <p:cNvSpPr/>
          <p:nvPr/>
        </p:nvSpPr>
        <p:spPr>
          <a:xfrm>
            <a:off x="10209474" y="1451295"/>
            <a:ext cx="1174792" cy="13086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467B33A-A197-45A0-B348-B5E2D5A8F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990" y="3048550"/>
            <a:ext cx="1800225" cy="3200400"/>
          </a:xfrm>
          <a:prstGeom prst="rect">
            <a:avLst/>
          </a:prstGeom>
        </p:spPr>
      </p:pic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7A3CDA60-D534-4C87-8C15-A9983474D020}"/>
              </a:ext>
            </a:extLst>
          </p:cNvPr>
          <p:cNvCxnSpPr>
            <a:cxnSpLocks/>
          </p:cNvCxnSpPr>
          <p:nvPr/>
        </p:nvCxnSpPr>
        <p:spPr>
          <a:xfrm>
            <a:off x="8288323" y="1937857"/>
            <a:ext cx="1921151" cy="562062"/>
          </a:xfrm>
          <a:prstGeom prst="bentConnector3">
            <a:avLst>
              <a:gd name="adj1" fmla="val 964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C3DE9D2-F6AA-4ACB-B710-9B7E7F54C7AE}"/>
              </a:ext>
            </a:extLst>
          </p:cNvPr>
          <p:cNvSpPr/>
          <p:nvPr/>
        </p:nvSpPr>
        <p:spPr>
          <a:xfrm>
            <a:off x="8457156" y="5377343"/>
            <a:ext cx="1752317" cy="85228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AF151FAA-3BBF-4ADF-B3AC-ECC15F47F9F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934075" y="5207000"/>
            <a:ext cx="2523081" cy="596484"/>
          </a:xfrm>
          <a:prstGeom prst="bentConnector3">
            <a:avLst>
              <a:gd name="adj1" fmla="val 797"/>
            </a:avLst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746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727289-90E0-48D1-BE7C-D208C53C6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Furious CHAM-CTR-64/128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E21B15-EC33-4C95-95F9-4570275062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라운드 함수 구현 </a:t>
            </a:r>
            <a:r>
              <a:rPr lang="en-US" altLang="ko-KR" dirty="0"/>
              <a:t>(</a:t>
            </a:r>
            <a:r>
              <a:rPr lang="ko-KR" altLang="en-US" dirty="0"/>
              <a:t>모든 버전 공용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32</a:t>
            </a:r>
            <a:r>
              <a:rPr lang="ko-KR" altLang="en-US" dirty="0"/>
              <a:t>바이트 라운드 키 중에서 </a:t>
            </a:r>
            <a:r>
              <a:rPr lang="en-US" altLang="ko-KR" dirty="0"/>
              <a:t>16</a:t>
            </a:r>
            <a:r>
              <a:rPr lang="ko-KR" altLang="en-US" dirty="0"/>
              <a:t>바이트만 선행 로드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라운드 함수 부분이 두 가지로 구현 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선행 로드 라운드 키를 활용하는 부분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개별로 라운드 키를 로드해서 연산하는 부분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16-way </a:t>
            </a:r>
            <a:r>
              <a:rPr lang="ko-KR" altLang="en-US" b="1" dirty="0">
                <a:solidFill>
                  <a:srgbClr val="FF0000"/>
                </a:solidFill>
              </a:rPr>
              <a:t>기반 구현으로 확장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8-way </a:t>
            </a:r>
            <a:r>
              <a:rPr lang="ko-KR" altLang="en-US" dirty="0"/>
              <a:t>기반 구현 시</a:t>
            </a:r>
            <a:r>
              <a:rPr lang="en-US" altLang="ko-KR" dirty="0"/>
              <a:t>: 10</a:t>
            </a:r>
            <a:r>
              <a:rPr lang="ko-KR" altLang="en-US" dirty="0"/>
              <a:t>회 반복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16-way </a:t>
            </a:r>
            <a:r>
              <a:rPr lang="ko-KR" altLang="en-US" dirty="0"/>
              <a:t>기반 구현 시</a:t>
            </a:r>
            <a:r>
              <a:rPr lang="en-US" altLang="ko-KR" dirty="0"/>
              <a:t>: 5</a:t>
            </a:r>
            <a:r>
              <a:rPr lang="ko-KR" altLang="en-US" dirty="0"/>
              <a:t>회 반복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7DF6A5-107C-43C5-9BF7-D2DE0C9473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251" y="0"/>
            <a:ext cx="955254" cy="6858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DF6A201-CD44-440B-ACA6-18117C2BA3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0551" y="0"/>
            <a:ext cx="1000125" cy="67151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8D1E2FF-32B3-46AB-99A9-3609DC496E65}"/>
              </a:ext>
            </a:extLst>
          </p:cNvPr>
          <p:cNvSpPr/>
          <p:nvPr/>
        </p:nvSpPr>
        <p:spPr>
          <a:xfrm>
            <a:off x="9653251" y="1876425"/>
            <a:ext cx="852824" cy="895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B3ADE84-343F-40DC-9260-9322FB58D3BA}"/>
              </a:ext>
            </a:extLst>
          </p:cNvPr>
          <p:cNvSpPr/>
          <p:nvPr/>
        </p:nvSpPr>
        <p:spPr>
          <a:xfrm>
            <a:off x="9653251" y="4410075"/>
            <a:ext cx="852824" cy="8953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F09FFB6-1950-44F1-8319-E9D44DD195B2}"/>
              </a:ext>
            </a:extLst>
          </p:cNvPr>
          <p:cNvSpPr/>
          <p:nvPr/>
        </p:nvSpPr>
        <p:spPr>
          <a:xfrm>
            <a:off x="10927256" y="4543425"/>
            <a:ext cx="852824" cy="4476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6A06B05-ACB3-48AE-ABC6-EE4478E60448}"/>
              </a:ext>
            </a:extLst>
          </p:cNvPr>
          <p:cNvSpPr/>
          <p:nvPr/>
        </p:nvSpPr>
        <p:spPr>
          <a:xfrm>
            <a:off x="10927256" y="2090737"/>
            <a:ext cx="852824" cy="44767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E47AC3-32C3-4A82-9919-3DFFCB4511EE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10506075" y="2314575"/>
            <a:ext cx="421181" cy="952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2F7DE7-E32D-482B-863B-FB8D0237C792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10506075" y="4767263"/>
            <a:ext cx="421181" cy="904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45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4D52C-98AE-424C-AA9C-F804EA73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Furious CHAM-CTR-64/128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DC949E-369F-47AE-A7DC-8CC96E89EB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ko-KR" altLang="en-US" dirty="0"/>
              <a:t>전체적으로</a:t>
            </a:r>
            <a:r>
              <a:rPr lang="en-US" altLang="ko-KR" dirty="0"/>
              <a:t> </a:t>
            </a:r>
            <a:r>
              <a:rPr lang="ko-KR" altLang="en-US" dirty="0"/>
              <a:t>약 </a:t>
            </a:r>
            <a:r>
              <a:rPr lang="en-US" altLang="ko-KR" dirty="0"/>
              <a:t>7%</a:t>
            </a:r>
            <a:r>
              <a:rPr lang="ko-KR" altLang="en-US" dirty="0"/>
              <a:t>의 성능 향상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코드 사이즈가 길어지는 단점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레지스터를 모두 사용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저장 공간은 최적 관점에 두지 않음</a:t>
            </a:r>
            <a:endParaRPr lang="en-US" altLang="ko-KR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7D7D493A-87E8-4252-AF9E-7AEC2D9279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7112520"/>
              </p:ext>
            </p:extLst>
          </p:nvPr>
        </p:nvGraphicFramePr>
        <p:xfrm>
          <a:off x="5820605" y="1631420"/>
          <a:ext cx="6149975" cy="4099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0FBD15-AA6D-4437-8464-1A6A92CC6327}"/>
              </a:ext>
            </a:extLst>
          </p:cNvPr>
          <p:cNvSpPr txBox="1"/>
          <p:nvPr/>
        </p:nvSpPr>
        <p:spPr>
          <a:xfrm>
            <a:off x="9598855" y="1448805"/>
            <a:ext cx="2181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/>
              <a:t>단위</a:t>
            </a:r>
            <a:r>
              <a:rPr lang="en-US" altLang="ko-KR" sz="1400" dirty="0"/>
              <a:t>: </a:t>
            </a:r>
            <a:r>
              <a:rPr lang="en-US" altLang="ko-KR" sz="1400" dirty="0" err="1"/>
              <a:t>clockcycle</a:t>
            </a:r>
            <a:r>
              <a:rPr lang="en-US" altLang="ko-KR" sz="1400" dirty="0"/>
              <a:t> per byte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4025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CHAM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8-bit </a:t>
            </a:r>
            <a:r>
              <a:rPr lang="en-US" altLang="ko-KR"/>
              <a:t>AVR </a:t>
            </a:r>
            <a:r>
              <a:rPr lang="ko-KR" altLang="en-US" dirty="0"/>
              <a:t>최적 구현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CHAM-CTR fixed-key </a:t>
            </a:r>
            <a:r>
              <a:rPr lang="ko-KR" altLang="en-US" dirty="0"/>
              <a:t>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 CHAM-CTR variable-key </a:t>
            </a:r>
            <a:r>
              <a:rPr lang="ko-KR" altLang="en-US" dirty="0"/>
              <a:t>구현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/>
              <a:t> Furious CHAM-CTR-64/128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CHAM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ICISC’17</a:t>
            </a:r>
            <a:r>
              <a:rPr lang="ko-KR" altLang="en-US" dirty="0"/>
              <a:t>에서 발표된 국산 경량 블록암호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Revised </a:t>
            </a:r>
            <a:r>
              <a:rPr lang="ko-KR" altLang="en-US" dirty="0"/>
              <a:t>버전이 </a:t>
            </a:r>
            <a:r>
              <a:rPr lang="en-US" altLang="ko-KR" dirty="0"/>
              <a:t>ICISC’19</a:t>
            </a:r>
            <a:r>
              <a:rPr lang="ko-KR" altLang="en-US" dirty="0"/>
              <a:t>에서 발표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기존과 </a:t>
            </a:r>
            <a:r>
              <a:rPr lang="ko-KR" altLang="en-US" b="1" dirty="0">
                <a:solidFill>
                  <a:srgbClr val="FF0000"/>
                </a:solidFill>
              </a:rPr>
              <a:t>라운드 수만 다르고 모든 구조가 동일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93956BE-009E-43C8-94DD-9542891EB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867669"/>
              </p:ext>
            </p:extLst>
          </p:nvPr>
        </p:nvGraphicFramePr>
        <p:xfrm>
          <a:off x="1202405" y="3681412"/>
          <a:ext cx="9787190" cy="21433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438">
                  <a:extLst>
                    <a:ext uri="{9D8B030D-6E8A-4147-A177-3AD203B41FA5}">
                      <a16:colId xmlns:a16="http://schemas.microsoft.com/office/drawing/2014/main" val="1160665732"/>
                    </a:ext>
                  </a:extLst>
                </a:gridCol>
                <a:gridCol w="1957438">
                  <a:extLst>
                    <a:ext uri="{9D8B030D-6E8A-4147-A177-3AD203B41FA5}">
                      <a16:colId xmlns:a16="http://schemas.microsoft.com/office/drawing/2014/main" val="128474235"/>
                    </a:ext>
                  </a:extLst>
                </a:gridCol>
                <a:gridCol w="1957438">
                  <a:extLst>
                    <a:ext uri="{9D8B030D-6E8A-4147-A177-3AD203B41FA5}">
                      <a16:colId xmlns:a16="http://schemas.microsoft.com/office/drawing/2014/main" val="1347675120"/>
                    </a:ext>
                  </a:extLst>
                </a:gridCol>
                <a:gridCol w="1957438">
                  <a:extLst>
                    <a:ext uri="{9D8B030D-6E8A-4147-A177-3AD203B41FA5}">
                      <a16:colId xmlns:a16="http://schemas.microsoft.com/office/drawing/2014/main" val="3275685809"/>
                    </a:ext>
                  </a:extLst>
                </a:gridCol>
                <a:gridCol w="1957438">
                  <a:extLst>
                    <a:ext uri="{9D8B030D-6E8A-4147-A177-3AD203B41FA5}">
                      <a16:colId xmlns:a16="http://schemas.microsoft.com/office/drawing/2014/main" val="4223694207"/>
                    </a:ext>
                  </a:extLst>
                </a:gridCol>
              </a:tblGrid>
              <a:tr h="5358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600" dirty="0"/>
                        <a:t>분류</a:t>
                      </a:r>
                    </a:p>
                  </a:txBody>
                  <a:tcPr marL="132127" marR="132127" marT="66064" marB="660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n(</a:t>
                      </a:r>
                      <a:r>
                        <a:rPr lang="ko-KR" altLang="en-US" sz="2600" dirty="0" err="1"/>
                        <a:t>평문</a:t>
                      </a:r>
                      <a:r>
                        <a:rPr lang="en-US" altLang="ko-KR" sz="2600" dirty="0"/>
                        <a:t>)</a:t>
                      </a:r>
                      <a:endParaRPr lang="ko-KR" altLang="en-US" sz="2600" dirty="0"/>
                    </a:p>
                  </a:txBody>
                  <a:tcPr marL="132127" marR="132127" marT="66064" marB="660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k(</a:t>
                      </a:r>
                      <a:r>
                        <a:rPr lang="ko-KR" altLang="en-US" sz="2600" dirty="0"/>
                        <a:t>키</a:t>
                      </a:r>
                      <a:r>
                        <a:rPr lang="en-US" altLang="ko-KR" sz="2600" dirty="0"/>
                        <a:t>)</a:t>
                      </a:r>
                      <a:endParaRPr lang="ko-KR" altLang="en-US" sz="2600" dirty="0"/>
                    </a:p>
                  </a:txBody>
                  <a:tcPr marL="132127" marR="132127" marT="66064" marB="660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r(</a:t>
                      </a:r>
                      <a:r>
                        <a:rPr lang="ko-KR" altLang="en-US" sz="2600" dirty="0"/>
                        <a:t>라운드</a:t>
                      </a:r>
                      <a:r>
                        <a:rPr lang="en-US" altLang="ko-KR" sz="2600" dirty="0"/>
                        <a:t>)</a:t>
                      </a:r>
                      <a:endParaRPr lang="ko-KR" altLang="en-US" sz="2600" dirty="0"/>
                    </a:p>
                  </a:txBody>
                  <a:tcPr marL="132127" marR="132127" marT="66064" marB="660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old-r</a:t>
                      </a:r>
                      <a:endParaRPr lang="ko-KR" altLang="en-US" sz="2600" dirty="0"/>
                    </a:p>
                  </a:txBody>
                  <a:tcPr marL="132127" marR="132127" marT="66064" marB="66064"/>
                </a:tc>
                <a:extLst>
                  <a:ext uri="{0D108BD9-81ED-4DB2-BD59-A6C34878D82A}">
                    <a16:rowId xmlns:a16="http://schemas.microsoft.com/office/drawing/2014/main" val="4125111861"/>
                  </a:ext>
                </a:extLst>
              </a:tr>
              <a:tr h="535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64/128</a:t>
                      </a:r>
                      <a:endParaRPr lang="ko-KR" altLang="en-US" sz="2600" dirty="0"/>
                    </a:p>
                  </a:txBody>
                  <a:tcPr marL="132127" marR="132127" marT="66064" marB="660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64</a:t>
                      </a:r>
                      <a:endParaRPr lang="ko-KR" altLang="en-US" sz="2600" dirty="0"/>
                    </a:p>
                  </a:txBody>
                  <a:tcPr marL="132127" marR="132127" marT="66064" marB="660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128</a:t>
                      </a:r>
                      <a:endParaRPr lang="ko-KR" altLang="en-US" sz="2600" dirty="0"/>
                    </a:p>
                  </a:txBody>
                  <a:tcPr marL="132127" marR="132127" marT="66064" marB="660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88</a:t>
                      </a:r>
                      <a:endParaRPr lang="ko-KR" altLang="en-US" sz="2600" dirty="0"/>
                    </a:p>
                  </a:txBody>
                  <a:tcPr marL="132127" marR="132127" marT="66064" marB="660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80</a:t>
                      </a:r>
                      <a:endParaRPr lang="ko-KR" altLang="en-US" sz="2600" dirty="0"/>
                    </a:p>
                  </a:txBody>
                  <a:tcPr marL="132127" marR="132127" marT="66064" marB="66064"/>
                </a:tc>
                <a:extLst>
                  <a:ext uri="{0D108BD9-81ED-4DB2-BD59-A6C34878D82A}">
                    <a16:rowId xmlns:a16="http://schemas.microsoft.com/office/drawing/2014/main" val="2947949021"/>
                  </a:ext>
                </a:extLst>
              </a:tr>
              <a:tr h="535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128/128</a:t>
                      </a:r>
                      <a:endParaRPr lang="ko-KR" altLang="en-US" sz="2600" dirty="0"/>
                    </a:p>
                  </a:txBody>
                  <a:tcPr marL="132127" marR="132127" marT="66064" marB="660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128</a:t>
                      </a:r>
                      <a:endParaRPr lang="ko-KR" altLang="en-US" sz="2600" dirty="0"/>
                    </a:p>
                  </a:txBody>
                  <a:tcPr marL="132127" marR="132127" marT="66064" marB="660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128</a:t>
                      </a:r>
                      <a:endParaRPr lang="ko-KR" altLang="en-US" sz="2600" dirty="0"/>
                    </a:p>
                  </a:txBody>
                  <a:tcPr marL="132127" marR="132127" marT="66064" marB="660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112</a:t>
                      </a:r>
                      <a:endParaRPr lang="ko-KR" altLang="en-US" sz="2600" dirty="0"/>
                    </a:p>
                  </a:txBody>
                  <a:tcPr marL="132127" marR="132127" marT="66064" marB="660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80</a:t>
                      </a:r>
                      <a:endParaRPr lang="ko-KR" altLang="en-US" sz="2600" dirty="0"/>
                    </a:p>
                  </a:txBody>
                  <a:tcPr marL="132127" marR="132127" marT="66064" marB="66064"/>
                </a:tc>
                <a:extLst>
                  <a:ext uri="{0D108BD9-81ED-4DB2-BD59-A6C34878D82A}">
                    <a16:rowId xmlns:a16="http://schemas.microsoft.com/office/drawing/2014/main" val="3454686181"/>
                  </a:ext>
                </a:extLst>
              </a:tr>
              <a:tr h="5358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128/256</a:t>
                      </a:r>
                      <a:endParaRPr lang="ko-KR" altLang="en-US" sz="2600" dirty="0"/>
                    </a:p>
                  </a:txBody>
                  <a:tcPr marL="132127" marR="132127" marT="66064" marB="660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128</a:t>
                      </a:r>
                      <a:endParaRPr lang="ko-KR" altLang="en-US" sz="2600" dirty="0"/>
                    </a:p>
                  </a:txBody>
                  <a:tcPr marL="132127" marR="132127" marT="66064" marB="660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256</a:t>
                      </a:r>
                      <a:endParaRPr lang="ko-KR" altLang="en-US" sz="2600" dirty="0"/>
                    </a:p>
                  </a:txBody>
                  <a:tcPr marL="132127" marR="132127" marT="66064" marB="660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120</a:t>
                      </a:r>
                      <a:endParaRPr lang="ko-KR" altLang="en-US" sz="2600" dirty="0"/>
                    </a:p>
                  </a:txBody>
                  <a:tcPr marL="132127" marR="132127" marT="66064" marB="66064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600" dirty="0"/>
                        <a:t>96</a:t>
                      </a:r>
                      <a:endParaRPr lang="ko-KR" altLang="en-US" sz="2600" dirty="0"/>
                    </a:p>
                  </a:txBody>
                  <a:tcPr marL="132127" marR="132127" marT="66064" marB="66064"/>
                </a:tc>
                <a:extLst>
                  <a:ext uri="{0D108BD9-81ED-4DB2-BD59-A6C34878D82A}">
                    <a16:rowId xmlns:a16="http://schemas.microsoft.com/office/drawing/2014/main" val="1894282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CHAM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dirty="0"/>
              <a:t>4-branch Feistel </a:t>
            </a:r>
            <a:r>
              <a:rPr lang="ko-KR" altLang="en-US" dirty="0"/>
              <a:t>구조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ARX </a:t>
            </a:r>
            <a:r>
              <a:rPr lang="ko-KR" altLang="en-US" dirty="0"/>
              <a:t>구조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연산과 구조가 단순하여 쉬운 구현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5C7453-2C1D-40D5-BBD4-C10100B841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079" y="2824936"/>
            <a:ext cx="5564698" cy="350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8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CHAM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/>
              <a:t>stateless </a:t>
            </a:r>
            <a:r>
              <a:rPr lang="ko-KR" altLang="en-US" dirty="0"/>
              <a:t>키 스케줄링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키의 상태를 저장하지 않는 기법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키 저장 공간을 줄임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F75418-7489-482C-B999-0640C6E6EA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3" t="1383" r="1383" b="1383"/>
          <a:stretch/>
        </p:blipFill>
        <p:spPr>
          <a:xfrm>
            <a:off x="6261846" y="3182880"/>
            <a:ext cx="5518234" cy="302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35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8-bit AVR </a:t>
            </a:r>
            <a:r>
              <a:rPr lang="ko-KR" altLang="en-US" dirty="0"/>
              <a:t>최적 구현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AD9DB7B-6A6E-4AAA-8467-B85DDF5F3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라운드 키 접근 최적화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CHAM</a:t>
            </a:r>
            <a:r>
              <a:rPr lang="ko-KR" altLang="en-US" dirty="0"/>
              <a:t>의 키 사이즈는 </a:t>
            </a:r>
            <a:r>
              <a:rPr lang="en-US" altLang="ko-KR" dirty="0"/>
              <a:t>32 </a:t>
            </a:r>
            <a:r>
              <a:rPr lang="ko-KR" altLang="en-US" dirty="0"/>
              <a:t>또는 </a:t>
            </a:r>
            <a:r>
              <a:rPr lang="en-US" altLang="ko-KR" dirty="0"/>
              <a:t>64 </a:t>
            </a:r>
            <a:r>
              <a:rPr lang="ko-KR" altLang="en-US" dirty="0"/>
              <a:t>바이트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메모리의 접근 범위는 최대 </a:t>
            </a:r>
            <a:r>
              <a:rPr lang="en-US" altLang="ko-KR" dirty="0"/>
              <a:t>64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하위 주소가 </a:t>
            </a:r>
            <a:r>
              <a:rPr lang="en-US" altLang="ko-KR" dirty="0"/>
              <a:t>0x00</a:t>
            </a:r>
            <a:r>
              <a:rPr lang="ko-KR" altLang="en-US" dirty="0"/>
              <a:t>인 경우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바이트 오프셋 연산으로 모든 키 접근 가능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57143B-99DC-4306-802C-199E6205F84F}"/>
              </a:ext>
            </a:extLst>
          </p:cNvPr>
          <p:cNvGrpSpPr/>
          <p:nvPr/>
        </p:nvGrpSpPr>
        <p:grpSpPr>
          <a:xfrm>
            <a:off x="2726422" y="5579024"/>
            <a:ext cx="6056852" cy="731944"/>
            <a:chOff x="1157681" y="5117282"/>
            <a:chExt cx="1174460" cy="293617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64B2EDF-AB09-48C7-AAC9-0E3EB6FA0D94}"/>
                </a:ext>
              </a:extLst>
            </p:cNvPr>
            <p:cNvSpPr/>
            <p:nvPr/>
          </p:nvSpPr>
          <p:spPr>
            <a:xfrm>
              <a:off x="1157681" y="5117284"/>
              <a:ext cx="293615" cy="293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5C06BA3-5BF4-4105-A445-6BDF62F7BED1}"/>
                </a:ext>
              </a:extLst>
            </p:cNvPr>
            <p:cNvSpPr/>
            <p:nvPr/>
          </p:nvSpPr>
          <p:spPr>
            <a:xfrm>
              <a:off x="1451296" y="5117283"/>
              <a:ext cx="293615" cy="293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ABDC280-4E95-4AB4-8E48-7D4889DC3AE6}"/>
                </a:ext>
              </a:extLst>
            </p:cNvPr>
            <p:cNvSpPr/>
            <p:nvPr/>
          </p:nvSpPr>
          <p:spPr>
            <a:xfrm>
              <a:off x="1744911" y="5117283"/>
              <a:ext cx="293615" cy="293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0836AFA-F809-4AA1-AE99-DA73608CB59B}"/>
                </a:ext>
              </a:extLst>
            </p:cNvPr>
            <p:cNvSpPr/>
            <p:nvPr/>
          </p:nvSpPr>
          <p:spPr>
            <a:xfrm>
              <a:off x="2038526" y="5117282"/>
              <a:ext cx="293615" cy="29361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AA3CEF5-A097-4AE8-83BF-45FDAEB6B853}"/>
              </a:ext>
            </a:extLst>
          </p:cNvPr>
          <p:cNvCxnSpPr>
            <a:cxnSpLocks/>
            <a:stCxn id="22" idx="2"/>
            <a:endCxn id="11" idx="0"/>
          </p:cNvCxnSpPr>
          <p:nvPr/>
        </p:nvCxnSpPr>
        <p:spPr>
          <a:xfrm>
            <a:off x="3483529" y="5176007"/>
            <a:ext cx="0" cy="4030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CBE8E5E-3DB1-4140-B6F6-14BEA0D5986B}"/>
              </a:ext>
            </a:extLst>
          </p:cNvPr>
          <p:cNvSpPr txBox="1"/>
          <p:nvPr/>
        </p:nvSpPr>
        <p:spPr>
          <a:xfrm>
            <a:off x="2686579" y="4529676"/>
            <a:ext cx="159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R30: 0x00</a:t>
            </a:r>
          </a:p>
          <a:p>
            <a:pPr algn="ctr"/>
            <a:r>
              <a:rPr lang="en-US" altLang="ko-KR" dirty="0"/>
              <a:t>R31: 0x10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6D6213C-415A-4308-B1B8-BF4903C1EC43}"/>
              </a:ext>
            </a:extLst>
          </p:cNvPr>
          <p:cNvCxnSpPr>
            <a:cxnSpLocks/>
            <a:stCxn id="28" idx="2"/>
            <a:endCxn id="13" idx="0"/>
          </p:cNvCxnSpPr>
          <p:nvPr/>
        </p:nvCxnSpPr>
        <p:spPr>
          <a:xfrm>
            <a:off x="4997741" y="5150822"/>
            <a:ext cx="1" cy="4282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915D046-CB9F-482E-82EF-417447E21E98}"/>
              </a:ext>
            </a:extLst>
          </p:cNvPr>
          <p:cNvSpPr txBox="1"/>
          <p:nvPr/>
        </p:nvSpPr>
        <p:spPr>
          <a:xfrm>
            <a:off x="4200791" y="4504491"/>
            <a:ext cx="159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R30: 0x01</a:t>
            </a:r>
          </a:p>
          <a:p>
            <a:pPr algn="ctr"/>
            <a:r>
              <a:rPr lang="en-US" altLang="ko-KR" dirty="0"/>
              <a:t>R31: 0x10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CD527B6C-AEDF-4BB4-94F6-E9432E443191}"/>
              </a:ext>
            </a:extLst>
          </p:cNvPr>
          <p:cNvCxnSpPr>
            <a:cxnSpLocks/>
            <a:stCxn id="34" idx="2"/>
            <a:endCxn id="15" idx="0"/>
          </p:cNvCxnSpPr>
          <p:nvPr/>
        </p:nvCxnSpPr>
        <p:spPr>
          <a:xfrm>
            <a:off x="6511953" y="5175607"/>
            <a:ext cx="2" cy="4034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B137B9E-BC0E-46D8-8209-932C3EC8F420}"/>
              </a:ext>
            </a:extLst>
          </p:cNvPr>
          <p:cNvSpPr txBox="1"/>
          <p:nvPr/>
        </p:nvSpPr>
        <p:spPr>
          <a:xfrm>
            <a:off x="5715003" y="4529276"/>
            <a:ext cx="159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R30: 0x02</a:t>
            </a:r>
          </a:p>
          <a:p>
            <a:pPr algn="ctr"/>
            <a:r>
              <a:rPr lang="en-US" altLang="ko-KR" dirty="0"/>
              <a:t>R31: 0x10</a:t>
            </a:r>
            <a:endParaRPr lang="ko-KR" altLang="en-US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64F641E7-18CC-4289-85B6-56B8B90AE401}"/>
              </a:ext>
            </a:extLst>
          </p:cNvPr>
          <p:cNvCxnSpPr>
            <a:cxnSpLocks/>
            <a:stCxn id="36" idx="2"/>
            <a:endCxn id="17" idx="0"/>
          </p:cNvCxnSpPr>
          <p:nvPr/>
        </p:nvCxnSpPr>
        <p:spPr>
          <a:xfrm>
            <a:off x="8026163" y="5176007"/>
            <a:ext cx="5" cy="4030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8292992-08E4-4ECC-A1EB-6C63BB213570}"/>
              </a:ext>
            </a:extLst>
          </p:cNvPr>
          <p:cNvSpPr txBox="1"/>
          <p:nvPr/>
        </p:nvSpPr>
        <p:spPr>
          <a:xfrm>
            <a:off x="7229213" y="4529676"/>
            <a:ext cx="1593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R30: 0x03</a:t>
            </a:r>
          </a:p>
          <a:p>
            <a:pPr algn="ctr"/>
            <a:r>
              <a:rPr lang="en-US" altLang="ko-KR" dirty="0"/>
              <a:t>R31: 0x10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049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8-bit AVR </a:t>
            </a:r>
            <a:r>
              <a:rPr lang="ko-KR" altLang="en-US" dirty="0"/>
              <a:t>최적 구현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AD9DB7B-6A6E-4AAA-8467-B85DDF5F3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카운터</a:t>
            </a:r>
            <a:r>
              <a:rPr lang="en-US" altLang="ko-KR" dirty="0"/>
              <a:t> </a:t>
            </a:r>
            <a:r>
              <a:rPr lang="ko-KR" altLang="en-US" dirty="0"/>
              <a:t>접근 최적화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CHAM</a:t>
            </a:r>
            <a:r>
              <a:rPr lang="ko-KR" altLang="en-US" dirty="0"/>
              <a:t>의 라운드 수는 최대 </a:t>
            </a:r>
            <a:r>
              <a:rPr lang="en-US" altLang="ko-KR" dirty="0"/>
              <a:t>96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이는</a:t>
            </a:r>
            <a:r>
              <a:rPr lang="en-US" altLang="ko-KR" dirty="0"/>
              <a:t> 1</a:t>
            </a:r>
            <a:r>
              <a:rPr lang="ko-KR" altLang="en-US" dirty="0"/>
              <a:t>바이트 레지스터 표현 범위에 들어옴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레지스터 하나로 카운터 표현 가능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64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8-bit AVR </a:t>
            </a:r>
            <a:r>
              <a:rPr lang="ko-KR" altLang="en-US" dirty="0"/>
              <a:t>최적 구현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AD9DB7B-6A6E-4AAA-8467-B85DDF5F3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메모리 접근 최적화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메모리 접근 이후 자동으로 주소 이전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메모리 자동 계산 명령어 활용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/>
              <a:t>이 구현물은 </a:t>
            </a:r>
            <a:r>
              <a:rPr lang="en-US" altLang="ko-KR" dirty="0"/>
              <a:t>CHAM</a:t>
            </a:r>
            <a:r>
              <a:rPr lang="ko-KR" altLang="en-US" dirty="0"/>
              <a:t>의 최적 구현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96BD8-F4FB-43A4-9733-ED25FE44C2BE}"/>
              </a:ext>
            </a:extLst>
          </p:cNvPr>
          <p:cNvSpPr txBox="1"/>
          <p:nvPr/>
        </p:nvSpPr>
        <p:spPr>
          <a:xfrm>
            <a:off x="3221372" y="5009971"/>
            <a:ext cx="1501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LD R22, X</a:t>
            </a:r>
          </a:p>
          <a:p>
            <a:r>
              <a:rPr lang="en-US" altLang="ko-KR" dirty="0"/>
              <a:t>INC R30</a:t>
            </a:r>
          </a:p>
          <a:p>
            <a:r>
              <a:rPr lang="en-US" altLang="ko-KR" dirty="0"/>
              <a:t>LD R23, X</a:t>
            </a:r>
          </a:p>
          <a:p>
            <a:r>
              <a:rPr lang="en-US" altLang="ko-KR" dirty="0"/>
              <a:t>INC R30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D5622D-F167-4B14-A779-94CC06BDC118}"/>
              </a:ext>
            </a:extLst>
          </p:cNvPr>
          <p:cNvSpPr txBox="1"/>
          <p:nvPr/>
        </p:nvSpPr>
        <p:spPr>
          <a:xfrm>
            <a:off x="6758729" y="5286969"/>
            <a:ext cx="15016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LD R22, X+</a:t>
            </a:r>
          </a:p>
          <a:p>
            <a:r>
              <a:rPr lang="en-US" altLang="ko-KR" dirty="0"/>
              <a:t>LD R23, X+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AA69432-152A-4423-9BCC-F5D3BA944192}"/>
              </a:ext>
            </a:extLst>
          </p:cNvPr>
          <p:cNvCxnSpPr>
            <a:cxnSpLocks/>
          </p:cNvCxnSpPr>
          <p:nvPr/>
        </p:nvCxnSpPr>
        <p:spPr>
          <a:xfrm>
            <a:off x="5194883" y="5623125"/>
            <a:ext cx="11891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300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CHAM-CTR</a:t>
            </a:r>
            <a:r>
              <a:rPr lang="ko-KR" altLang="en-US" dirty="0"/>
              <a:t> </a:t>
            </a:r>
            <a:r>
              <a:rPr lang="en-US" altLang="ko-KR" dirty="0"/>
              <a:t>fixed-key </a:t>
            </a:r>
            <a:r>
              <a:rPr lang="ko-KR" altLang="en-US" dirty="0"/>
              <a:t>구현</a:t>
            </a:r>
          </a:p>
        </p:txBody>
      </p:sp>
      <p:sp>
        <p:nvSpPr>
          <p:cNvPr id="10" name="텍스트 개체 틀 2">
            <a:extLst>
              <a:ext uri="{FF2B5EF4-FFF2-40B4-BE49-F238E27FC236}">
                <a16:creationId xmlns:a16="http://schemas.microsoft.com/office/drawing/2014/main" id="{5AD9DB7B-6A6E-4AAA-8467-B85DDF5F3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dirty="0"/>
              <a:t>Revised CHAM</a:t>
            </a:r>
            <a:r>
              <a:rPr lang="ko-KR" altLang="en-US" dirty="0"/>
              <a:t>을 대상으로 한 구현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블록암호 운용모드 중 하나인 카운터 모드를 적용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입력의 </a:t>
            </a:r>
            <a:r>
              <a:rPr lang="ko-KR" altLang="en-US" b="1" dirty="0" err="1">
                <a:solidFill>
                  <a:srgbClr val="FF0000"/>
                </a:solidFill>
              </a:rPr>
              <a:t>논스</a:t>
            </a:r>
            <a:r>
              <a:rPr lang="ko-KR" altLang="en-US" b="1" dirty="0">
                <a:solidFill>
                  <a:srgbClr val="FF0000"/>
                </a:solidFill>
              </a:rPr>
              <a:t> 부분은 고정 값임을 활용한 사전 연산 기법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dirty="0"/>
              <a:t>라운드 키를 고정 상태로 알고리즘 가동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라운드 키가 갱신될 때 사용이 불가능하다는 단점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934627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552</Words>
  <Application>Microsoft Office PowerPoint</Application>
  <PresentationFormat>와이드스크린</PresentationFormat>
  <Paragraphs>120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CryptoCraft 테마</vt:lpstr>
      <vt:lpstr>제목 테마</vt:lpstr>
      <vt:lpstr>라운드 키 선행 로드를 사용한 CHAM 고속 구현</vt:lpstr>
      <vt:lpstr>PowerPoint 프레젠테이션</vt:lpstr>
      <vt:lpstr> CHAM</vt:lpstr>
      <vt:lpstr> CHAM</vt:lpstr>
      <vt:lpstr> CHAM</vt:lpstr>
      <vt:lpstr> 8-bit AVR 최적 구현</vt:lpstr>
      <vt:lpstr> 8-bit AVR 최적 구현</vt:lpstr>
      <vt:lpstr> 8-bit AVR 최적 구현</vt:lpstr>
      <vt:lpstr> CHAM-CTR fixed-key 구현</vt:lpstr>
      <vt:lpstr> CHAM-CTR variable-key 구현</vt:lpstr>
      <vt:lpstr> Furious CHAM-CTR-64/128 구현</vt:lpstr>
      <vt:lpstr> Furious CHAM-CTR-64/128 구현</vt:lpstr>
      <vt:lpstr> Furious CHAM-CTR-64/128 구현</vt:lpstr>
      <vt:lpstr> Furious CHAM-CTR-64/128 구현</vt:lpstr>
      <vt:lpstr> Furious CHAM-CTR-64/128 구현</vt:lpstr>
      <vt:lpstr> Furious CHAM-CTR-64/128 구현</vt:lpstr>
      <vt:lpstr> Furious CHAM-CTR-64/128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45</cp:revision>
  <dcterms:created xsi:type="dcterms:W3CDTF">2019-03-05T04:29:07Z</dcterms:created>
  <dcterms:modified xsi:type="dcterms:W3CDTF">2020-09-13T07:00:53Z</dcterms:modified>
</cp:coreProperties>
</file>