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91" r:id="rId7"/>
    <p:sldId id="298" r:id="rId8"/>
    <p:sldId id="289" r:id="rId9"/>
    <p:sldId id="290" r:id="rId10"/>
    <p:sldId id="292" r:id="rId11"/>
    <p:sldId id="295" r:id="rId12"/>
    <p:sldId id="296" r:id="rId13"/>
    <p:sldId id="293" r:id="rId14"/>
    <p:sldId id="297" r:id="rId15"/>
    <p:sldId id="28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9FCF6-7608-4744-BF6D-6E9AD30B8E4D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DC88C-8038-4E53-B48E-D38091651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89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06FF9-868A-4E14-9758-F02137FA7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E2790B-2FC4-4678-99A1-54F6E2C4C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C4C00-61A0-473D-AEC3-D5B6FEB9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A5811-9648-4798-B421-8BC57B43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4B9BD-D1E8-44E3-ACA0-49FC04F9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2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15BC8-BBA4-4EFB-80BB-79C2F4FD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5FB3B-D171-40EF-8FEE-80A88216B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9BB5C-85CF-473C-90D5-5291C7A3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BD2B8-7CAC-4A01-BEF2-C84CFFA4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BF7D7-4EB1-44B0-864A-A4F2721E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9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38B3BE-66DB-4166-AEDC-96FF42F06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E5E17E-B823-421D-A423-A883C9FEF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4D911-4ACF-41AA-A9FE-6887A27E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2FF17-0176-47B6-9800-E5888F16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2B56E-75FE-4942-8772-0C5D9C74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7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FFAC-8996-45EE-99E3-7BC29D28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C7A5F-937A-4606-B128-1536EDB3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7622F-EC1E-4A81-AF48-FA054BC9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C0A27-4CFA-47C3-A276-F5D3245B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8DF7C-2D80-4824-8905-9B42CAC3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92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99BA5-78BC-4CDC-8189-E9F2DDB9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17A10E-4DC2-4CEA-AFC6-FC7950C12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D2740-1CD2-4AA1-8B73-288891F9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86871-6610-43FF-9C1B-BFC2F9D2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EFE4E-3AA5-4019-B34F-2288E99E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8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D94C3-8DFD-43CE-95F1-AA2B7D14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FCA5A-25C7-499D-9395-24F153BA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23BF2-77D2-4B35-AAEA-F7E4DDB01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830BB-F1A5-4680-87EA-7372868D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9915C-01AC-4861-8CDF-2E9D8378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9D0BEE-2BB4-449D-99BB-6773F389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4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1654A-0210-444B-943D-5D236AB4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98D76-722C-4F46-A863-B7CF32BDE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5AEA8E-97B5-4F95-9783-DC63B165A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6A22CA-EBBD-4600-83DA-9286C4E8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1CC3F8-3737-419E-9AB9-3711A7309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A88E33-E42A-4F83-A58C-A1EE0B26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08398F-2AB0-41E9-B1A8-D2147210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151553-D807-4F92-B86F-8183FDF9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0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13E8E-6E2C-4B0E-B4AC-D9168A20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DD811B-3AD0-4CBB-AA0E-DB405783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3C960B-A54D-4D04-B92C-D045FD9E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0C54BD-E453-47D8-84BD-81BD7148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1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877F57-2264-4B62-856A-B7EEC0E3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8E8D00-1EE0-4186-82E8-DED3B470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1BF225-B8F0-49C8-855D-F285263F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6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C915A-87DB-40AD-BD94-AEC6BFDB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634EC-98FA-4D36-AE41-D9AE36B5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1FE14E-6B09-4A57-B489-8E87444FD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D223C-010B-41F7-99C3-2E23E805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C9C453-6678-4144-BFD2-913E4488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7788AA-69AD-473A-A569-98487B2C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9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4C58-7966-4BFF-9CAF-D17F5907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0863FF-0292-4A27-8DD2-A6A42C22A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CF077A-925E-45BD-B457-3E809CD6B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891ECA-D0F8-4CCE-8388-D6A61BEF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49E02-AC40-4981-A2C9-5CBDE828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50E664-B718-4318-B0D9-AEC089DD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76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1DC361-0177-4995-9866-61647C93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4233B-65D9-4D1A-937A-79AD45262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838E1-665E-4963-A0EC-6BCEDCA60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55DC-B5ED-440D-8241-971064E8544B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E6783-D468-48AA-B3B0-DD83829AC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570D5-9BFC-4343-9CDD-66C2A2DDF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07076-0A23-4EC5-9861-6FF963CD7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1655"/>
            <a:ext cx="9144000" cy="2494189"/>
          </a:xfrm>
        </p:spPr>
        <p:txBody>
          <a:bodyPr>
            <a:normAutofit/>
          </a:bodyPr>
          <a:lstStyle/>
          <a:p>
            <a:r>
              <a:rPr lang="ko-KR" altLang="en-US" dirty="0"/>
              <a:t>자료 구조</a:t>
            </a:r>
            <a:br>
              <a:rPr lang="en-US" altLang="ko-KR" dirty="0"/>
            </a:br>
            <a:r>
              <a:rPr lang="en-US" altLang="ko-KR" sz="4000" dirty="0"/>
              <a:t>(</a:t>
            </a:r>
            <a:r>
              <a:rPr lang="ko-KR" altLang="en-US" sz="4000" dirty="0"/>
              <a:t>스택</a:t>
            </a:r>
            <a:r>
              <a:rPr lang="en-US" altLang="ko-KR" sz="4000" dirty="0"/>
              <a:t>, </a:t>
            </a:r>
            <a:r>
              <a:rPr lang="ko-KR" altLang="en-US" sz="4000" dirty="0"/>
              <a:t>큐</a:t>
            </a:r>
            <a:r>
              <a:rPr lang="en-US" altLang="ko-KR" sz="4000" dirty="0"/>
              <a:t>)</a:t>
            </a:r>
            <a:br>
              <a:rPr lang="en-US" altLang="ko-KR" sz="4000" dirty="0"/>
            </a:br>
            <a:r>
              <a:rPr lang="en-US" altLang="ko-KR" sz="3600" dirty="0"/>
              <a:t>https://youtu.be/Xh_2IQ0xQ4w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5A19CD-3A05-412B-9556-13102BE37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4424" y="4772025"/>
            <a:ext cx="1933575" cy="485774"/>
          </a:xfrm>
        </p:spPr>
        <p:txBody>
          <a:bodyPr/>
          <a:lstStyle/>
          <a:p>
            <a:r>
              <a:rPr lang="ko-KR" altLang="en-US" dirty="0"/>
              <a:t>송경주</a:t>
            </a:r>
          </a:p>
        </p:txBody>
      </p:sp>
    </p:spTree>
    <p:extLst>
      <p:ext uri="{BB962C8B-B14F-4D97-AF65-F5344CB8AC3E}">
        <p14:creationId xmlns:p14="http://schemas.microsoft.com/office/powerpoint/2010/main" val="55628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배열로 구현한 큐 </a:t>
            </a:r>
            <a:r>
              <a:rPr lang="en-US" altLang="ko-KR" dirty="0"/>
              <a:t>(</a:t>
            </a:r>
            <a:r>
              <a:rPr lang="ko-KR" altLang="en-US" dirty="0"/>
              <a:t>선형 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1858"/>
            <a:ext cx="6008345" cy="3460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장점 </a:t>
            </a:r>
            <a:r>
              <a:rPr lang="en-US" altLang="ko-KR" sz="2000" dirty="0"/>
              <a:t>: </a:t>
            </a:r>
            <a:r>
              <a:rPr lang="ko-KR" altLang="en-US" sz="2000" dirty="0"/>
              <a:t>구현이 쉽다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단점 </a:t>
            </a:r>
            <a:r>
              <a:rPr lang="en-US" altLang="ko-KR" sz="2000" dirty="0"/>
              <a:t>: </a:t>
            </a:r>
            <a:r>
              <a:rPr lang="ko-KR" altLang="en-US" sz="2000" dirty="0"/>
              <a:t>크기가 고정된다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accent1"/>
                </a:solidFill>
              </a:rPr>
              <a:t>값을 사용하다 보면 앞부분이 비어도 사용 불가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주기적으로 이동시켜줘야 한다 </a:t>
            </a:r>
            <a:r>
              <a:rPr lang="en-US" altLang="ko-KR" sz="1800" dirty="0">
                <a:solidFill>
                  <a:schemeClr val="accent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원형 큐로 문제 해결</a:t>
            </a:r>
            <a:r>
              <a:rPr lang="en-US" altLang="ko-KR" sz="1800" dirty="0">
                <a:solidFill>
                  <a:schemeClr val="accent1"/>
                </a:solidFill>
                <a:sym typeface="Wingdings" panose="05000000000000000000" pitchFamily="2" charset="2"/>
              </a:rPr>
              <a:t>)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삽입이 일어나는 곳</a:t>
            </a:r>
            <a:r>
              <a:rPr lang="en-US" altLang="ko-KR" sz="1600" dirty="0"/>
              <a:t> : </a:t>
            </a:r>
            <a:r>
              <a:rPr lang="ko-KR" altLang="en-US" sz="1600" dirty="0"/>
              <a:t>후단</a:t>
            </a:r>
            <a:r>
              <a:rPr lang="en-US" altLang="ko-KR" sz="1600" dirty="0"/>
              <a:t>(rear)</a:t>
            </a:r>
          </a:p>
          <a:p>
            <a:pPr marL="0" indent="0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삭제가 일어나는 곳</a:t>
            </a:r>
            <a:r>
              <a:rPr lang="en-US" altLang="ko-KR" sz="1600" dirty="0"/>
              <a:t>:  </a:t>
            </a:r>
            <a:r>
              <a:rPr lang="ko-KR" altLang="en-US" sz="1600" dirty="0"/>
              <a:t>전단</a:t>
            </a:r>
            <a:r>
              <a:rPr lang="en-US" altLang="ko-KR" sz="1600" dirty="0"/>
              <a:t>(front)</a:t>
            </a:r>
          </a:p>
          <a:p>
            <a:pPr marL="0" indent="0">
              <a:buNone/>
            </a:pPr>
            <a:r>
              <a:rPr lang="en-US" altLang="ko-KR" sz="1600" dirty="0"/>
              <a:t>[</a:t>
            </a:r>
            <a:r>
              <a:rPr lang="ko-KR" altLang="en-US" sz="1600" dirty="0"/>
              <a:t>삽입의 위치와 삭제의 위치를 알아야 하므로 포인터는 </a:t>
            </a:r>
            <a:r>
              <a:rPr lang="en-US" altLang="ko-KR" sz="1600" dirty="0"/>
              <a:t>2</a:t>
            </a:r>
            <a:r>
              <a:rPr lang="ko-KR" altLang="en-US" sz="1600" dirty="0"/>
              <a:t>개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775B10B-D326-4FCC-9F4B-93A856A13019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자료구조 큐(QUEUE)-선형큐,원형큐,연결리스트,덱">
            <a:extLst>
              <a:ext uri="{FF2B5EF4-FFF2-40B4-BE49-F238E27FC236}">
                <a16:creationId xmlns:a16="http://schemas.microsoft.com/office/drawing/2014/main" id="{3ECA67E6-849A-4D3F-A25D-1DFE18F29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534" y="3012307"/>
            <a:ext cx="4167114" cy="207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56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58846EF-EBF7-46BC-8F03-DD05AFB8CA4E}"/>
              </a:ext>
            </a:extLst>
          </p:cNvPr>
          <p:cNvSpPr/>
          <p:nvPr/>
        </p:nvSpPr>
        <p:spPr>
          <a:xfrm>
            <a:off x="3976096" y="4607859"/>
            <a:ext cx="2953622" cy="259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배열로 구현한 큐 </a:t>
            </a:r>
            <a:r>
              <a:rPr lang="en-US" altLang="ko-KR" dirty="0"/>
              <a:t>(</a:t>
            </a:r>
            <a:r>
              <a:rPr lang="ko-KR" altLang="en-US" dirty="0"/>
              <a:t>원형 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321857"/>
            <a:ext cx="6665259" cy="3460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장점 </a:t>
            </a:r>
            <a:r>
              <a:rPr lang="en-US" altLang="ko-KR" sz="2000" dirty="0"/>
              <a:t>: </a:t>
            </a:r>
            <a:r>
              <a:rPr lang="ko-KR" altLang="en-US" sz="2000" dirty="0"/>
              <a:t>구현이 쉽다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단점 </a:t>
            </a:r>
            <a:r>
              <a:rPr lang="en-US" altLang="ko-KR" sz="2000" dirty="0"/>
              <a:t>: </a:t>
            </a:r>
            <a:r>
              <a:rPr lang="ko-KR" altLang="en-US" sz="2000" dirty="0"/>
              <a:t>크기가 고정된다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accent1"/>
                </a:solidFill>
              </a:rPr>
              <a:t>값을 사용하다 보면 앞부분이 비어도 사용 불가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주기적으로 이동시켜줘야 한다 </a:t>
            </a:r>
            <a:r>
              <a:rPr lang="en-US" altLang="ko-KR" sz="1800" dirty="0">
                <a:solidFill>
                  <a:schemeClr val="accent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800" dirty="0">
                <a:solidFill>
                  <a:schemeClr val="accent1"/>
                </a:solidFill>
                <a:sym typeface="Wingdings" panose="05000000000000000000" pitchFamily="2" charset="2"/>
              </a:rPr>
              <a:t>원형 큐로 문제 해결</a:t>
            </a:r>
            <a:r>
              <a:rPr lang="en-US" altLang="ko-KR" sz="1800" dirty="0">
                <a:solidFill>
                  <a:schemeClr val="accent1"/>
                </a:solidFill>
                <a:sym typeface="Wingdings" panose="05000000000000000000" pitchFamily="2" charset="2"/>
              </a:rPr>
              <a:t>)</a:t>
            </a:r>
            <a:endParaRPr lang="en-US" altLang="ko-KR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삽입이 일어나는 곳</a:t>
            </a:r>
            <a:r>
              <a:rPr lang="en-US" altLang="ko-KR" sz="1600" dirty="0"/>
              <a:t> : </a:t>
            </a:r>
            <a:r>
              <a:rPr lang="ko-KR" altLang="en-US" sz="1600" dirty="0"/>
              <a:t>후단</a:t>
            </a:r>
            <a:r>
              <a:rPr lang="en-US" altLang="ko-KR" sz="1600" dirty="0"/>
              <a:t>(rear) - </a:t>
            </a:r>
            <a:r>
              <a:rPr lang="ko-KR" altLang="en-US" sz="1600" dirty="0"/>
              <a:t>마지막 요소를 가리킴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삭제가 일어나는 곳</a:t>
            </a:r>
            <a:r>
              <a:rPr lang="en-US" altLang="ko-KR" sz="1600" dirty="0"/>
              <a:t>:  </a:t>
            </a:r>
            <a:r>
              <a:rPr lang="ko-KR" altLang="en-US" sz="1600" dirty="0"/>
              <a:t>전단</a:t>
            </a:r>
            <a:r>
              <a:rPr lang="en-US" altLang="ko-KR" sz="1600" dirty="0"/>
              <a:t>(front) – </a:t>
            </a:r>
            <a:r>
              <a:rPr lang="ko-KR" altLang="en-US" sz="1600" dirty="0"/>
              <a:t>첫번째 요소의 하나 앞을 가리킴</a:t>
            </a:r>
            <a:r>
              <a:rPr lang="en-US" altLang="ko-KR" sz="1600" dirty="0"/>
              <a:t> </a:t>
            </a:r>
          </a:p>
          <a:p>
            <a:pPr marL="0" indent="0">
              <a:buNone/>
            </a:pPr>
            <a:r>
              <a:rPr lang="en-US" altLang="ko-KR" sz="1600" dirty="0"/>
              <a:t>[</a:t>
            </a:r>
            <a:r>
              <a:rPr lang="ko-KR" altLang="en-US" sz="1600" dirty="0"/>
              <a:t>삽입의 위치와 삭제의 위치를 알아야 하므로 변수는 </a:t>
            </a:r>
            <a:r>
              <a:rPr lang="en-US" altLang="ko-KR" sz="1600" dirty="0"/>
              <a:t>2</a:t>
            </a:r>
            <a:r>
              <a:rPr lang="ko-KR" altLang="en-US" sz="1600" dirty="0"/>
              <a:t>개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775B10B-D326-4FCC-9F4B-93A856A13019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큐 (2) - 원형 큐">
            <a:extLst>
              <a:ext uri="{FF2B5EF4-FFF2-40B4-BE49-F238E27FC236}">
                <a16:creationId xmlns:a16="http://schemas.microsoft.com/office/drawing/2014/main" id="{6683A4F0-8DA5-430D-A57E-31921885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882" y="2249911"/>
            <a:ext cx="3957918" cy="320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50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58846EF-EBF7-46BC-8F03-DD05AFB8CA4E}"/>
              </a:ext>
            </a:extLst>
          </p:cNvPr>
          <p:cNvSpPr/>
          <p:nvPr/>
        </p:nvSpPr>
        <p:spPr>
          <a:xfrm>
            <a:off x="3976096" y="2685708"/>
            <a:ext cx="2953622" cy="259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배열로 구현한 큐 </a:t>
            </a:r>
            <a:r>
              <a:rPr lang="en-US" altLang="ko-KR" dirty="0"/>
              <a:t>(</a:t>
            </a:r>
            <a:r>
              <a:rPr lang="ko-KR" altLang="en-US" dirty="0"/>
              <a:t>원형 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321857"/>
            <a:ext cx="6524064" cy="3460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삽입이 일어나는 곳</a:t>
            </a:r>
            <a:r>
              <a:rPr lang="en-US" altLang="ko-KR" sz="1600" dirty="0"/>
              <a:t> : </a:t>
            </a:r>
            <a:r>
              <a:rPr lang="ko-KR" altLang="en-US" sz="1600" dirty="0"/>
              <a:t>후단</a:t>
            </a:r>
            <a:r>
              <a:rPr lang="en-US" altLang="ko-KR" sz="1600" dirty="0"/>
              <a:t>(rear) - </a:t>
            </a:r>
            <a:r>
              <a:rPr lang="ko-KR" altLang="en-US" sz="1600" dirty="0"/>
              <a:t>마지막 요소를 가리킴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삭제가 일어나는 곳</a:t>
            </a:r>
            <a:r>
              <a:rPr lang="en-US" altLang="ko-KR" sz="1600" dirty="0"/>
              <a:t>:  </a:t>
            </a:r>
            <a:r>
              <a:rPr lang="ko-KR" altLang="en-US" sz="1600" dirty="0"/>
              <a:t>전단</a:t>
            </a:r>
            <a:r>
              <a:rPr lang="en-US" altLang="ko-KR" sz="1600" dirty="0"/>
              <a:t>(front) – </a:t>
            </a:r>
            <a:r>
              <a:rPr lang="ko-KR" altLang="en-US" sz="1600" dirty="0"/>
              <a:t>첫번째 요소의 하나 앞을 가리킴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</a:t>
            </a:r>
          </a:p>
          <a:p>
            <a:pPr marL="0" indent="0">
              <a:buNone/>
            </a:pPr>
            <a:r>
              <a:rPr lang="ko-KR" altLang="en-US" sz="1600" dirty="0"/>
              <a:t>공백상태와 포화상태를 구분하기 위해</a:t>
            </a:r>
            <a:r>
              <a:rPr lang="en-US" altLang="ko-KR" sz="1600" dirty="0"/>
              <a:t>!!</a:t>
            </a:r>
          </a:p>
          <a:p>
            <a:pPr marL="0" indent="0">
              <a:buNone/>
            </a:pPr>
            <a:r>
              <a:rPr lang="en-US" altLang="ko-KR" sz="1600" dirty="0"/>
              <a:t>Front == rear </a:t>
            </a:r>
            <a:r>
              <a:rPr lang="ko-KR" altLang="en-US" sz="1600" dirty="0"/>
              <a:t>이면 </a:t>
            </a:r>
            <a:r>
              <a:rPr lang="ko-KR" altLang="en-US" sz="1600" dirty="0">
                <a:solidFill>
                  <a:schemeClr val="accent1"/>
                </a:solidFill>
              </a:rPr>
              <a:t>공백상태</a:t>
            </a:r>
            <a:r>
              <a:rPr lang="ko-KR" altLang="en-US" sz="1600" dirty="0"/>
              <a:t> 고</a:t>
            </a:r>
            <a:r>
              <a:rPr lang="en-US" altLang="ko-KR" sz="1600" dirty="0"/>
              <a:t>, front</a:t>
            </a:r>
            <a:r>
              <a:rPr lang="ko-KR" altLang="en-US" sz="1600" dirty="0"/>
              <a:t>가 </a:t>
            </a:r>
            <a:r>
              <a:rPr lang="en-US" altLang="ko-KR" sz="1600" dirty="0"/>
              <a:t>rear </a:t>
            </a:r>
            <a:r>
              <a:rPr lang="ko-KR" altLang="en-US" sz="1600" dirty="0"/>
              <a:t>보다 하나 앞에 있으면 </a:t>
            </a:r>
            <a:r>
              <a:rPr lang="ko-KR" altLang="en-US" sz="1600" dirty="0">
                <a:solidFill>
                  <a:schemeClr val="accent1"/>
                </a:solidFill>
              </a:rPr>
              <a:t>포화상태</a:t>
            </a:r>
            <a:endParaRPr lang="en-US" altLang="ko-KR" sz="1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chemeClr val="accent1"/>
                </a:solidFill>
              </a:rPr>
              <a:t>(front</a:t>
            </a:r>
            <a:r>
              <a:rPr lang="ko-KR" altLang="en-US" sz="1600" dirty="0">
                <a:solidFill>
                  <a:schemeClr val="accent1"/>
                </a:solidFill>
              </a:rPr>
              <a:t>가 첫번째 요소 하나 앞을 가리키면 </a:t>
            </a:r>
            <a:r>
              <a:rPr lang="en-US" altLang="ko-KR" sz="1600" dirty="0">
                <a:solidFill>
                  <a:schemeClr val="accent1"/>
                </a:solidFill>
              </a:rPr>
              <a:t>rear</a:t>
            </a:r>
            <a:r>
              <a:rPr lang="ko-KR" altLang="en-US" sz="1600" dirty="0">
                <a:solidFill>
                  <a:schemeClr val="accent1"/>
                </a:solidFill>
              </a:rPr>
              <a:t>과 </a:t>
            </a:r>
            <a:r>
              <a:rPr lang="en-US" altLang="ko-KR" sz="1600" dirty="0">
                <a:solidFill>
                  <a:schemeClr val="accent1"/>
                </a:solidFill>
              </a:rPr>
              <a:t>front </a:t>
            </a:r>
            <a:r>
              <a:rPr lang="ko-KR" altLang="en-US" sz="1600" dirty="0">
                <a:solidFill>
                  <a:schemeClr val="accent1"/>
                </a:solidFill>
              </a:rPr>
              <a:t>사이에 공백이 생기며 이를 이용함</a:t>
            </a:r>
            <a:r>
              <a:rPr lang="en-US" altLang="ko-KR" sz="1600" dirty="0">
                <a:solidFill>
                  <a:schemeClr val="accent1"/>
                </a:solidFill>
              </a:rPr>
              <a:t>.)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775B10B-D326-4FCC-9F4B-93A856A13019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5F702F-D3DA-4345-B54B-6824E0BC6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31" y="1690688"/>
            <a:ext cx="465772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큐 (2) - 원형 큐">
            <a:extLst>
              <a:ext uri="{FF2B5EF4-FFF2-40B4-BE49-F238E27FC236}">
                <a16:creationId xmlns:a16="http://schemas.microsoft.com/office/drawing/2014/main" id="{6683A4F0-8DA5-430D-A57E-31921885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875" y="4320815"/>
            <a:ext cx="2089013" cy="169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2E1666-D8E3-413D-94C4-4CB4AFADC0C4}"/>
              </a:ext>
            </a:extLst>
          </p:cNvPr>
          <p:cNvCxnSpPr>
            <a:cxnSpLocks/>
          </p:cNvCxnSpPr>
          <p:nvPr/>
        </p:nvCxnSpPr>
        <p:spPr>
          <a:xfrm>
            <a:off x="4939553" y="3043145"/>
            <a:ext cx="0" cy="3858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0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연결리스트로 구현한 큐 </a:t>
            </a:r>
            <a:r>
              <a:rPr lang="en-US" altLang="ko-KR" sz="3200" dirty="0"/>
              <a:t>(</a:t>
            </a:r>
            <a:r>
              <a:rPr lang="ko-KR" altLang="en-US" sz="3200" dirty="0"/>
              <a:t>연결된 큐</a:t>
            </a:r>
            <a:r>
              <a:rPr lang="en-US" altLang="ko-KR" sz="3200" dirty="0"/>
              <a:t>, linked queue)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2008"/>
            <a:ext cx="4719918" cy="3092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장점 </a:t>
            </a:r>
            <a:r>
              <a:rPr lang="en-US" altLang="ko-KR" sz="2000" dirty="0"/>
              <a:t>: </a:t>
            </a:r>
            <a:r>
              <a:rPr lang="ko-KR" altLang="en-US" sz="2000" dirty="0"/>
              <a:t>크기 가변적 변경 가능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단점 </a:t>
            </a:r>
            <a:r>
              <a:rPr lang="en-US" altLang="ko-KR" sz="2000" dirty="0"/>
              <a:t>: </a:t>
            </a:r>
            <a:r>
              <a:rPr lang="ko-KR" altLang="en-US" sz="2000" dirty="0"/>
              <a:t>구현이 복잡</a:t>
            </a:r>
            <a:r>
              <a:rPr lang="en-US" altLang="ko-KR" sz="2000" dirty="0"/>
              <a:t>, </a:t>
            </a:r>
            <a:r>
              <a:rPr lang="ko-KR" altLang="en-US" sz="2000" dirty="0"/>
              <a:t>메모리 공간 차지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삽입이 일어나는 곳</a:t>
            </a:r>
            <a:r>
              <a:rPr lang="en-US" altLang="ko-KR" sz="1800" dirty="0"/>
              <a:t> : </a:t>
            </a:r>
            <a:r>
              <a:rPr lang="ko-KR" altLang="en-US" sz="1800" dirty="0"/>
              <a:t>후단</a:t>
            </a:r>
            <a:r>
              <a:rPr lang="en-US" altLang="ko-KR" sz="1800" dirty="0"/>
              <a:t>(rear)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삭제가 일어나는 곳</a:t>
            </a:r>
            <a:r>
              <a:rPr lang="en-US" altLang="ko-KR" sz="1800" dirty="0"/>
              <a:t>:  </a:t>
            </a:r>
            <a:r>
              <a:rPr lang="ko-KR" altLang="en-US" sz="1800" dirty="0"/>
              <a:t>전단</a:t>
            </a:r>
            <a:r>
              <a:rPr lang="en-US" altLang="ko-KR" sz="1800" dirty="0"/>
              <a:t>(front)</a:t>
            </a:r>
          </a:p>
          <a:p>
            <a:pPr marL="0" indent="0"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삽입의 위치와 삭제의 위치를 알아야 하므로 변수는 </a:t>
            </a:r>
            <a:r>
              <a:rPr lang="en-US" altLang="ko-KR" sz="1800" dirty="0"/>
              <a:t>2</a:t>
            </a:r>
            <a:r>
              <a:rPr lang="ko-KR" altLang="en-US" sz="1800" dirty="0"/>
              <a:t>개</a:t>
            </a:r>
            <a:r>
              <a:rPr lang="en-US" altLang="ko-KR" sz="1800" dirty="0"/>
              <a:t>]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775B10B-D326-4FCC-9F4B-93A856A13019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class06">
            <a:extLst>
              <a:ext uri="{FF2B5EF4-FFF2-40B4-BE49-F238E27FC236}">
                <a16:creationId xmlns:a16="http://schemas.microsoft.com/office/drawing/2014/main" id="{34F5A47C-8410-457F-8407-761F474AA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941" y="2250644"/>
            <a:ext cx="4623800" cy="290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51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큐의 활용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775B10B-D326-4FCC-9F4B-93A856A13019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자료구조] 큐 - 정리 및 연습문제">
            <a:extLst>
              <a:ext uri="{FF2B5EF4-FFF2-40B4-BE49-F238E27FC236}">
                <a16:creationId xmlns:a16="http://schemas.microsoft.com/office/drawing/2014/main" id="{DBCCDB70-DD2A-45C4-8C45-6549623A5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83" y="2187857"/>
            <a:ext cx="4338292" cy="318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[내 이웃을 소개합니다] 6. 부산은행 구포지점 사람들">
            <a:extLst>
              <a:ext uri="{FF2B5EF4-FFF2-40B4-BE49-F238E27FC236}">
                <a16:creationId xmlns:a16="http://schemas.microsoft.com/office/drawing/2014/main" id="{19C5000D-B570-4B5D-987C-624F20F3E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525" y="2187857"/>
            <a:ext cx="4598192" cy="306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637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46FBC4C-A645-46CA-B338-2AC59A1A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284" y="2766218"/>
            <a:ext cx="4557432" cy="1325563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감사합니다 </a:t>
            </a:r>
            <a:r>
              <a:rPr lang="en-US" altLang="ko-KR" sz="5400" dirty="0"/>
              <a:t>:-)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87153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CAE37-13C5-4FE5-9A9A-BA846660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8840A-5F89-4F63-BFD8-48492E69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>
            <a:normAutofit/>
          </a:bodyPr>
          <a:lstStyle/>
          <a:p>
            <a:r>
              <a:rPr lang="ko-KR" altLang="en-US" dirty="0"/>
              <a:t>스택이란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스택의 활용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큐란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큐의 활용</a:t>
            </a: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060ECCF-84C5-426F-A6BA-C1B5ED9057E9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31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645"/>
            <a:ext cx="7812741" cy="32932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스택이란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sz="2000" dirty="0"/>
              <a:t>데이터를 쌓는 방식</a:t>
            </a:r>
            <a:r>
              <a:rPr lang="en-US" altLang="ko-KR" sz="2000" dirty="0"/>
              <a:t>. (</a:t>
            </a:r>
            <a:r>
              <a:rPr lang="ko-KR" altLang="en-US" sz="2000" dirty="0"/>
              <a:t>아래서 위로 책을 </a:t>
            </a:r>
            <a:r>
              <a:rPr lang="ko-KR" altLang="en-US" sz="2000" dirty="0" err="1"/>
              <a:t>쌓듯이</a:t>
            </a:r>
            <a:r>
              <a:rPr lang="ko-KR" altLang="en-US" sz="2000" dirty="0"/>
              <a:t> 쌓임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최근 값이 가장 먼저 나간다</a:t>
            </a:r>
            <a:r>
              <a:rPr lang="en-US" altLang="ko-KR" sz="2000" dirty="0"/>
              <a:t>. (LIFO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Last-In First-Out)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스택 구현</a:t>
            </a:r>
            <a:endParaRPr lang="en-US" altLang="ko-KR" sz="2400" dirty="0"/>
          </a:p>
          <a:p>
            <a:pPr marL="914400" lvl="1" indent="-457200">
              <a:buAutoNum type="arabicPeriod"/>
            </a:pPr>
            <a:r>
              <a:rPr lang="ko-KR" altLang="en-US" sz="2000" dirty="0"/>
              <a:t>배열</a:t>
            </a:r>
            <a:endParaRPr lang="en-US" altLang="ko-KR" sz="2000" dirty="0"/>
          </a:p>
          <a:p>
            <a:pPr marL="914400" lvl="1" indent="-457200">
              <a:buAutoNum type="arabicPeriod"/>
            </a:pPr>
            <a:r>
              <a:rPr lang="ko-KR" altLang="en-US" sz="2000" dirty="0"/>
              <a:t>연결리스트</a:t>
            </a:r>
            <a:endParaRPr lang="en-US" altLang="ko-KR" sz="2000" dirty="0"/>
          </a:p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D04F6E-A7A0-4DCE-9F45-0885794A45CA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스택의 삽입과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225" y="2061882"/>
            <a:ext cx="3975847" cy="38551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2000" b="1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삽입 연산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: push</a:t>
            </a: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삭제 연산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: pop</a:t>
            </a: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반환 연산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: peek</a:t>
            </a:r>
          </a:p>
          <a:p>
            <a:pPr marL="0" indent="0" algn="ctr">
              <a:buNone/>
            </a:pP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입력 순서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: A -&gt; B -&gt; C -&gt; D -&gt; E</a:t>
            </a:r>
          </a:p>
          <a:p>
            <a:pPr marL="0" indent="0" algn="just">
              <a:buNone/>
            </a:pPr>
            <a: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출력 순서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: E -&gt; D -&gt; C -&gt; B -&gt; A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스택, 큐 (Stack, Queue)">
            <a:extLst>
              <a:ext uri="{FF2B5EF4-FFF2-40B4-BE49-F238E27FC236}">
                <a16:creationId xmlns:a16="http://schemas.microsoft.com/office/drawing/2014/main" id="{D6D7A6F6-9A8C-4FDC-9ADD-DFE352E3B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633" y="2288429"/>
            <a:ext cx="4917142" cy="294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F8DE6F4-5BC2-405E-A4DB-C6E726B9E545}"/>
              </a:ext>
            </a:extLst>
          </p:cNvPr>
          <p:cNvSpPr/>
          <p:nvPr/>
        </p:nvSpPr>
        <p:spPr>
          <a:xfrm>
            <a:off x="852642" y="1918805"/>
            <a:ext cx="4823012" cy="3998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7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배열로 구현한 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7543"/>
            <a:ext cx="5195047" cy="3152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장점 </a:t>
            </a:r>
            <a:r>
              <a:rPr lang="en-US" altLang="ko-KR" sz="2000" dirty="0"/>
              <a:t>: </a:t>
            </a:r>
            <a:r>
              <a:rPr lang="ko-KR" altLang="en-US" sz="2000" dirty="0"/>
              <a:t>구현이 쉽다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단점 </a:t>
            </a:r>
            <a:r>
              <a:rPr lang="en-US" altLang="ko-KR" sz="2000" dirty="0"/>
              <a:t>: </a:t>
            </a:r>
            <a:r>
              <a:rPr lang="ko-KR" altLang="en-US" sz="2000" dirty="0"/>
              <a:t>크기가 고정된다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스택은 마지막에 들어온 요소</a:t>
            </a:r>
            <a:r>
              <a:rPr lang="en-US" altLang="ko-KR" sz="1800" dirty="0"/>
              <a:t> (</a:t>
            </a:r>
            <a:r>
              <a:rPr lang="ko-KR" altLang="en-US" sz="1800" dirty="0"/>
              <a:t>가장 최근에 들어온 요소</a:t>
            </a:r>
            <a:r>
              <a:rPr lang="en-US" altLang="ko-KR" sz="1800" dirty="0"/>
              <a:t>)</a:t>
            </a:r>
            <a:r>
              <a:rPr lang="ko-KR" altLang="en-US" sz="1800" dirty="0"/>
              <a:t>를 알아야 하므로 </a:t>
            </a:r>
            <a:r>
              <a:rPr lang="en-US" altLang="ko-KR" sz="1800" b="1" dirty="0">
                <a:solidFill>
                  <a:schemeClr val="accent1"/>
                </a:solidFill>
              </a:rPr>
              <a:t>top</a:t>
            </a:r>
            <a:r>
              <a:rPr lang="ko-KR" altLang="en-US" sz="1800" b="1" dirty="0">
                <a:solidFill>
                  <a:schemeClr val="accent1"/>
                </a:solidFill>
              </a:rPr>
              <a:t>변수 </a:t>
            </a:r>
            <a:r>
              <a:rPr lang="ko-KR" altLang="en-US" sz="1800" dirty="0"/>
              <a:t>를 사용한다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입력과 출력하는 위치가 같으므로 변수는 </a:t>
            </a:r>
            <a:r>
              <a:rPr lang="en-US" altLang="ko-KR" sz="1800" dirty="0"/>
              <a:t>1</a:t>
            </a:r>
            <a:r>
              <a:rPr lang="ko-KR" altLang="en-US" sz="1800" dirty="0"/>
              <a:t>개</a:t>
            </a:r>
            <a:r>
              <a:rPr lang="en-US" altLang="ko-KR" sz="1800" dirty="0"/>
              <a:t>]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775B10B-D326-4FCC-9F4B-93A856A13019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자료구조] C - 스택, Stack, array stack, linkedlist stack">
            <a:extLst>
              <a:ext uri="{FF2B5EF4-FFF2-40B4-BE49-F238E27FC236}">
                <a16:creationId xmlns:a16="http://schemas.microsoft.com/office/drawing/2014/main" id="{B703138F-10FB-4B80-BA49-24B3EDD8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247" y="2393797"/>
            <a:ext cx="5626544" cy="327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3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연결리스트로 구현한 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64" y="2178925"/>
            <a:ext cx="5553636" cy="35310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장점 </a:t>
            </a:r>
            <a:r>
              <a:rPr lang="en-US" altLang="ko-KR" sz="2000" dirty="0"/>
              <a:t>: </a:t>
            </a:r>
            <a:r>
              <a:rPr lang="ko-KR" altLang="en-US" sz="2000" dirty="0"/>
              <a:t>크기 가변적 변경 가능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단점 </a:t>
            </a:r>
            <a:r>
              <a:rPr lang="en-US" altLang="ko-KR" sz="2000" dirty="0"/>
              <a:t>: </a:t>
            </a:r>
            <a:r>
              <a:rPr lang="ko-KR" altLang="en-US" sz="2000" dirty="0"/>
              <a:t>구현이 복잡</a:t>
            </a:r>
            <a:r>
              <a:rPr lang="en-US" altLang="ko-KR" sz="2000" dirty="0"/>
              <a:t>, </a:t>
            </a:r>
            <a:r>
              <a:rPr lang="ko-KR" altLang="en-US" sz="2000" dirty="0"/>
              <a:t>메모리 공간 차지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삽입과 삭제가 일어나는 곳</a:t>
            </a:r>
            <a:r>
              <a:rPr lang="en-US" altLang="ko-KR" sz="1800" dirty="0"/>
              <a:t>: </a:t>
            </a:r>
            <a:r>
              <a:rPr lang="en-US" altLang="ko-KR" sz="1800" dirty="0">
                <a:solidFill>
                  <a:schemeClr val="accent1"/>
                </a:solidFill>
              </a:rPr>
              <a:t>top</a:t>
            </a:r>
          </a:p>
          <a:p>
            <a:pPr marL="0" indent="0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스택은 마지막에 들어온 요소</a:t>
            </a:r>
            <a:r>
              <a:rPr lang="en-US" altLang="ko-KR" sz="1600" dirty="0"/>
              <a:t> (</a:t>
            </a:r>
            <a:r>
              <a:rPr lang="ko-KR" altLang="en-US" sz="1600" dirty="0"/>
              <a:t>가장 최근에 들어온 요소</a:t>
            </a:r>
            <a:r>
              <a:rPr lang="en-US" altLang="ko-KR" sz="1600" dirty="0"/>
              <a:t>)</a:t>
            </a:r>
            <a:r>
              <a:rPr lang="ko-KR" altLang="en-US" sz="1600" dirty="0"/>
              <a:t>를 알아야 하므로 </a:t>
            </a:r>
            <a:r>
              <a:rPr lang="en-US" altLang="ko-KR" sz="1600" b="1" dirty="0">
                <a:solidFill>
                  <a:schemeClr val="accent1"/>
                </a:solidFill>
              </a:rPr>
              <a:t>top</a:t>
            </a:r>
            <a:r>
              <a:rPr lang="ko-KR" altLang="en-US" sz="1600" b="1" dirty="0">
                <a:solidFill>
                  <a:schemeClr val="accent1"/>
                </a:solidFill>
              </a:rPr>
              <a:t>변수 </a:t>
            </a:r>
            <a:r>
              <a:rPr lang="ko-KR" altLang="en-US" sz="1600" dirty="0"/>
              <a:t>를 사용한다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[</a:t>
            </a:r>
            <a:r>
              <a:rPr lang="ko-KR" altLang="en-US" sz="1600" dirty="0"/>
              <a:t>입력과 출력하는 위치가 같으므로 변수는 </a:t>
            </a:r>
            <a:r>
              <a:rPr lang="en-US" altLang="ko-KR" sz="1600" dirty="0"/>
              <a:t>1</a:t>
            </a:r>
            <a:r>
              <a:rPr lang="ko-KR" altLang="en-US" sz="1600" dirty="0"/>
              <a:t>개</a:t>
            </a:r>
            <a:r>
              <a:rPr lang="en-US" altLang="ko-KR" sz="1600" dirty="0"/>
              <a:t>]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solidFill>
                  <a:schemeClr val="accent1"/>
                </a:solidFill>
              </a:rPr>
              <a:t>※ </a:t>
            </a:r>
            <a:r>
              <a:rPr lang="ko-KR" altLang="en-US" sz="1800" dirty="0">
                <a:solidFill>
                  <a:schemeClr val="accent1"/>
                </a:solidFill>
              </a:rPr>
              <a:t>연결리스트에서의 스택에서는 </a:t>
            </a:r>
            <a:r>
              <a:rPr lang="en-US" altLang="ko-KR" sz="1800" dirty="0">
                <a:solidFill>
                  <a:schemeClr val="accent1"/>
                </a:solidFill>
              </a:rPr>
              <a:t>top</a:t>
            </a:r>
            <a:r>
              <a:rPr lang="ko-KR" altLang="en-US" sz="1800" dirty="0">
                <a:solidFill>
                  <a:schemeClr val="accent1"/>
                </a:solidFill>
              </a:rPr>
              <a:t>변수가 다음 노드를 가리키는 포인터로 선언된다</a:t>
            </a:r>
            <a:r>
              <a:rPr lang="en-US" altLang="ko-KR" sz="18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775B10B-D326-4FCC-9F4B-93A856A13019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] 스택 (Stack) 연결 리스트 (Linked List) 1. 생성 / 소멸 / 기능(Push, Pop, Etc)">
            <a:extLst>
              <a:ext uri="{FF2B5EF4-FFF2-40B4-BE49-F238E27FC236}">
                <a16:creationId xmlns:a16="http://schemas.microsoft.com/office/drawing/2014/main" id="{CD3C9F27-DC68-4BBE-B363-9FD2BA35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78925"/>
            <a:ext cx="5217456" cy="353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16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스택의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494" y="1990165"/>
            <a:ext cx="5970494" cy="41176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dirty="0"/>
              <a:t>1) 2</a:t>
            </a:r>
            <a:r>
              <a:rPr lang="ko-KR" altLang="en-US" dirty="0"/>
              <a:t>는 피연산자 이므로 스택에 </a:t>
            </a:r>
            <a:r>
              <a:rPr lang="en-US" altLang="ko-KR" dirty="0"/>
              <a:t>push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4</a:t>
            </a:r>
            <a:r>
              <a:rPr lang="ko-KR" altLang="en-US" dirty="0"/>
              <a:t>는 피연산자 이므로 스택에 </a:t>
            </a:r>
            <a:r>
              <a:rPr lang="en-US" altLang="ko-KR" dirty="0"/>
              <a:t>push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5</a:t>
            </a:r>
            <a:r>
              <a:rPr lang="ko-KR" altLang="en-US" dirty="0"/>
              <a:t>는 피연산자 이므로 스택에 </a:t>
            </a:r>
            <a:r>
              <a:rPr lang="en-US" altLang="ko-KR" dirty="0"/>
              <a:t>push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4) +</a:t>
            </a:r>
            <a:r>
              <a:rPr lang="ko-KR" altLang="en-US" dirty="0"/>
              <a:t>는 연산자</a:t>
            </a:r>
            <a:r>
              <a:rPr lang="en-US" altLang="ko-KR" dirty="0"/>
              <a:t>. </a:t>
            </a:r>
            <a:r>
              <a:rPr lang="ko-KR" altLang="en-US" dirty="0"/>
              <a:t>스택에서 </a:t>
            </a:r>
            <a:r>
              <a:rPr lang="en-US" altLang="ko-KR" dirty="0"/>
              <a:t>pop()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번 수행해 각각 값을 변수에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담고 더한다</a:t>
            </a:r>
            <a:r>
              <a:rPr lang="en-US" altLang="ko-KR" dirty="0"/>
              <a:t>. </a:t>
            </a:r>
            <a:r>
              <a:rPr lang="ko-KR" altLang="en-US" dirty="0"/>
              <a:t>이후 스택에 결과 값을 </a:t>
            </a:r>
            <a:r>
              <a:rPr lang="en-US" altLang="ko-KR" dirty="0"/>
              <a:t>push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5) *</a:t>
            </a:r>
            <a:r>
              <a:rPr lang="ko-KR" altLang="en-US" dirty="0"/>
              <a:t>는 연산자</a:t>
            </a:r>
            <a:r>
              <a:rPr lang="en-US" altLang="ko-KR" dirty="0"/>
              <a:t>. </a:t>
            </a:r>
            <a:r>
              <a:rPr lang="ko-KR" altLang="en-US" dirty="0"/>
              <a:t>스택에서 </a:t>
            </a:r>
            <a:r>
              <a:rPr lang="en-US" altLang="ko-KR" dirty="0"/>
              <a:t>pop()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번 수행해 각각 값을 변수에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담고 곱한다</a:t>
            </a:r>
            <a:r>
              <a:rPr lang="en-US" altLang="ko-KR" dirty="0"/>
              <a:t>. </a:t>
            </a:r>
            <a:r>
              <a:rPr lang="ko-KR" altLang="en-US" dirty="0"/>
              <a:t>이후 스택에 결과값을 </a:t>
            </a:r>
            <a:r>
              <a:rPr lang="en-US" altLang="ko-KR" dirty="0"/>
              <a:t>push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6) </a:t>
            </a:r>
            <a:r>
              <a:rPr lang="ko-KR" altLang="en-US" dirty="0"/>
              <a:t>수식이 끝났으므로 스택에 마지막 남은 값을 </a:t>
            </a:r>
            <a:r>
              <a:rPr lang="en-US" altLang="ko-KR" dirty="0"/>
              <a:t>pop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그 값이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최종 결과 값이다</a:t>
            </a:r>
            <a:r>
              <a:rPr lang="en-US" altLang="ko-KR" dirty="0"/>
              <a:t>.</a:t>
            </a:r>
          </a:p>
          <a:p>
            <a:endParaRPr lang="en-US" altLang="ko-KR" sz="18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775B10B-D326-4FCC-9F4B-93A856A13019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>
            <a:extLst>
              <a:ext uri="{FF2B5EF4-FFF2-40B4-BE49-F238E27FC236}">
                <a16:creationId xmlns:a16="http://schemas.microsoft.com/office/drawing/2014/main" id="{D104E658-4841-48A4-9898-DCCEE829D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32" y="2152583"/>
            <a:ext cx="5248198" cy="345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FCA30-DDEA-471C-A80A-946E0556A3FA}"/>
              </a:ext>
            </a:extLst>
          </p:cNvPr>
          <p:cNvSpPr txBox="1"/>
          <p:nvPr/>
        </p:nvSpPr>
        <p:spPr>
          <a:xfrm>
            <a:off x="2725271" y="6037979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4 5 + *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C3170-C769-4D2F-BF91-AA9936E4264D}"/>
              </a:ext>
            </a:extLst>
          </p:cNvPr>
          <p:cNvSpPr txBox="1"/>
          <p:nvPr/>
        </p:nvSpPr>
        <p:spPr>
          <a:xfrm>
            <a:off x="4430803" y="6037979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(5+4) *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AA639-9E4A-4D4D-BE4C-E9BFC207F2CB}"/>
              </a:ext>
            </a:extLst>
          </p:cNvPr>
          <p:cNvSpPr txBox="1"/>
          <p:nvPr/>
        </p:nvSpPr>
        <p:spPr>
          <a:xfrm>
            <a:off x="6089273" y="6037979"/>
            <a:ext cx="92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 9 *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59D9A-B506-4167-BED1-33B3F018BDC4}"/>
              </a:ext>
            </a:extLst>
          </p:cNvPr>
          <p:cNvSpPr txBox="1"/>
          <p:nvPr/>
        </p:nvSpPr>
        <p:spPr>
          <a:xfrm>
            <a:off x="7380214" y="6037979"/>
            <a:ext cx="92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(9 * 2)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BAF9B1-CBA9-485F-91C7-A8ACD81CCBD0}"/>
              </a:ext>
            </a:extLst>
          </p:cNvPr>
          <p:cNvSpPr txBox="1"/>
          <p:nvPr/>
        </p:nvSpPr>
        <p:spPr>
          <a:xfrm>
            <a:off x="8796640" y="6042711"/>
            <a:ext cx="48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5EA9D40-2C58-4A1E-8092-49834181442C}"/>
              </a:ext>
            </a:extLst>
          </p:cNvPr>
          <p:cNvSpPr/>
          <p:nvPr/>
        </p:nvSpPr>
        <p:spPr>
          <a:xfrm>
            <a:off x="4048690" y="6130312"/>
            <a:ext cx="237559" cy="18466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D9E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2E22DFC-AFDD-4FA4-A02B-A507206D2756}"/>
              </a:ext>
            </a:extLst>
          </p:cNvPr>
          <p:cNvSpPr/>
          <p:nvPr/>
        </p:nvSpPr>
        <p:spPr>
          <a:xfrm>
            <a:off x="5660093" y="6130312"/>
            <a:ext cx="237559" cy="18466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D9E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79F6709-0707-40DA-85F0-D57B2DD0E5C5}"/>
              </a:ext>
            </a:extLst>
          </p:cNvPr>
          <p:cNvSpPr/>
          <p:nvPr/>
        </p:nvSpPr>
        <p:spPr>
          <a:xfrm>
            <a:off x="6991333" y="6130312"/>
            <a:ext cx="237559" cy="18466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D9E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B5590AFA-263B-48E6-80FE-B293BADC03D6}"/>
              </a:ext>
            </a:extLst>
          </p:cNvPr>
          <p:cNvSpPr/>
          <p:nvPr/>
        </p:nvSpPr>
        <p:spPr>
          <a:xfrm>
            <a:off x="8431331" y="6147518"/>
            <a:ext cx="237559" cy="184666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D9E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8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큐 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9468"/>
            <a:ext cx="9372600" cy="3248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err="1"/>
              <a:t>큐란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sz="2000" dirty="0"/>
              <a:t>데이터를 줄세우는 방식</a:t>
            </a:r>
            <a:r>
              <a:rPr lang="en-US" altLang="ko-KR" sz="2000" dirty="0"/>
              <a:t>. (</a:t>
            </a:r>
            <a:r>
              <a:rPr lang="ko-KR" altLang="en-US" sz="2000" dirty="0"/>
              <a:t>데이터가 들어오는 곳과 나가는 곳이 다르다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가장 먼저 들어온 데이터가 가장 먼저 나간다</a:t>
            </a:r>
            <a:r>
              <a:rPr lang="en-US" altLang="ko-KR" sz="2000" dirty="0"/>
              <a:t>. (FIFO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Frist-In First-Out)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큐의 구현</a:t>
            </a:r>
            <a:endParaRPr lang="en-US" altLang="ko-KR" sz="2400" dirty="0"/>
          </a:p>
          <a:p>
            <a:pPr marL="914400" lvl="1" indent="-457200">
              <a:buAutoNum type="arabicPeriod"/>
            </a:pPr>
            <a:r>
              <a:rPr lang="ko-KR" altLang="en-US" sz="2000" dirty="0"/>
              <a:t>배열</a:t>
            </a:r>
            <a:endParaRPr lang="en-US" altLang="ko-KR" sz="2000" dirty="0"/>
          </a:p>
          <a:p>
            <a:pPr marL="914400" lvl="1" indent="-457200">
              <a:buAutoNum type="arabicPeriod"/>
            </a:pPr>
            <a:r>
              <a:rPr lang="ko-KR" altLang="en-US" sz="2000" dirty="0"/>
              <a:t>연결리스트</a:t>
            </a:r>
            <a:endParaRPr lang="en-US" altLang="ko-KR" sz="2000" dirty="0"/>
          </a:p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D04F6E-A7A0-4DCE-9F45-0885794A45CA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23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큐의 삽입과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225" y="2061882"/>
            <a:ext cx="3975847" cy="38551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2000" b="1" dirty="0">
              <a:solidFill>
                <a:schemeClr val="bg2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삽입 연산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: enqueue</a:t>
            </a: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삭제 연산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: dequeue</a:t>
            </a:r>
          </a:p>
          <a:p>
            <a:pPr marL="0" indent="0" algn="ctr">
              <a:buNone/>
            </a:pPr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반환 연산 </a:t>
            </a: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: peek</a:t>
            </a:r>
          </a:p>
          <a:p>
            <a:pPr marL="0" indent="0" algn="just">
              <a:buNone/>
            </a:pP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입력 순서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: A -&gt; B -&gt; C -&gt; D -&gt; E</a:t>
            </a:r>
          </a:p>
          <a:p>
            <a:pPr marL="0" indent="0" algn="just">
              <a:buNone/>
            </a:pPr>
            <a: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출력 순서 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: A -&gt; B -&gt; C -&gt; D -&gt; E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8DE6F4-5BC2-405E-A4DB-C6E726B9E545}"/>
              </a:ext>
            </a:extLst>
          </p:cNvPr>
          <p:cNvSpPr/>
          <p:nvPr/>
        </p:nvSpPr>
        <p:spPr>
          <a:xfrm>
            <a:off x="852642" y="1918805"/>
            <a:ext cx="4823012" cy="39982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자료구조][Javascript] Queue 란?. 큐 란? Queue : 한 방향에서 입력이 이뤄지고, 그 반대편… | by  Jae-young Song | Medium">
            <a:extLst>
              <a:ext uri="{FF2B5EF4-FFF2-40B4-BE49-F238E27FC236}">
                <a16:creationId xmlns:a16="http://schemas.microsoft.com/office/drawing/2014/main" id="{E866B12B-C75D-47CB-B494-F9704F705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228" y="2427800"/>
            <a:ext cx="4823012" cy="3282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73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675</Words>
  <Application>Microsoft Office PowerPoint</Application>
  <PresentationFormat>와이드스크린</PresentationFormat>
  <Paragraphs>112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자료 구조 (스택, 큐) https://youtu.be/Xh_2IQ0xQ4w</vt:lpstr>
      <vt:lpstr>목차</vt:lpstr>
      <vt:lpstr>스택 (stack)</vt:lpstr>
      <vt:lpstr>스택의 삽입과 삭제</vt:lpstr>
      <vt:lpstr>배열로 구현한 스택</vt:lpstr>
      <vt:lpstr>연결리스트로 구현한 스택</vt:lpstr>
      <vt:lpstr>스택의 활용</vt:lpstr>
      <vt:lpstr>큐 (queue)</vt:lpstr>
      <vt:lpstr>큐의 삽입과 삭제</vt:lpstr>
      <vt:lpstr>배열로 구현한 큐 (선형 큐)</vt:lpstr>
      <vt:lpstr>배열로 구현한 큐 (원형 큐)</vt:lpstr>
      <vt:lpstr>배열로 구현한 큐 (원형 큐)</vt:lpstr>
      <vt:lpstr>연결리스트로 구현한 큐 (연결된 큐, linked queue)</vt:lpstr>
      <vt:lpstr>큐의 활용</vt:lpstr>
      <vt:lpstr>감사합니다 :-)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 구조</dc:title>
  <dc:creator>송 경주</dc:creator>
  <cp:lastModifiedBy>송 경주</cp:lastModifiedBy>
  <cp:revision>13</cp:revision>
  <dcterms:created xsi:type="dcterms:W3CDTF">2020-07-12T07:49:40Z</dcterms:created>
  <dcterms:modified xsi:type="dcterms:W3CDTF">2020-09-13T03:37:35Z</dcterms:modified>
</cp:coreProperties>
</file>