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95" r:id="rId4"/>
    <p:sldId id="299" r:id="rId5"/>
    <p:sldId id="301" r:id="rId6"/>
    <p:sldId id="300" r:id="rId7"/>
    <p:sldId id="296" r:id="rId8"/>
    <p:sldId id="302" r:id="rId9"/>
    <p:sldId id="298" r:id="rId10"/>
    <p:sldId id="303" r:id="rId11"/>
    <p:sldId id="305" r:id="rId12"/>
    <p:sldId id="306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5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2023. 3. 5.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2023. 3. 5.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gDDOQaIl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90.png"/><Relationship Id="rId7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26.jp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00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0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SEED </a:t>
            </a:r>
            <a:r>
              <a:rPr lang="ko-KR" altLang="en-US" dirty="0"/>
              <a:t>양자회로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https://www.youtube.com/watch?v=cNgDDOQaIlE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4245BC-1D84-0182-431F-17FDFC752C54}"/>
              </a:ext>
            </a:extLst>
          </p:cNvPr>
          <p:cNvGrpSpPr/>
          <p:nvPr/>
        </p:nvGrpSpPr>
        <p:grpSpPr>
          <a:xfrm>
            <a:off x="1173595" y="2331755"/>
            <a:ext cx="2351198" cy="2187119"/>
            <a:chOff x="751265" y="2547585"/>
            <a:chExt cx="2852545" cy="244455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F4A5CF7-77F3-5055-84AF-4D140D7238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40" t="30042" r="48723"/>
            <a:stretch/>
          </p:blipFill>
          <p:spPr>
            <a:xfrm>
              <a:off x="751265" y="2684245"/>
              <a:ext cx="2718075" cy="23078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3BD5105-94D9-9190-A1C6-1AAB874B13C3}"/>
                    </a:ext>
                  </a:extLst>
                </p:cNvPr>
                <p:cNvSpPr txBox="1"/>
                <p:nvPr/>
              </p:nvSpPr>
              <p:spPr>
                <a:xfrm>
                  <a:off x="1568821" y="2563838"/>
                  <a:ext cx="2034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 ∙  ∙  ∙  ∙  ∙</m:t>
                      </m:r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3BD5105-94D9-9190-A1C6-1AAB874B1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8821" y="2563838"/>
                  <a:ext cx="203498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7D6E9CC-DE72-809D-328E-9DEA91794295}"/>
                    </a:ext>
                  </a:extLst>
                </p:cNvPr>
                <p:cNvSpPr txBox="1"/>
                <p:nvPr/>
              </p:nvSpPr>
              <p:spPr>
                <a:xfrm>
                  <a:off x="1278589" y="4342432"/>
                  <a:ext cx="519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7D6E9CC-DE72-809D-328E-9DEA91794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589" y="4342432"/>
                  <a:ext cx="51995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F89C8C9-BB29-5D0C-03B9-5C46DBFE0241}"/>
                    </a:ext>
                  </a:extLst>
                </p:cNvPr>
                <p:cNvSpPr txBox="1"/>
                <p:nvPr/>
              </p:nvSpPr>
              <p:spPr>
                <a:xfrm>
                  <a:off x="2949387" y="2547585"/>
                  <a:ext cx="519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F89C8C9-BB29-5D0C-03B9-5C46DBFE0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387" y="2547585"/>
                  <a:ext cx="51995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815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FEC57F-9E5B-4946-5A24-D2DCD4E04116}"/>
                    </a:ext>
                  </a:extLst>
                </p:cNvPr>
                <p:cNvSpPr txBox="1"/>
                <p:nvPr/>
              </p:nvSpPr>
              <p:spPr>
                <a:xfrm>
                  <a:off x="1260648" y="2756964"/>
                  <a:ext cx="208431" cy="17289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∙  ∙  ∙  ∙  ∙</m:t>
                      </m:r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FEC57F-9E5B-4946-5A24-D2DCD4E04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648" y="2756964"/>
                  <a:ext cx="208431" cy="1728935"/>
                </a:xfrm>
                <a:prstGeom prst="rect">
                  <a:avLst/>
                </a:prstGeom>
                <a:blipFill>
                  <a:blip r:embed="rId6"/>
                  <a:stretch>
                    <a:fillRect l="-20000" r="-186667" b="-1544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AE96720-5CA2-8B03-CC07-7FC1548C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SEED - </a:t>
            </a:r>
            <a:r>
              <a:rPr lang="en-US" altLang="ko-KR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Sbox</a:t>
            </a:r>
            <a:endParaRPr lang="ko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11748-5B87-3665-AE91-FC07D3F4A5BC}"/>
              </a:ext>
            </a:extLst>
          </p:cNvPr>
          <p:cNvSpPr txBox="1"/>
          <p:nvPr/>
        </p:nvSpPr>
        <p:spPr>
          <a:xfrm>
            <a:off x="441270" y="1173629"/>
            <a:ext cx="10319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Sbox </a:t>
            </a:r>
            <a:r>
              <a:rPr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구현 </a:t>
            </a:r>
            <a:endParaRPr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269618-86F5-932B-02A9-E64447F1EDB2}"/>
                  </a:ext>
                </a:extLst>
              </p:cNvPr>
              <p:cNvSpPr txBox="1"/>
              <p:nvPr/>
            </p:nvSpPr>
            <p:spPr>
              <a:xfrm>
                <a:off x="2985388" y="1334339"/>
                <a:ext cx="6325059" cy="723018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247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⊕169</m:t>
                    </m:r>
                  </m:oMath>
                </a14:m>
                <a:r>
                  <a:rPr lang="en-US" altLang="ko-KR" sz="2000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251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⊕56</m:t>
                    </m:r>
                  </m:oMath>
                </a14:m>
                <a:r>
                  <a:rPr lang="ko-KR" altLang="en-US" sz="2000" b="0" dirty="0"/>
                  <a:t> </a:t>
                </a:r>
                <a:endParaRPr lang="en-US" altLang="ko-KR" sz="20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269618-86F5-932B-02A9-E64447F1E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388" y="1334339"/>
                <a:ext cx="6325059" cy="723018"/>
              </a:xfrm>
              <a:prstGeom prst="rect">
                <a:avLst/>
              </a:prstGeom>
              <a:blipFill>
                <a:blip r:embed="rId7"/>
                <a:stretch>
                  <a:fillRect b="-10169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EA8A083F-7F1D-CE28-0FD9-A1F80D8958A2}"/>
              </a:ext>
            </a:extLst>
          </p:cNvPr>
          <p:cNvGrpSpPr/>
          <p:nvPr/>
        </p:nvGrpSpPr>
        <p:grpSpPr>
          <a:xfrm>
            <a:off x="3910741" y="2358829"/>
            <a:ext cx="5933904" cy="2039489"/>
            <a:chOff x="3459478" y="3148926"/>
            <a:chExt cx="5933904" cy="203948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AEB462-698D-E262-F6BD-F350C8C76345}"/>
                </a:ext>
              </a:extLst>
            </p:cNvPr>
            <p:cNvSpPr txBox="1"/>
            <p:nvPr/>
          </p:nvSpPr>
          <p:spPr>
            <a:xfrm>
              <a:off x="3459478" y="3380695"/>
              <a:ext cx="1471569" cy="1799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sz="1400" dirty="0"/>
                <a:t>[</a:t>
              </a:r>
              <a:r>
                <a:rPr lang="en-US" altLang="ko-Kore-KR" sz="1400" dirty="0">
                  <a:effectLst/>
                </a:rPr>
                <a:t>0 0 1 0 1 0 0 0</a:t>
              </a:r>
              <a:r>
                <a:rPr lang="en-US" altLang="ko-Kore-KR" sz="1400" dirty="0"/>
                <a:t>]</a:t>
              </a:r>
              <a:br>
                <a:rPr lang="en-US" altLang="ko-Kore-KR" sz="1400" dirty="0"/>
              </a:br>
              <a:r>
                <a:rPr lang="en-US" altLang="ko-Kore-KR" sz="1400" dirty="0"/>
                <a:t>[</a:t>
              </a:r>
              <a:r>
                <a:rPr lang="en-US" altLang="ko-Kore-KR" sz="1400" dirty="0">
                  <a:effectLst/>
                </a:rPr>
                <a:t>0 0 0 1 0 0 0 1</a:t>
              </a:r>
              <a:r>
                <a:rPr lang="en-US" altLang="ko-Kore-KR" sz="1400" dirty="0"/>
                <a:t>]</a:t>
              </a:r>
              <a:br>
                <a:rPr lang="en-US" altLang="ko-Kore-KR" sz="1400" dirty="0"/>
              </a:br>
              <a:r>
                <a:rPr lang="en-US" altLang="ko-Kore-KR" sz="1400" dirty="0"/>
                <a:t>[</a:t>
              </a:r>
              <a:r>
                <a:rPr lang="en-US" altLang="ko-Kore-KR" sz="1400" dirty="0">
                  <a:effectLst/>
                </a:rPr>
                <a:t>1 0 0 0 0 1 0 0</a:t>
              </a:r>
              <a:r>
                <a:rPr lang="en-US" altLang="ko-Kore-KR" sz="1400" dirty="0"/>
                <a:t>]</a:t>
              </a:r>
              <a:br>
                <a:rPr lang="en-US" altLang="ko-Kore-KR" sz="1400" dirty="0"/>
              </a:br>
              <a:r>
                <a:rPr lang="en-US" altLang="ko-Kore-KR" sz="1400" dirty="0"/>
                <a:t>[</a:t>
              </a:r>
              <a:r>
                <a:rPr lang="en-US" altLang="ko-Kore-KR" sz="1400" dirty="0">
                  <a:effectLst/>
                </a:rPr>
                <a:t>1 0 1 0 0 0 1 0</a:t>
              </a:r>
              <a:r>
                <a:rPr lang="en-US" altLang="ko-Kore-KR" sz="1400" dirty="0"/>
                <a:t>]</a:t>
              </a:r>
              <a:br>
                <a:rPr lang="en-US" altLang="ko-Kore-KR" sz="1400" dirty="0"/>
              </a:br>
              <a:r>
                <a:rPr lang="en-US" altLang="ko-Kore-KR" sz="1400" dirty="0"/>
                <a:t>[</a:t>
              </a:r>
              <a:r>
                <a:rPr lang="en-US" altLang="ko-Kore-KR" sz="1400" dirty="0">
                  <a:effectLst/>
                </a:rPr>
                <a:t>0 1 0 0 0 0 1 0</a:t>
              </a:r>
              <a:r>
                <a:rPr lang="en-US" altLang="ko-Kore-KR" sz="1400" dirty="0"/>
                <a:t>]</a:t>
              </a:r>
              <a:br>
                <a:rPr lang="en-US" altLang="ko-Kore-KR" sz="1400" dirty="0"/>
              </a:br>
              <a:r>
                <a:rPr lang="en-US" altLang="ko-Kore-KR" sz="1400" dirty="0"/>
                <a:t>[</a:t>
              </a:r>
              <a:r>
                <a:rPr lang="en-US" altLang="ko-Kore-KR" sz="1400" dirty="0">
                  <a:effectLst/>
                </a:rPr>
                <a:t>1 0 1 0 0 0 0 1</a:t>
              </a:r>
              <a:r>
                <a:rPr lang="en-US" altLang="ko-Kore-KR" sz="1400" dirty="0"/>
                <a:t>]</a:t>
              </a:r>
              <a:br>
                <a:rPr lang="en-US" altLang="ko-Kore-KR" sz="1400" dirty="0"/>
              </a:br>
              <a:r>
                <a:rPr lang="en-US" altLang="ko-Kore-KR" sz="1400" dirty="0"/>
                <a:t>[</a:t>
              </a:r>
              <a:r>
                <a:rPr lang="en-US" altLang="ko-Kore-KR" sz="1400" dirty="0">
                  <a:effectLst/>
                </a:rPr>
                <a:t>0 1 1 1 1 1 1 1</a:t>
              </a:r>
              <a:r>
                <a:rPr lang="en-US" altLang="ko-Kore-KR" sz="1400" dirty="0"/>
                <a:t>]</a:t>
              </a:r>
              <a:br>
                <a:rPr lang="en-US" altLang="ko-Kore-KR" sz="1400" dirty="0"/>
              </a:br>
              <a:r>
                <a:rPr lang="en-US" altLang="ko-Kore-KR" sz="1400" dirty="0"/>
                <a:t>[</a:t>
              </a:r>
              <a:r>
                <a:rPr lang="en-US" altLang="ko-Kore-KR" sz="1400" dirty="0">
                  <a:effectLst/>
                </a:rPr>
                <a:t>0 1 0 1 0 0 0 1</a:t>
              </a:r>
              <a:r>
                <a:rPr lang="en-US" altLang="ko-Kore-KR" sz="1400" dirty="0"/>
                <a:t>]</a:t>
              </a:r>
              <a:endParaRPr lang="ko-Kore-KR" alt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6E5DCF-CE7B-3731-4656-57E4E9336523}"/>
                </a:ext>
              </a:extLst>
            </p:cNvPr>
            <p:cNvSpPr txBox="1"/>
            <p:nvPr/>
          </p:nvSpPr>
          <p:spPr>
            <a:xfrm>
              <a:off x="5062851" y="3157090"/>
              <a:ext cx="2137558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ore-KR" sz="1400" dirty="0"/>
                <a:t>Permutation</a:t>
              </a:r>
              <a:br>
                <a:rPr lang="en" altLang="ko-Kore-KR" sz="1400" dirty="0"/>
              </a:br>
              <a:r>
                <a:rPr lang="en" altLang="ko-Kore-KR" sz="1400" dirty="0"/>
                <a:t>[</a:t>
              </a:r>
              <a:r>
                <a:rPr lang="en" altLang="ko-Kore-KR" sz="1400" dirty="0">
                  <a:effectLst/>
                </a:rPr>
                <a:t>0 0 1 0 0 0 0 0</a:t>
              </a:r>
              <a:r>
                <a:rPr lang="en" altLang="ko-Kore-KR" sz="1400" dirty="0"/>
                <a:t>]</a:t>
              </a:r>
              <a:br>
                <a:rPr lang="en" altLang="ko-Kore-KR" sz="1400" dirty="0"/>
              </a:br>
              <a:r>
                <a:rPr lang="en" altLang="ko-Kore-KR" sz="1400" dirty="0"/>
                <a:t>[</a:t>
              </a:r>
              <a:r>
                <a:rPr lang="en" altLang="ko-Kore-KR" sz="1400" dirty="0">
                  <a:effectLst/>
                </a:rPr>
                <a:t>0 0 0 1 0 0 0 0</a:t>
              </a:r>
              <a:r>
                <a:rPr lang="en" altLang="ko-Kore-KR" sz="1400" dirty="0"/>
                <a:t>]</a:t>
              </a:r>
              <a:br>
                <a:rPr lang="en" altLang="ko-Kore-KR" sz="1400" dirty="0"/>
              </a:br>
              <a:r>
                <a:rPr lang="en" altLang="ko-Kore-KR" sz="1400" dirty="0"/>
                <a:t>[</a:t>
              </a:r>
              <a:r>
                <a:rPr lang="en" altLang="ko-Kore-KR" sz="1400" dirty="0">
                  <a:effectLst/>
                </a:rPr>
                <a:t>1 0 0 0 0 0 0 0</a:t>
              </a:r>
              <a:r>
                <a:rPr lang="en" altLang="ko-Kore-KR" sz="1400" dirty="0"/>
                <a:t>]</a:t>
              </a:r>
              <a:br>
                <a:rPr lang="en" altLang="ko-Kore-KR" sz="1400" dirty="0"/>
              </a:br>
              <a:r>
                <a:rPr lang="en" altLang="ko-Kore-KR" sz="1400" dirty="0"/>
                <a:t>[</a:t>
              </a:r>
              <a:r>
                <a:rPr lang="en" altLang="ko-Kore-KR" sz="1400" dirty="0">
                  <a:effectLst/>
                </a:rPr>
                <a:t>0 0 0 0 1 0 0 0</a:t>
              </a:r>
              <a:r>
                <a:rPr lang="en" altLang="ko-Kore-KR" sz="1400" dirty="0"/>
                <a:t>]</a:t>
              </a:r>
              <a:br>
                <a:rPr lang="en" altLang="ko-Kore-KR" sz="1400" dirty="0"/>
              </a:br>
              <a:r>
                <a:rPr lang="en" altLang="ko-Kore-KR" sz="1400" dirty="0"/>
                <a:t>[</a:t>
              </a:r>
              <a:r>
                <a:rPr lang="en" altLang="ko-Kore-KR" sz="1400" dirty="0">
                  <a:effectLst/>
                </a:rPr>
                <a:t>0 1 0 0 0 0 0 0</a:t>
              </a:r>
              <a:r>
                <a:rPr lang="en" altLang="ko-Kore-KR" sz="1400" dirty="0"/>
                <a:t>]</a:t>
              </a:r>
              <a:br>
                <a:rPr lang="en" altLang="ko-Kore-KR" sz="1400" dirty="0"/>
              </a:br>
              <a:r>
                <a:rPr lang="en" altLang="ko-Kore-KR" sz="1400" dirty="0"/>
                <a:t>[</a:t>
              </a:r>
              <a:r>
                <a:rPr lang="en" altLang="ko-Kore-KR" sz="1400" dirty="0">
                  <a:effectLst/>
                </a:rPr>
                <a:t>0 0 0 0 0 0 1 0</a:t>
              </a:r>
              <a:r>
                <a:rPr lang="en" altLang="ko-Kore-KR" sz="1400" dirty="0"/>
                <a:t>]</a:t>
              </a:r>
              <a:br>
                <a:rPr lang="en" altLang="ko-Kore-KR" sz="1400" dirty="0"/>
              </a:br>
              <a:r>
                <a:rPr lang="en" altLang="ko-Kore-KR" sz="1400" dirty="0"/>
                <a:t>[</a:t>
              </a:r>
              <a:r>
                <a:rPr lang="en" altLang="ko-Kore-KR" sz="1400" dirty="0">
                  <a:effectLst/>
                </a:rPr>
                <a:t>0 0 0 0 0 1 0 0</a:t>
              </a:r>
              <a:r>
                <a:rPr lang="en" altLang="ko-Kore-KR" sz="1400" dirty="0"/>
                <a:t>]</a:t>
              </a:r>
              <a:br>
                <a:rPr lang="en" altLang="ko-Kore-KR" sz="1400" dirty="0"/>
              </a:br>
              <a:r>
                <a:rPr lang="en" altLang="ko-Kore-KR" sz="1400" dirty="0"/>
                <a:t>[</a:t>
              </a:r>
              <a:r>
                <a:rPr lang="en" altLang="ko-Kore-KR" sz="1400" dirty="0">
                  <a:effectLst/>
                </a:rPr>
                <a:t>0 0 0 0 0 0 0 1</a:t>
              </a:r>
              <a:r>
                <a:rPr lang="en" altLang="ko-Kore-KR" sz="1400" dirty="0"/>
                <a:t>]</a:t>
              </a:r>
              <a:endParaRPr lang="ko-Kore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27E3C8-2A15-26B2-21AD-D66691D84EF1}"/>
                </a:ext>
              </a:extLst>
            </p:cNvPr>
            <p:cNvSpPr txBox="1"/>
            <p:nvPr/>
          </p:nvSpPr>
          <p:spPr>
            <a:xfrm>
              <a:off x="7926525" y="3148926"/>
              <a:ext cx="1466857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ore-KR" sz="1400" dirty="0"/>
                <a:t>Lower</a:t>
              </a:r>
              <a:br>
                <a:rPr lang="en" altLang="ko-Kore-KR" sz="1400" dirty="0"/>
              </a:br>
              <a:r>
                <a:rPr lang="en" altLang="ko-Kore-KR" sz="1400" dirty="0"/>
                <a:t>[</a:t>
              </a:r>
              <a:r>
                <a:rPr lang="en" altLang="ko-Kore-KR" sz="1400" dirty="0">
                  <a:effectLst/>
                </a:rPr>
                <a:t>1 0 0 0 0 0 0 0</a:t>
              </a:r>
              <a:r>
                <a:rPr lang="en" altLang="ko-Kore-KR" sz="1400" dirty="0"/>
                <a:t>]</a:t>
              </a:r>
              <a:br>
                <a:rPr lang="en" altLang="ko-Kore-KR" sz="1400" dirty="0"/>
              </a:br>
              <a:r>
                <a:rPr lang="en" altLang="ko-Kore-KR" sz="1400" dirty="0"/>
                <a:t>[</a:t>
              </a:r>
              <a:r>
                <a:rPr lang="en" altLang="ko-Kore-KR" sz="1400" dirty="0">
                  <a:effectLst/>
                </a:rPr>
                <a:t>0 1 0 0 0 0 0 0</a:t>
              </a:r>
              <a:r>
                <a:rPr lang="en" altLang="ko-Kore-KR" sz="1400" dirty="0"/>
                <a:t>]</a:t>
              </a:r>
              <a:br>
                <a:rPr lang="en" altLang="ko-Kore-KR" sz="1400" dirty="0"/>
              </a:br>
              <a:r>
                <a:rPr lang="en" altLang="ko-Kore-KR" sz="1400" dirty="0"/>
                <a:t>[</a:t>
              </a:r>
              <a:r>
                <a:rPr lang="en" altLang="ko-Kore-KR" sz="1400" dirty="0">
                  <a:effectLst/>
                </a:rPr>
                <a:t>0 0 1 0 0 0 0 0</a:t>
              </a:r>
              <a:r>
                <a:rPr lang="en" altLang="ko-Kore-KR" sz="1400" dirty="0"/>
                <a:t>]</a:t>
              </a:r>
              <a:br>
                <a:rPr lang="en" altLang="ko-Kore-KR" sz="1400" dirty="0"/>
              </a:br>
              <a:r>
                <a:rPr lang="en" altLang="ko-Kore-KR" sz="1400" dirty="0"/>
                <a:t>[</a:t>
              </a:r>
              <a:r>
                <a:rPr lang="en" altLang="ko-Kore-KR" sz="1400" dirty="0">
                  <a:effectLst/>
                </a:rPr>
                <a:t>0 0 0 1 0 0 0 0</a:t>
              </a:r>
              <a:r>
                <a:rPr lang="en" altLang="ko-Kore-KR" sz="1400" dirty="0"/>
                <a:t>]</a:t>
              </a:r>
              <a:br>
                <a:rPr lang="en" altLang="ko-Kore-KR" sz="1400" dirty="0"/>
              </a:br>
              <a:r>
                <a:rPr lang="en" altLang="ko-Kore-KR" sz="1400" dirty="0"/>
                <a:t>[</a:t>
              </a:r>
              <a:r>
                <a:rPr lang="en" altLang="ko-Kore-KR" sz="1400" dirty="0">
                  <a:effectLst/>
                </a:rPr>
                <a:t>1 0 1 0 1 0 0 0</a:t>
              </a:r>
              <a:r>
                <a:rPr lang="en" altLang="ko-Kore-KR" sz="1400" dirty="0"/>
                <a:t>]</a:t>
              </a:r>
              <a:br>
                <a:rPr lang="en" altLang="ko-Kore-KR" sz="1400" dirty="0"/>
              </a:br>
              <a:r>
                <a:rPr lang="en" altLang="ko-Kore-KR" sz="1400" dirty="0"/>
                <a:t>[</a:t>
              </a:r>
              <a:r>
                <a:rPr lang="en" altLang="ko-Kore-KR" sz="1400" dirty="0">
                  <a:effectLst/>
                </a:rPr>
                <a:t>0 1 1 1 0 1 0 0</a:t>
              </a:r>
              <a:r>
                <a:rPr lang="en" altLang="ko-Kore-KR" sz="1400" dirty="0"/>
                <a:t>]</a:t>
              </a:r>
              <a:br>
                <a:rPr lang="en" altLang="ko-Kore-KR" sz="1400" dirty="0"/>
              </a:br>
              <a:r>
                <a:rPr lang="en" altLang="ko-Kore-KR" sz="1400" dirty="0"/>
                <a:t>[</a:t>
              </a:r>
              <a:r>
                <a:rPr lang="en" altLang="ko-Kore-KR" sz="1400" dirty="0">
                  <a:effectLst/>
                </a:rPr>
                <a:t>1 0 1 0 1 0 1 0</a:t>
              </a:r>
              <a:r>
                <a:rPr lang="en" altLang="ko-Kore-KR" sz="1400" dirty="0"/>
                <a:t>]</a:t>
              </a:r>
              <a:br>
                <a:rPr lang="en" altLang="ko-Kore-KR" sz="1400" dirty="0"/>
              </a:br>
              <a:r>
                <a:rPr lang="en" altLang="ko-Kore-KR" sz="1400" dirty="0"/>
                <a:t>[</a:t>
              </a:r>
              <a:r>
                <a:rPr lang="en" altLang="ko-Kore-KR" sz="1400" dirty="0">
                  <a:effectLst/>
                </a:rPr>
                <a:t>0 1 0 1 0 0 1 1</a:t>
              </a:r>
              <a:r>
                <a:rPr lang="en" altLang="ko-Kore-KR" sz="1400" dirty="0"/>
                <a:t>]</a:t>
              </a:r>
              <a:endParaRPr lang="ko-Kore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C309A5-191D-31B7-96B4-6D6ED1ED9BE0}"/>
                </a:ext>
              </a:extLst>
            </p:cNvPr>
            <p:cNvSpPr txBox="1"/>
            <p:nvPr/>
          </p:nvSpPr>
          <p:spPr>
            <a:xfrm>
              <a:off x="6501023" y="3157090"/>
              <a:ext cx="1425502" cy="2023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ore-KR" sz="1400" dirty="0"/>
                <a:t>Upper</a:t>
              </a:r>
              <a:br>
                <a:rPr lang="en" altLang="ko-Kore-KR" sz="1400" dirty="0"/>
              </a:br>
              <a:r>
                <a:rPr lang="en" altLang="ko-Kore-KR" sz="1400" dirty="0"/>
                <a:t>[</a:t>
              </a:r>
              <a:r>
                <a:rPr lang="en" altLang="ko-Kore-KR" sz="1400" dirty="0">
                  <a:effectLst/>
                </a:rPr>
                <a:t>1 0 0 0 0 1 0 0</a:t>
              </a:r>
              <a:r>
                <a:rPr lang="en" altLang="ko-Kore-KR" sz="1400" dirty="0"/>
                <a:t>]</a:t>
              </a:r>
              <a:br>
                <a:rPr lang="en" altLang="ko-Kore-KR" sz="1400" dirty="0"/>
              </a:br>
              <a:r>
                <a:rPr lang="en" altLang="ko-Kore-KR" sz="1400" dirty="0"/>
                <a:t>[</a:t>
              </a:r>
              <a:r>
                <a:rPr lang="en" altLang="ko-Kore-KR" sz="1400" dirty="0">
                  <a:effectLst/>
                </a:rPr>
                <a:t>0 1 0 0 0 0 1 0</a:t>
              </a:r>
              <a:r>
                <a:rPr lang="en" altLang="ko-Kore-KR" sz="1400" dirty="0"/>
                <a:t>]</a:t>
              </a:r>
              <a:br>
                <a:rPr lang="en" altLang="ko-Kore-KR" sz="1400" dirty="0"/>
              </a:br>
              <a:r>
                <a:rPr lang="en" altLang="ko-Kore-KR" sz="1400" dirty="0"/>
                <a:t>[</a:t>
              </a:r>
              <a:r>
                <a:rPr lang="en" altLang="ko-Kore-KR" sz="1400" dirty="0">
                  <a:effectLst/>
                </a:rPr>
                <a:t>0 0 1 0 1 0 0 0</a:t>
              </a:r>
              <a:r>
                <a:rPr lang="en" altLang="ko-Kore-KR" sz="1400" dirty="0"/>
                <a:t>]</a:t>
              </a:r>
              <a:br>
                <a:rPr lang="en" altLang="ko-Kore-KR" sz="1400" dirty="0"/>
              </a:br>
              <a:r>
                <a:rPr lang="en" altLang="ko-Kore-KR" sz="1400" dirty="0"/>
                <a:t>[</a:t>
              </a:r>
              <a:r>
                <a:rPr lang="en" altLang="ko-Kore-KR" sz="1400" dirty="0">
                  <a:effectLst/>
                </a:rPr>
                <a:t>0 0 0 1 0 0 0 1</a:t>
              </a:r>
              <a:r>
                <a:rPr lang="en" altLang="ko-Kore-KR" sz="1400" dirty="0"/>
                <a:t>]</a:t>
              </a:r>
              <a:br>
                <a:rPr lang="en" altLang="ko-Kore-KR" sz="1400" dirty="0"/>
              </a:br>
              <a:r>
                <a:rPr lang="en" altLang="ko-Kore-KR" sz="1400" dirty="0"/>
                <a:t>[</a:t>
              </a:r>
              <a:r>
                <a:rPr lang="en" altLang="ko-Kore-KR" sz="1400" dirty="0">
                  <a:effectLst/>
                </a:rPr>
                <a:t>0 0 0 0 1 1 1 0</a:t>
              </a:r>
              <a:r>
                <a:rPr lang="en" altLang="ko-Kore-KR" sz="1400" dirty="0"/>
                <a:t>]</a:t>
              </a:r>
              <a:br>
                <a:rPr lang="en" altLang="ko-Kore-KR" sz="1400" dirty="0"/>
              </a:br>
              <a:r>
                <a:rPr lang="en" altLang="ko-Kore-KR" sz="1400" dirty="0"/>
                <a:t>[</a:t>
              </a:r>
              <a:r>
                <a:rPr lang="en" altLang="ko-Kore-KR" sz="1400" dirty="0">
                  <a:effectLst/>
                </a:rPr>
                <a:t>0 0 0 0 0 1 0 0</a:t>
              </a:r>
              <a:r>
                <a:rPr lang="en" altLang="ko-Kore-KR" sz="1400" dirty="0"/>
                <a:t>]</a:t>
              </a:r>
              <a:br>
                <a:rPr lang="en" altLang="ko-Kore-KR" sz="1400" dirty="0"/>
              </a:br>
              <a:r>
                <a:rPr lang="en" altLang="ko-Kore-KR" sz="1400" dirty="0"/>
                <a:t>[</a:t>
              </a:r>
              <a:r>
                <a:rPr lang="en" altLang="ko-Kore-KR" sz="1400" dirty="0">
                  <a:effectLst/>
                </a:rPr>
                <a:t>0 0 0 0 0 0 1 1</a:t>
              </a:r>
              <a:r>
                <a:rPr lang="en" altLang="ko-Kore-KR" sz="1400" dirty="0"/>
                <a:t>]</a:t>
              </a:r>
              <a:br>
                <a:rPr lang="en" altLang="ko-Kore-KR" sz="1400" dirty="0"/>
              </a:br>
              <a:r>
                <a:rPr lang="en" altLang="ko-Kore-KR" sz="1400" dirty="0"/>
                <a:t>[</a:t>
              </a:r>
              <a:r>
                <a:rPr lang="en" altLang="ko-Kore-KR" sz="1400" dirty="0">
                  <a:effectLst/>
                </a:rPr>
                <a:t>0 0 0 0 0 0 0 1</a:t>
              </a:r>
              <a:r>
                <a:rPr lang="en" altLang="ko-Kore-KR" sz="1400" dirty="0"/>
                <a:t>]</a:t>
              </a:r>
              <a:endParaRPr lang="ko-Kore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471E29-F56A-B800-A9EE-35025DE756BD}"/>
                </a:ext>
              </a:extLst>
            </p:cNvPr>
            <p:cNvSpPr txBox="1"/>
            <p:nvPr/>
          </p:nvSpPr>
          <p:spPr>
            <a:xfrm>
              <a:off x="4780147" y="3923025"/>
              <a:ext cx="473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200" b="1" dirty="0"/>
                <a:t>=</a:t>
              </a:r>
              <a:endParaRPr kumimoji="1" lang="ko-Kore-KR" altLang="en-US" sz="32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FE4744-E7B6-5AE7-90C8-05EF6F0BBCD5}"/>
                  </a:ext>
                </a:extLst>
              </p:cNvPr>
              <p:cNvSpPr txBox="1"/>
              <p:nvPr/>
            </p:nvSpPr>
            <p:spPr>
              <a:xfrm>
                <a:off x="3790979" y="2334418"/>
                <a:ext cx="1677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 ∙  ∙  ∙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FE4744-E7B6-5AE7-90C8-05EF6F0BB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979" y="2334418"/>
                <a:ext cx="1677331" cy="369332"/>
              </a:xfrm>
              <a:prstGeom prst="rect">
                <a:avLst/>
              </a:prstGeom>
              <a:blipFill>
                <a:blip r:embed="rId8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14C84C-A369-1278-B6D2-C803C29BB76D}"/>
                  </a:ext>
                </a:extLst>
              </p:cNvPr>
              <p:cNvSpPr txBox="1"/>
              <p:nvPr/>
            </p:nvSpPr>
            <p:spPr>
              <a:xfrm>
                <a:off x="3690772" y="2530051"/>
                <a:ext cx="171798" cy="172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∙  ∙  ∙  ∙  ∙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14C84C-A369-1278-B6D2-C803C29B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772" y="2530051"/>
                <a:ext cx="171798" cy="1728935"/>
              </a:xfrm>
              <a:prstGeom prst="rect">
                <a:avLst/>
              </a:prstGeom>
              <a:blipFill>
                <a:blip r:embed="rId9"/>
                <a:stretch>
                  <a:fillRect l="-13333" r="-186667" b="-292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C7B205-38E2-135A-A559-1E15A9E84583}"/>
                  </a:ext>
                </a:extLst>
              </p:cNvPr>
              <p:cNvSpPr txBox="1"/>
              <p:nvPr/>
            </p:nvSpPr>
            <p:spPr>
              <a:xfrm>
                <a:off x="3648285" y="4002645"/>
                <a:ext cx="428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C7B205-38E2-135A-A559-1E15A9E84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285" y="4002645"/>
                <a:ext cx="4285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오른쪽 화살표[R] 32">
            <a:extLst>
              <a:ext uri="{FF2B5EF4-FFF2-40B4-BE49-F238E27FC236}">
                <a16:creationId xmlns:a16="http://schemas.microsoft.com/office/drawing/2014/main" id="{CBD9F250-9874-2C28-9FA3-74A52E6812B7}"/>
              </a:ext>
            </a:extLst>
          </p:cNvPr>
          <p:cNvSpPr/>
          <p:nvPr/>
        </p:nvSpPr>
        <p:spPr>
          <a:xfrm>
            <a:off x="3436847" y="3235638"/>
            <a:ext cx="354132" cy="2547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224AA3C-707D-5EF2-D36B-BCEE58881F3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99" r="18621" b="5575"/>
          <a:stretch/>
        </p:blipFill>
        <p:spPr>
          <a:xfrm>
            <a:off x="3524793" y="4454619"/>
            <a:ext cx="4827325" cy="2223609"/>
          </a:xfrm>
          <a:prstGeom prst="rect">
            <a:avLst/>
          </a:prstGeom>
        </p:spPr>
      </p:pic>
      <p:sp>
        <p:nvSpPr>
          <p:cNvPr id="37" name="삼각형 36">
            <a:extLst>
              <a:ext uri="{FF2B5EF4-FFF2-40B4-BE49-F238E27FC236}">
                <a16:creationId xmlns:a16="http://schemas.microsoft.com/office/drawing/2014/main" id="{D5F4EA3B-3F8B-CBF6-BD29-30ED0E0332F0}"/>
              </a:ext>
            </a:extLst>
          </p:cNvPr>
          <p:cNvSpPr/>
          <p:nvPr/>
        </p:nvSpPr>
        <p:spPr>
          <a:xfrm rot="10800000">
            <a:off x="6986330" y="2661090"/>
            <a:ext cx="1299140" cy="1734147"/>
          </a:xfrm>
          <a:prstGeom prst="triangle">
            <a:avLst>
              <a:gd name="adj" fmla="val 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F5E313FC-0384-E701-5774-4C7C9DCE09B9}"/>
              </a:ext>
            </a:extLst>
          </p:cNvPr>
          <p:cNvSpPr/>
          <p:nvPr/>
        </p:nvSpPr>
        <p:spPr>
          <a:xfrm>
            <a:off x="8499439" y="2584704"/>
            <a:ext cx="1299140" cy="1734147"/>
          </a:xfrm>
          <a:prstGeom prst="triangle">
            <a:avLst>
              <a:gd name="adj" fmla="val 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5944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36896-5BAB-5241-2460-D66501B2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SEED - 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결과</a:t>
            </a:r>
            <a:endParaRPr kumimoji="1" lang="ko-Kore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E8E1183-983E-C7C5-A0D2-F52BD6D5BF27}"/>
              </a:ext>
            </a:extLst>
          </p:cNvPr>
          <p:cNvGrpSpPr/>
          <p:nvPr/>
        </p:nvGrpSpPr>
        <p:grpSpPr>
          <a:xfrm>
            <a:off x="1992086" y="1453970"/>
            <a:ext cx="7772400" cy="1034986"/>
            <a:chOff x="411920" y="1229209"/>
            <a:chExt cx="7772400" cy="10349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26DFBEF-DFBD-0E53-5C95-6D2548159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920" y="1712379"/>
              <a:ext cx="7772400" cy="55181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96B4562-1A9F-2257-94DA-19C90BD6E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920" y="1229209"/>
              <a:ext cx="7772400" cy="473389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DAAFDD6-D2C1-4CCA-ECE0-41828DB297EF}"/>
              </a:ext>
            </a:extLst>
          </p:cNvPr>
          <p:cNvGrpSpPr/>
          <p:nvPr/>
        </p:nvGrpSpPr>
        <p:grpSpPr>
          <a:xfrm>
            <a:off x="1561023" y="3319233"/>
            <a:ext cx="9637409" cy="2362803"/>
            <a:chOff x="551620" y="3577984"/>
            <a:chExt cx="9637409" cy="236280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AF7F244-8E5E-A9BC-D959-E25265F10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328" r="34569"/>
            <a:stretch/>
          </p:blipFill>
          <p:spPr>
            <a:xfrm>
              <a:off x="551620" y="3577984"/>
              <a:ext cx="4994157" cy="22563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67E1BDF-5A15-3138-D18A-3D776DBC2764}"/>
                    </a:ext>
                  </a:extLst>
                </p:cNvPr>
                <p:cNvSpPr txBox="1"/>
                <p:nvPr/>
              </p:nvSpPr>
              <p:spPr>
                <a:xfrm>
                  <a:off x="5628904" y="3802766"/>
                  <a:ext cx="4560125" cy="21380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ko-Kore-KR" dirty="0"/>
                            <m:t>0</m:t>
                          </m:r>
                          <m:r>
                            <m:rPr>
                              <m:nor/>
                            </m:rPr>
                            <a:rPr kumimoji="1" lang="en-US" altLang="ko-Kore-KR" dirty="0"/>
                            <m:t>xE</m:t>
                          </m:r>
                          <m:r>
                            <m:rPr>
                              <m:nor/>
                            </m:rPr>
                            <a:rPr kumimoji="1" lang="en-US" altLang="ko-Kore-KR" dirty="0"/>
                            <m:t>0</m:t>
                          </m:r>
                          <m:r>
                            <m:rPr>
                              <m:nor/>
                            </m:rPr>
                            <a:rPr kumimoji="1" lang="en-US" altLang="ko-Kore-KR" dirty="0"/>
                            <m:t>C</m:t>
                          </m:r>
                          <m:r>
                            <m:rPr>
                              <m:nor/>
                            </m:rPr>
                            <a:rPr kumimoji="1" lang="en-US" altLang="ko-Kore-KR" dirty="0"/>
                            <m:t>6</m:t>
                          </m:r>
                          <m:r>
                            <m:rPr>
                              <m:nor/>
                            </m:rPr>
                            <a:rPr kumimoji="1" lang="en-US" altLang="ko-Kore-KR" dirty="0"/>
                            <m:t>BA</m:t>
                          </m:r>
                          <m:r>
                            <m:rPr>
                              <m:nor/>
                            </m:rPr>
                            <a:rPr kumimoji="1" lang="en-US" altLang="ko-Kore-KR" dirty="0"/>
                            <m:t>5</m:t>
                          </m:r>
                          <m:r>
                            <m:rPr>
                              <m:nor/>
                            </m:rPr>
                            <a:rPr kumimoji="1" lang="en-US" altLang="ko-Kore-KR" dirty="0"/>
                            <m:t>E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.  (16)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1" lang="en-US" altLang="ko-Kore-KR" dirty="0"/>
                    <a:t>= 5E BA C6 E0  </a:t>
                  </a:r>
                </a:p>
                <a:p>
                  <a:endParaRPr kumimoji="1" lang="en-US" altLang="ko-Kore-KR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ko-Kore-KR" dirty="0"/>
                            <m:t>0</m:t>
                          </m:r>
                          <m:r>
                            <m:rPr>
                              <m:nor/>
                            </m:rPr>
                            <a:rPr kumimoji="1" lang="en-US" altLang="ko-Kore-KR" dirty="0"/>
                            <m:t>x</m:t>
                          </m:r>
                          <m:r>
                            <m:rPr>
                              <m:nor/>
                            </m:rPr>
                            <a:rPr kumimoji="1" lang="en-US" altLang="ko-Kore-KR" dirty="0"/>
                            <m:t>68164</m:t>
                          </m:r>
                          <m:r>
                            <m:rPr>
                              <m:nor/>
                            </m:rPr>
                            <a:rPr kumimoji="1" lang="en-US" altLang="ko-Kore-KR" dirty="0"/>
                            <m:t>E</m:t>
                          </m:r>
                          <m:r>
                            <m:rPr>
                              <m:nor/>
                            </m:rPr>
                            <a:rPr kumimoji="1" lang="en-US" altLang="ko-Kore-KR" dirty="0"/>
                            <m:t>05 </m:t>
                          </m:r>
                        </m:e>
                        <m:sub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(16)</m:t>
                          </m:r>
                        </m:sub>
                      </m:sSub>
                    </m:oMath>
                  </a14:m>
                  <a:r>
                    <a:rPr kumimoji="1" lang="en-US" altLang="ko-Kore-KR" dirty="0"/>
                    <a:t> = 05 4E 16 68</a:t>
                  </a:r>
                </a:p>
                <a:p>
                  <a:endParaRPr kumimoji="1" lang="en-US" altLang="ko-Kore-KR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ko-Kore-KR" dirty="0"/>
                            <m:t>0</m:t>
                          </m:r>
                          <m:r>
                            <m:rPr>
                              <m:nor/>
                            </m:rPr>
                            <a:rPr kumimoji="1" lang="en-US" altLang="ko-Kore-KR" dirty="0"/>
                            <m:t>xCCF</m:t>
                          </m:r>
                          <m:r>
                            <m:rPr>
                              <m:nor/>
                            </m:rPr>
                            <a:rPr kumimoji="1" lang="en-US" altLang="ko-Kore-KR" dirty="0"/>
                            <m:t>1</m:t>
                          </m:r>
                          <m:r>
                            <m:rPr>
                              <m:nor/>
                            </m:rPr>
                            <a:rPr kumimoji="1" lang="en-US" altLang="ko-Kore-KR" dirty="0"/>
                            <m:t>AF</m:t>
                          </m:r>
                          <m:r>
                            <m:rPr>
                              <m:nor/>
                            </m:rPr>
                            <a:rPr kumimoji="1" lang="en-US" altLang="ko-Kore-KR" dirty="0"/>
                            <m:t>19 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(16)</m:t>
                          </m:r>
                        </m:sub>
                      </m:sSub>
                    </m:oMath>
                  </a14:m>
                  <a:r>
                    <a:rPr kumimoji="1" lang="en-US" altLang="ko-Kore-KR" dirty="0"/>
                    <a:t> = 19 AF F1 CC</a:t>
                  </a:r>
                </a:p>
                <a:p>
                  <a:endParaRPr kumimoji="1" lang="en-US" altLang="ko-Kore-KR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ko-Kore-KR" dirty="0"/>
                            <m:t>0</m:t>
                          </m:r>
                          <m:r>
                            <m:rPr>
                              <m:nor/>
                            </m:rPr>
                            <a:rPr kumimoji="1" lang="en-US" altLang="ko-Kore-KR" dirty="0"/>
                            <m:t>xDB</m:t>
                          </m:r>
                          <m:r>
                            <m:rPr>
                              <m:nor/>
                            </m:rPr>
                            <a:rPr kumimoji="1" lang="en-US" altLang="ko-Kore-KR" dirty="0"/>
                            <m:t>6</m:t>
                          </m:r>
                          <m:r>
                            <m:rPr>
                              <m:nor/>
                            </m:rPr>
                            <a:rPr kumimoji="1" lang="en-US" altLang="ko-Kore-KR" dirty="0"/>
                            <m:t>C</m:t>
                          </m:r>
                          <m:r>
                            <m:rPr>
                              <m:nor/>
                            </m:rPr>
                            <a:rPr kumimoji="1" lang="en-US" altLang="ko-Kore-KR" dirty="0"/>
                            <m:t>346</m:t>
                          </m:r>
                          <m:r>
                            <m:rPr>
                              <m:nor/>
                            </m:rPr>
                            <a:rPr kumimoji="1" lang="en-US" altLang="ko-Kore-KR" dirty="0"/>
                            <m:t>D</m:t>
                          </m:r>
                          <m:r>
                            <m:rPr>
                              <m:nor/>
                            </m:rPr>
                            <a:rPr kumimoji="1" lang="ko-Kore-KR" altLang="en-US" dirty="0"/>
                            <m:t> 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(16)</m:t>
                          </m:r>
                        </m:sub>
                      </m:sSub>
                    </m:oMath>
                  </a14:m>
                  <a:r>
                    <a:rPr kumimoji="1" lang="en-US" altLang="ko-Kore-KR" dirty="0"/>
                    <a:t> = 6D 34 6C DB 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67E1BDF-5A15-3138-D18A-3D776DBC2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8904" y="3802766"/>
                  <a:ext cx="4560125" cy="2138021"/>
                </a:xfrm>
                <a:prstGeom prst="rect">
                  <a:avLst/>
                </a:prstGeom>
                <a:blipFill>
                  <a:blip r:embed="rId5"/>
                  <a:stretch>
                    <a:fillRect t="-1176" b="-1765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314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EA484-D433-B37F-E13E-6D9C086B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300236"/>
            <a:ext cx="11368160" cy="762163"/>
          </a:xfrm>
        </p:spPr>
        <p:txBody>
          <a:bodyPr/>
          <a:lstStyle/>
          <a:p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SEED 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D94B8D-4358-8846-69FE-ACE7A4DE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064" y="1434352"/>
            <a:ext cx="4606773" cy="4841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57D5E3-09A3-6EDD-DACD-FECA07420D49}"/>
                  </a:ext>
                </a:extLst>
              </p:cNvPr>
              <p:cNvSpPr txBox="1"/>
              <p:nvPr/>
            </p:nvSpPr>
            <p:spPr>
              <a:xfrm>
                <a:off x="731183" y="1659285"/>
                <a:ext cx="5509881" cy="3546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SEED </a:t>
                </a:r>
                <a:r>
                  <a:rPr lang="ko-KR" altLang="en-US" sz="28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구조</a:t>
                </a:r>
                <a:endParaRPr lang="en-US" altLang="ko-KR" sz="28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endParaRPr lang="en-US" altLang="ko-KR" sz="16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전체 구조는 </a:t>
                </a:r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Feistel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구조로 이루어짐</a:t>
                </a:r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.</a:t>
                </a:r>
              </a:p>
              <a:p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128 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비트 </a:t>
                </a:r>
                <a:r>
                  <a:rPr lang="ko-KR" altLang="en-US" sz="2000" dirty="0" err="1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평문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블록과 </a:t>
                </a:r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128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비트 키를 사용</a:t>
                </a:r>
                <a:endParaRPr lang="en-US" altLang="ko-KR" sz="2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128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비트 </a:t>
                </a:r>
                <a:r>
                  <a:rPr lang="ko-KR" altLang="en-US" sz="2000" dirty="0" err="1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평문을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 각각 </a:t>
                </a:r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64</a:t>
                </a:r>
                <a:r>
                  <a:rPr lang="ko-KR" altLang="en-US" sz="2000" dirty="0" err="1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비트씩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좌우로 나누어 연산</a:t>
                </a:r>
                <a:endParaRPr lang="en-US" altLang="ko-KR" sz="2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총 </a:t>
                </a:r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16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라운드 진행</a:t>
                </a:r>
                <a:endParaRPr lang="en-US" altLang="ko-KR" sz="2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endParaRPr lang="en-US" altLang="ko-KR" sz="2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endParaRPr lang="en-US" altLang="ko-KR" sz="2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*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</a:t>
                </a:r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128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비트 키를 사용한다는 것은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𝑖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  <a:ea typeface="LG Smart UI SemiBold" panose="020B0700000101010101" pitchFamily="50" charset="-127"/>
                      </a:rPr>
                      <m:t>가</m:t>
                    </m:r>
                  </m:oMath>
                </a14:m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128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비트가 아닌  </a:t>
                </a:r>
                <a:endParaRPr lang="en-US" altLang="ko-KR" sz="2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  128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비트키를 이용하여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𝐾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𝑖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  <a:ea typeface="LG Smart UI SemiBold" panose="020B0700000101010101" pitchFamily="50" charset="-127"/>
                      </a:rPr>
                      <m:t>를</m:t>
                    </m:r>
                  </m:oMath>
                </a14:m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생성</a:t>
                </a:r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. </a:t>
                </a:r>
              </a:p>
              <a:p>
                <a:r>
                  <a:rPr lang="en-US" altLang="ko-KR" sz="2000" i="1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는 </a:t>
                </a:r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64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비트</a:t>
                </a:r>
                <a:endParaRPr lang="en-US" altLang="ko-KR" sz="2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57D5E3-09A3-6EDD-DACD-FECA07420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83" y="1659285"/>
                <a:ext cx="5509881" cy="3546997"/>
              </a:xfrm>
              <a:prstGeom prst="rect">
                <a:avLst/>
              </a:prstGeom>
              <a:blipFill>
                <a:blip r:embed="rId3"/>
                <a:stretch>
                  <a:fillRect l="-2069" t="-1786" b="-2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BC1F56A8-D3BE-7AED-AF25-FE752A0D5336}"/>
              </a:ext>
            </a:extLst>
          </p:cNvPr>
          <p:cNvSpPr/>
          <p:nvPr/>
        </p:nvSpPr>
        <p:spPr>
          <a:xfrm>
            <a:off x="10022541" y="1766046"/>
            <a:ext cx="367553" cy="441063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939CE-2982-BFA2-498D-21701B2FFCD7}"/>
              </a:ext>
            </a:extLst>
          </p:cNvPr>
          <p:cNvSpPr txBox="1"/>
          <p:nvPr/>
        </p:nvSpPr>
        <p:spPr>
          <a:xfrm>
            <a:off x="10390094" y="3827929"/>
            <a:ext cx="1501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1600" dirty="0"/>
              <a:t>16</a:t>
            </a:r>
            <a:r>
              <a:rPr lang="ko-KR" altLang="en-US" sz="1600" dirty="0"/>
              <a:t> </a:t>
            </a:r>
            <a:r>
              <a:rPr lang="en-US" altLang="ko-KR" sz="1600" dirty="0"/>
              <a:t>Rounds</a:t>
            </a:r>
            <a:r>
              <a:rPr lang="ko-KR" altLang="en-US" sz="16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22005-C016-17D6-D029-5145FAF57E9F}"/>
              </a:ext>
            </a:extLst>
          </p:cNvPr>
          <p:cNvSpPr txBox="1"/>
          <p:nvPr/>
        </p:nvSpPr>
        <p:spPr>
          <a:xfrm>
            <a:off x="7074527" y="1398494"/>
            <a:ext cx="925606" cy="305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64bits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4FD65-12F2-76C3-1CF6-D4158CE6D61C}"/>
              </a:ext>
            </a:extLst>
          </p:cNvPr>
          <p:cNvSpPr txBox="1"/>
          <p:nvPr/>
        </p:nvSpPr>
        <p:spPr>
          <a:xfrm>
            <a:off x="8896349" y="1398494"/>
            <a:ext cx="925606" cy="305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64bits</a:t>
            </a:r>
            <a:endParaRPr lang="ko-KR" altLang="en-US" sz="1400" dirty="0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45D9D73A-C86A-E12B-4B39-FAB82DEBD982}"/>
              </a:ext>
            </a:extLst>
          </p:cNvPr>
          <p:cNvSpPr/>
          <p:nvPr/>
        </p:nvSpPr>
        <p:spPr>
          <a:xfrm>
            <a:off x="10390094" y="1766046"/>
            <a:ext cx="170330" cy="138953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8616EB-5BF5-8D0C-8587-707EBE92A3A4}"/>
              </a:ext>
            </a:extLst>
          </p:cNvPr>
          <p:cNvSpPr txBox="1"/>
          <p:nvPr/>
        </p:nvSpPr>
        <p:spPr>
          <a:xfrm>
            <a:off x="10593056" y="2276145"/>
            <a:ext cx="1298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1Round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45B39-EB77-59FA-2EE6-EE117FC7FE3F}"/>
              </a:ext>
            </a:extLst>
          </p:cNvPr>
          <p:cNvSpPr txBox="1"/>
          <p:nvPr/>
        </p:nvSpPr>
        <p:spPr>
          <a:xfrm>
            <a:off x="9434231" y="2576462"/>
            <a:ext cx="835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64bits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776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97E18-BA0B-D2DE-97DF-6E033628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SEED -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키스케줄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7C868E-A7D0-205B-379C-F25BC10C2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928" y="1220296"/>
            <a:ext cx="4538178" cy="5144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6B5ED7-194C-3C27-5D7C-972ECD2E33E8}"/>
                  </a:ext>
                </a:extLst>
              </p:cNvPr>
              <p:cNvSpPr txBox="1"/>
              <p:nvPr/>
            </p:nvSpPr>
            <p:spPr>
              <a:xfrm>
                <a:off x="565891" y="1358910"/>
                <a:ext cx="6257822" cy="2383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28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라운드 키 생성 </a:t>
                </a:r>
                <a:endParaRPr lang="en-US" altLang="ko-KR" sz="28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pPr marL="360000"/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128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비트 키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||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32</m:t>
                    </m:r>
                  </m:oMath>
                </a14:m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비트</a:t>
                </a:r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)</a:t>
                </a:r>
              </a:p>
              <a:p>
                <a:pPr marL="36000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= 32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비트 </a:t>
                </a:r>
                <a:endParaRPr lang="en-US" altLang="ko-KR" sz="2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pPr marL="360000"/>
                <a:endParaRPr lang="en-US" altLang="ko-KR" sz="2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pPr marL="360000"/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홀수 라운드일 경우 </a:t>
                </a:r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: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Right shift 8</a:t>
                </a:r>
              </a:p>
              <a:p>
                <a:pPr marL="360000"/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짝수 라운드일 경우 </a:t>
                </a:r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: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Left shift 8</a:t>
                </a:r>
              </a:p>
              <a:p>
                <a:pPr marL="360000"/>
                <a:endParaRPr lang="en-US" altLang="ko-KR" sz="20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6B5ED7-194C-3C27-5D7C-972ECD2E3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91" y="1358910"/>
                <a:ext cx="6257822" cy="2383281"/>
              </a:xfrm>
              <a:prstGeom prst="rect">
                <a:avLst/>
              </a:prstGeom>
              <a:blipFill>
                <a:blip r:embed="rId3"/>
                <a:stretch>
                  <a:fillRect l="-1619" t="-31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8F2368E9-EB31-D75F-A148-1A1079254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400" y="3642756"/>
            <a:ext cx="5571934" cy="26274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C1FD08E-65C1-8FE9-007B-8CD575830CA7}"/>
              </a:ext>
            </a:extLst>
          </p:cNvPr>
          <p:cNvSpPr/>
          <p:nvPr/>
        </p:nvSpPr>
        <p:spPr>
          <a:xfrm>
            <a:off x="1615044" y="3792718"/>
            <a:ext cx="4667003" cy="1242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0D0F86-B593-D80D-8B85-F2269D5B595E}"/>
              </a:ext>
            </a:extLst>
          </p:cNvPr>
          <p:cNvSpPr/>
          <p:nvPr/>
        </p:nvSpPr>
        <p:spPr>
          <a:xfrm>
            <a:off x="1615044" y="5358281"/>
            <a:ext cx="3526972" cy="911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593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97E18-BA0B-D2DE-97DF-6E033628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SEED - 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키스케줄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7C868E-A7D0-205B-379C-F25BC10C2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40" y="1151780"/>
            <a:ext cx="4850108" cy="54984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70D529-24E8-39EA-F454-01A52B249B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230"/>
          <a:stretch/>
        </p:blipFill>
        <p:spPr>
          <a:xfrm>
            <a:off x="7002872" y="3971585"/>
            <a:ext cx="4404898" cy="1967083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4FC4F-0BF1-8722-E857-7BBA24D913C5}"/>
              </a:ext>
            </a:extLst>
          </p:cNvPr>
          <p:cNvCxnSpPr/>
          <p:nvPr/>
        </p:nvCxnSpPr>
        <p:spPr>
          <a:xfrm>
            <a:off x="5035138" y="2137558"/>
            <a:ext cx="18763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4CB01B-3751-2878-F4A7-917EC74B76A4}"/>
              </a:ext>
            </a:extLst>
          </p:cNvPr>
          <p:cNvCxnSpPr>
            <a:cxnSpLocks/>
          </p:cNvCxnSpPr>
          <p:nvPr/>
        </p:nvCxnSpPr>
        <p:spPr>
          <a:xfrm>
            <a:off x="4989421" y="2495376"/>
            <a:ext cx="1967734" cy="252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062868-76FE-C990-B967-4051B062AC87}"/>
              </a:ext>
            </a:extLst>
          </p:cNvPr>
          <p:cNvGrpSpPr/>
          <p:nvPr/>
        </p:nvGrpSpPr>
        <p:grpSpPr>
          <a:xfrm>
            <a:off x="7002872" y="1379738"/>
            <a:ext cx="4284453" cy="1913296"/>
            <a:chOff x="7002872" y="1379738"/>
            <a:chExt cx="4284453" cy="191329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68A4B8F-F2C4-B10B-2EEE-0FF761B990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5230"/>
            <a:stretch/>
          </p:blipFill>
          <p:spPr>
            <a:xfrm>
              <a:off x="7002872" y="1379738"/>
              <a:ext cx="4284453" cy="1913296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B16B836-ABE6-9C37-B0C9-8E8E8295D8C0}"/>
                </a:ext>
              </a:extLst>
            </p:cNvPr>
            <p:cNvSpPr/>
            <p:nvPr/>
          </p:nvSpPr>
          <p:spPr>
            <a:xfrm>
              <a:off x="9167751" y="2339439"/>
              <a:ext cx="688768" cy="155937"/>
            </a:xfrm>
            <a:prstGeom prst="rect">
              <a:avLst/>
            </a:prstGeom>
            <a:solidFill>
              <a:srgbClr val="2C2C2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279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EA484-D433-B37F-E13E-6D9C086B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SEED -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encrypt</a:t>
            </a:r>
            <a:endParaRPr lang="ko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D94B8D-4358-8846-69FE-ACE7A4DE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064" y="1434352"/>
            <a:ext cx="4606773" cy="4841214"/>
          </a:xfrm>
          <a:prstGeom prst="rect">
            <a:avLst/>
          </a:prstGeom>
        </p:spPr>
      </p:pic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BC1F56A8-D3BE-7AED-AF25-FE752A0D5336}"/>
              </a:ext>
            </a:extLst>
          </p:cNvPr>
          <p:cNvSpPr/>
          <p:nvPr/>
        </p:nvSpPr>
        <p:spPr>
          <a:xfrm>
            <a:off x="10022541" y="1766046"/>
            <a:ext cx="367553" cy="441063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939CE-2982-BFA2-498D-21701B2FFCD7}"/>
              </a:ext>
            </a:extLst>
          </p:cNvPr>
          <p:cNvSpPr txBox="1"/>
          <p:nvPr/>
        </p:nvSpPr>
        <p:spPr>
          <a:xfrm>
            <a:off x="10390094" y="3827929"/>
            <a:ext cx="1501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1600" dirty="0"/>
              <a:t>16</a:t>
            </a:r>
            <a:r>
              <a:rPr lang="ko-KR" altLang="en-US" sz="1600" dirty="0"/>
              <a:t> </a:t>
            </a:r>
            <a:r>
              <a:rPr lang="en-US" altLang="ko-KR" sz="1600" dirty="0"/>
              <a:t>Rounds</a:t>
            </a:r>
            <a:r>
              <a:rPr lang="ko-KR" altLang="en-US" sz="16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22005-C016-17D6-D029-5145FAF57E9F}"/>
              </a:ext>
            </a:extLst>
          </p:cNvPr>
          <p:cNvSpPr txBox="1"/>
          <p:nvPr/>
        </p:nvSpPr>
        <p:spPr>
          <a:xfrm>
            <a:off x="7074527" y="1398494"/>
            <a:ext cx="925606" cy="305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64bits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4FD65-12F2-76C3-1CF6-D4158CE6D61C}"/>
              </a:ext>
            </a:extLst>
          </p:cNvPr>
          <p:cNvSpPr txBox="1"/>
          <p:nvPr/>
        </p:nvSpPr>
        <p:spPr>
          <a:xfrm>
            <a:off x="8896349" y="1398494"/>
            <a:ext cx="925606" cy="305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64bits</a:t>
            </a:r>
            <a:endParaRPr lang="ko-KR" altLang="en-US" sz="1400" dirty="0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45D9D73A-C86A-E12B-4B39-FAB82DEBD982}"/>
              </a:ext>
            </a:extLst>
          </p:cNvPr>
          <p:cNvSpPr/>
          <p:nvPr/>
        </p:nvSpPr>
        <p:spPr>
          <a:xfrm>
            <a:off x="10390094" y="1766046"/>
            <a:ext cx="170330" cy="138953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8616EB-5BF5-8D0C-8587-707EBE92A3A4}"/>
              </a:ext>
            </a:extLst>
          </p:cNvPr>
          <p:cNvSpPr txBox="1"/>
          <p:nvPr/>
        </p:nvSpPr>
        <p:spPr>
          <a:xfrm>
            <a:off x="10593056" y="2276145"/>
            <a:ext cx="1298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1Round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45B39-EB77-59FA-2EE6-EE117FC7FE3F}"/>
              </a:ext>
            </a:extLst>
          </p:cNvPr>
          <p:cNvSpPr txBox="1"/>
          <p:nvPr/>
        </p:nvSpPr>
        <p:spPr>
          <a:xfrm>
            <a:off x="9434231" y="2576462"/>
            <a:ext cx="835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64bits</a:t>
            </a:r>
            <a:endParaRPr lang="ko-KR" altLang="en-US" sz="1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E26574E-1BFF-BEE5-3E70-76185D84B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04" y="4166483"/>
            <a:ext cx="4844444" cy="19044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199163-CB3F-28EC-5844-6A8E7001E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34" y="1434352"/>
            <a:ext cx="5020301" cy="23672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2F25F9B-F686-D121-2E48-96CBC1D41D74}"/>
              </a:ext>
            </a:extLst>
          </p:cNvPr>
          <p:cNvSpPr/>
          <p:nvPr/>
        </p:nvSpPr>
        <p:spPr>
          <a:xfrm>
            <a:off x="1009403" y="2714962"/>
            <a:ext cx="4405745" cy="138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93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82322-79FD-1F25-87A4-9FB660EC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SEED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F Function</a:t>
            </a:r>
            <a:endParaRPr lang="ko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656E09-430E-355C-601C-0B9D4E866414}"/>
                  </a:ext>
                </a:extLst>
              </p:cNvPr>
              <p:cNvSpPr txBox="1"/>
              <p:nvPr/>
            </p:nvSpPr>
            <p:spPr>
              <a:xfrm>
                <a:off x="759657" y="1534617"/>
                <a:ext cx="5602941" cy="1781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F Function</a:t>
                </a:r>
              </a:p>
              <a:p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LG Smart UI SemiBold" panose="020B0700000101010101" pitchFamily="50" charset="-127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𝑅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 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과 </a:t>
                </a:r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K(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𝐾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,0 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,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𝐾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,1 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)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를 입력으로 받음</a:t>
                </a:r>
                <a:endParaRPr lang="en-US" altLang="ko-KR" sz="2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r>
                  <a:rPr lang="en-US" altLang="ko-KR" sz="2000" b="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𝑅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 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  <a:ea typeface="LG Smart UI SemiBold" panose="020B0700000101010101" pitchFamily="50" charset="-127"/>
                      </a:rPr>
                      <m:t>는</m:t>
                    </m:r>
                  </m:oMath>
                </a14:m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다시 </a:t>
                </a:r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32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비트 </a:t>
                </a:r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C,D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로 나뉨</a:t>
                </a:r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.</a:t>
                </a:r>
              </a:p>
              <a:p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     XOR, Addition, G Function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으로 이루어짐</a:t>
                </a:r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.</a:t>
                </a:r>
              </a:p>
              <a:p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     C,D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는 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,0 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𝐾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,1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 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과 </a:t>
                </a:r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XOR 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연산</a:t>
                </a:r>
                <a:endParaRPr lang="en-US" altLang="ko-KR" sz="2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656E09-430E-355C-601C-0B9D4E866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57" y="1534617"/>
                <a:ext cx="5602941" cy="1781129"/>
              </a:xfrm>
              <a:prstGeom prst="rect">
                <a:avLst/>
              </a:prstGeom>
              <a:blipFill>
                <a:blip r:embed="rId2"/>
                <a:stretch>
                  <a:fillRect l="-2036" t="-3521" b="-49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E0D1DE39-EFF4-8249-4333-E4C2BE4525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19" b="2726"/>
          <a:stretch/>
        </p:blipFill>
        <p:spPr>
          <a:xfrm>
            <a:off x="7228252" y="1258154"/>
            <a:ext cx="3859203" cy="50798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96AF55-2A36-6231-F487-04F52446E08E}"/>
              </a:ext>
            </a:extLst>
          </p:cNvPr>
          <p:cNvSpPr txBox="1"/>
          <p:nvPr/>
        </p:nvSpPr>
        <p:spPr>
          <a:xfrm>
            <a:off x="7841876" y="1222133"/>
            <a:ext cx="110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32bits</a:t>
            </a:r>
            <a:endParaRPr lang="ko-KR" altLang="en-US" sz="18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288F6-00FA-D39C-6B31-47FF04DC3D26}"/>
              </a:ext>
            </a:extLst>
          </p:cNvPr>
          <p:cNvSpPr txBox="1"/>
          <p:nvPr/>
        </p:nvSpPr>
        <p:spPr>
          <a:xfrm>
            <a:off x="9742394" y="1222133"/>
            <a:ext cx="110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32bits</a:t>
            </a:r>
            <a:endParaRPr lang="ko-KR" altLang="en-US" sz="18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AA157A-EB5C-A11C-C739-72A6ADC8A016}"/>
              </a:ext>
            </a:extLst>
          </p:cNvPr>
          <p:cNvSpPr txBox="1"/>
          <p:nvPr/>
        </p:nvSpPr>
        <p:spPr>
          <a:xfrm>
            <a:off x="10979523" y="2055850"/>
            <a:ext cx="110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32bits</a:t>
            </a:r>
            <a:endParaRPr lang="ko-KR" altLang="en-US" sz="18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C9649D-D2BC-42C4-E5DD-CB0B3A016555}"/>
              </a:ext>
            </a:extLst>
          </p:cNvPr>
          <p:cNvSpPr txBox="1"/>
          <p:nvPr/>
        </p:nvSpPr>
        <p:spPr>
          <a:xfrm>
            <a:off x="6675802" y="2055850"/>
            <a:ext cx="110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32bits</a:t>
            </a:r>
            <a:endParaRPr lang="ko-KR" altLang="en-US" sz="18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B6D004-F922-274A-C7B5-DAC9954CFFAA}"/>
              </a:ext>
            </a:extLst>
          </p:cNvPr>
          <p:cNvSpPr txBox="1"/>
          <p:nvPr/>
        </p:nvSpPr>
        <p:spPr>
          <a:xfrm>
            <a:off x="8333152" y="2317460"/>
            <a:ext cx="552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T0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E2AD7-7A6D-8877-E409-5972B9EE4896}"/>
              </a:ext>
            </a:extLst>
          </p:cNvPr>
          <p:cNvSpPr txBox="1"/>
          <p:nvPr/>
        </p:nvSpPr>
        <p:spPr>
          <a:xfrm>
            <a:off x="9870140" y="2294377"/>
            <a:ext cx="552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T1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5BD35B-C287-C11E-CFCE-E9F8A7782B69}"/>
              </a:ext>
            </a:extLst>
          </p:cNvPr>
          <p:cNvSpPr txBox="1"/>
          <p:nvPr/>
        </p:nvSpPr>
        <p:spPr>
          <a:xfrm>
            <a:off x="10100725" y="5338236"/>
            <a:ext cx="552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G2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DF356-9898-25BC-CA61-4555DCA85754}"/>
              </a:ext>
            </a:extLst>
          </p:cNvPr>
          <p:cNvSpPr txBox="1"/>
          <p:nvPr/>
        </p:nvSpPr>
        <p:spPr>
          <a:xfrm>
            <a:off x="8318482" y="4316023"/>
            <a:ext cx="552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G1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790536-7280-3EA2-6584-A2F6BA5260DD}"/>
              </a:ext>
            </a:extLst>
          </p:cNvPr>
          <p:cNvSpPr txBox="1"/>
          <p:nvPr/>
        </p:nvSpPr>
        <p:spPr>
          <a:xfrm>
            <a:off x="10133324" y="3359262"/>
            <a:ext cx="552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G0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78DC11-1A6F-A160-8119-EA6A561EE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444" y="3490067"/>
            <a:ext cx="5114840" cy="270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4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FFE08-3048-CFC8-1943-A1850497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36362"/>
            <a:ext cx="11368160" cy="762163"/>
          </a:xfrm>
        </p:spPr>
        <p:txBody>
          <a:bodyPr/>
          <a:lstStyle/>
          <a:p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SEED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 G Function</a:t>
            </a:r>
            <a:endParaRPr lang="ko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4E416-25EB-5959-2D9F-2338B55F9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128" y="1224277"/>
            <a:ext cx="6328358" cy="21019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70AA37-4AD3-B0A9-8F32-4ACEFFC3D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" y="2799285"/>
            <a:ext cx="5273005" cy="3381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6E0A05-2C72-A67C-4775-7AEC071B588B}"/>
              </a:ext>
            </a:extLst>
          </p:cNvPr>
          <p:cNvSpPr txBox="1"/>
          <p:nvPr/>
        </p:nvSpPr>
        <p:spPr>
          <a:xfrm>
            <a:off x="618564" y="1353670"/>
            <a:ext cx="42313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G Function</a:t>
            </a:r>
          </a:p>
          <a:p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    2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개의 </a:t>
            </a:r>
            <a:r>
              <a:rPr lang="en-US" altLang="ko-KR" sz="2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Sbox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사용</a:t>
            </a:r>
            <a:endParaRPr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 - </a:t>
            </a:r>
            <a:r>
              <a:rPr lang="en-US" altLang="ko-KR" sz="2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Sbox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는 입력으로 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8</a:t>
            </a:r>
            <a:r>
              <a:rPr lang="ko-KR" altLang="en-US" sz="2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비트값을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받음</a:t>
            </a:r>
            <a:endParaRPr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 - 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상수 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m0,m1,m2,m3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와 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&amp;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연산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99F918-DF1B-41D0-B3DA-20D6530F8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278" y="6252113"/>
            <a:ext cx="4351397" cy="2972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A978F0-DBB8-106D-5A8D-915AA21B9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543" y="3440505"/>
            <a:ext cx="4264977" cy="273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7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4245BC-1D84-0182-431F-17FDFC752C54}"/>
              </a:ext>
            </a:extLst>
          </p:cNvPr>
          <p:cNvGrpSpPr/>
          <p:nvPr/>
        </p:nvGrpSpPr>
        <p:grpSpPr>
          <a:xfrm>
            <a:off x="6272431" y="4120835"/>
            <a:ext cx="5705093" cy="2444559"/>
            <a:chOff x="751264" y="2547585"/>
            <a:chExt cx="5705093" cy="244455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F4A5CF7-77F3-5055-84AF-4D140D7238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40" t="30042"/>
            <a:stretch/>
          </p:blipFill>
          <p:spPr>
            <a:xfrm>
              <a:off x="751264" y="2684245"/>
              <a:ext cx="5705093" cy="23078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3BD5105-94D9-9190-A1C6-1AAB874B13C3}"/>
                    </a:ext>
                  </a:extLst>
                </p:cNvPr>
                <p:cNvSpPr txBox="1"/>
                <p:nvPr/>
              </p:nvSpPr>
              <p:spPr>
                <a:xfrm>
                  <a:off x="1568821" y="2563838"/>
                  <a:ext cx="2034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 ∙  ∙  ∙  ∙  ∙</m:t>
                      </m:r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3BD5105-94D9-9190-A1C6-1AAB874B1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8821" y="2563838"/>
                  <a:ext cx="203498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7D6E9CC-DE72-809D-328E-9DEA91794295}"/>
                    </a:ext>
                  </a:extLst>
                </p:cNvPr>
                <p:cNvSpPr txBox="1"/>
                <p:nvPr/>
              </p:nvSpPr>
              <p:spPr>
                <a:xfrm>
                  <a:off x="1278589" y="4342432"/>
                  <a:ext cx="519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7D6E9CC-DE72-809D-328E-9DEA91794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589" y="4342432"/>
                  <a:ext cx="51995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F89C8C9-BB29-5D0C-03B9-5C46DBFE0241}"/>
                    </a:ext>
                  </a:extLst>
                </p:cNvPr>
                <p:cNvSpPr txBox="1"/>
                <p:nvPr/>
              </p:nvSpPr>
              <p:spPr>
                <a:xfrm>
                  <a:off x="2949387" y="2547585"/>
                  <a:ext cx="519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F89C8C9-BB29-5D0C-03B9-5C46DBFE0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387" y="2547585"/>
                  <a:ext cx="51995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FEC57F-9E5B-4946-5A24-D2DCD4E04116}"/>
                    </a:ext>
                  </a:extLst>
                </p:cNvPr>
                <p:cNvSpPr txBox="1"/>
                <p:nvPr/>
              </p:nvSpPr>
              <p:spPr>
                <a:xfrm>
                  <a:off x="1330136" y="2748504"/>
                  <a:ext cx="208430" cy="17289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∙  ∙  ∙  ∙  ∙</m:t>
                      </m:r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FEC57F-9E5B-4946-5A24-D2DCD4E04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136" y="2748504"/>
                  <a:ext cx="208430" cy="1728935"/>
                </a:xfrm>
                <a:prstGeom prst="rect">
                  <a:avLst/>
                </a:prstGeom>
                <a:blipFill>
                  <a:blip r:embed="rId6"/>
                  <a:stretch>
                    <a:fillRect r="-1058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AE96720-5CA2-8B03-CC07-7FC1548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1130"/>
            <a:ext cx="11368160" cy="762163"/>
          </a:xfrm>
        </p:spPr>
        <p:txBody>
          <a:bodyPr/>
          <a:lstStyle/>
          <a:p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SEED - </a:t>
            </a:r>
            <a:r>
              <a:rPr lang="en-US" altLang="ko-KR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Sbox</a:t>
            </a:r>
            <a:endParaRPr lang="ko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11748-5B87-3665-AE91-FC07D3F4A5BC}"/>
              </a:ext>
            </a:extLst>
          </p:cNvPr>
          <p:cNvSpPr txBox="1"/>
          <p:nvPr/>
        </p:nvSpPr>
        <p:spPr>
          <a:xfrm>
            <a:off x="411920" y="1146456"/>
            <a:ext cx="10319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Sbox </a:t>
            </a:r>
            <a:r>
              <a:rPr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구현 </a:t>
            </a:r>
            <a:endParaRPr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  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양자 컴퓨터에서는 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Look-up table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사용 불가</a:t>
            </a:r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-&gt; 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특정 상태로 결정 지을 수 없기 때문</a:t>
            </a:r>
            <a:endParaRPr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269618-86F5-932B-02A9-E64447F1EDB2}"/>
                  </a:ext>
                </a:extLst>
              </p:cNvPr>
              <p:cNvSpPr txBox="1"/>
              <p:nvPr/>
            </p:nvSpPr>
            <p:spPr>
              <a:xfrm>
                <a:off x="734673" y="2063831"/>
                <a:ext cx="6325059" cy="723018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247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⊕169</m:t>
                    </m:r>
                  </m:oMath>
                </a14:m>
                <a:r>
                  <a:rPr lang="en-US" altLang="ko-KR" sz="2000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251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⊕56</m:t>
                    </m:r>
                  </m:oMath>
                </a14:m>
                <a:r>
                  <a:rPr lang="ko-KR" altLang="en-US" sz="2000" b="0" dirty="0"/>
                  <a:t> </a:t>
                </a:r>
                <a:endParaRPr lang="en-US" altLang="ko-KR" sz="20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269618-86F5-932B-02A9-E64447F1E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73" y="2063831"/>
                <a:ext cx="6325059" cy="723018"/>
              </a:xfrm>
              <a:prstGeom prst="rect">
                <a:avLst/>
              </a:prstGeom>
              <a:blipFill>
                <a:blip r:embed="rId7"/>
                <a:stretch>
                  <a:fillRect b="-10345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5566ED-608F-E034-95B3-BC8528402C5D}"/>
                  </a:ext>
                </a:extLst>
              </p:cNvPr>
              <p:cNvSpPr txBox="1"/>
              <p:nvPr/>
            </p:nvSpPr>
            <p:spPr>
              <a:xfrm>
                <a:off x="593056" y="2982387"/>
                <a:ext cx="7585676" cy="38756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)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에서 계산 </a:t>
                </a:r>
                <a:endParaRPr lang="en-US" altLang="ko-KR" sz="2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SEED GF</a:t>
                </a:r>
                <a14:m>
                  <m:oMath xmlns:m="http://schemas.openxmlformats.org/officeDocument/2006/math"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의 기약다항식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2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endParaRPr lang="en-US" altLang="ko-KR" sz="2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254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47</m:t>
                        </m:r>
                      </m:sup>
                    </m:sSup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254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ko-K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16</m:t>
                                </m:r>
                              </m:sup>
                            </m:sSup>
                            <m:r>
                              <a:rPr lang="en-US" altLang="ko-K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64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47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</a:t>
                </a:r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=</a:t>
                </a:r>
                <a:r>
                  <a:rPr lang="ko-KR" altLang="en-US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altLang="ko-KR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2000" i="1" dirty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2000" i="1" dirty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2000" i="1" dirty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altLang="ko-KR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altLang="ko-KR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2000" i="1" dirty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2000" i="1" dirty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2000" i="1" dirty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sup>
                                    </m:sSup>
                                    <m:r>
                                      <a:rPr lang="en-US" altLang="ko-KR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64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BM JUA OTF" panose="02020603020101020101" pitchFamily="18" charset="-127"/>
                    <a:ea typeface="BM JUA OTF" panose="02020603020101020101" pitchFamily="18" charset="-127"/>
                  </a:rPr>
                  <a:t>=</a:t>
                </a:r>
                <a:r>
                  <a:rPr lang="en-US" altLang="ko-KR" sz="2000" dirty="0">
                    <a:solidFill>
                      <a:srgbClr val="FF0000"/>
                    </a:solidFill>
                    <a:latin typeface="BM JUA OTF" panose="02020603020101020101" pitchFamily="18" charset="-127"/>
                    <a:ea typeface="BM JUA OTF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altLang="ko-KR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2000" i="1" dirty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2000" i="1" dirty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2000" i="1" dirty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altLang="ko-KR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altLang="ko-KR" sz="2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2000" i="1" dirty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2000" i="1" dirty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2000" i="1" dirty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sup>
                                    </m:sSup>
                                    <m:r>
                                      <a:rPr lang="en-US" altLang="ko-KR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64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  <a:p>
                <a:endParaRPr lang="en-US" altLang="ko-KR" sz="2000" dirty="0">
                  <a:latin typeface="BM JUA OTF" panose="02020603020101020101" pitchFamily="18" charset="-127"/>
                  <a:ea typeface="BM JUA OTF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5566ED-608F-E034-95B3-BC852840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6" y="2982387"/>
                <a:ext cx="7585676" cy="3875613"/>
              </a:xfrm>
              <a:prstGeom prst="rect">
                <a:avLst/>
              </a:prstGeom>
              <a:blipFill>
                <a:blip r:embed="rId8"/>
                <a:stretch>
                  <a:fillRect l="-835" t="-3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81AFA1F4-49CD-ABAD-0449-E37EC7E7E0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4356" y="2115857"/>
            <a:ext cx="2781244" cy="171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6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96720-5CA2-8B03-CC07-7FC1548C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SEED - </a:t>
            </a:r>
            <a:r>
              <a:rPr lang="en-US" altLang="ko-KR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Sbox</a:t>
            </a:r>
            <a:endParaRPr lang="ko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11748-5B87-3665-AE91-FC07D3F4A5BC}"/>
              </a:ext>
            </a:extLst>
          </p:cNvPr>
          <p:cNvSpPr txBox="1"/>
          <p:nvPr/>
        </p:nvSpPr>
        <p:spPr>
          <a:xfrm>
            <a:off x="475128" y="1099281"/>
            <a:ext cx="9547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Sbox </a:t>
            </a:r>
            <a:r>
              <a:rPr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구현 </a:t>
            </a:r>
            <a:endParaRPr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5566ED-608F-E034-95B3-BC8528402C5D}"/>
                  </a:ext>
                </a:extLst>
              </p:cNvPr>
              <p:cNvSpPr txBox="1"/>
              <p:nvPr/>
            </p:nvSpPr>
            <p:spPr>
              <a:xfrm>
                <a:off x="3399546" y="1159746"/>
                <a:ext cx="4294247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254</m:t>
                        </m:r>
                      </m:sup>
                    </m:sSup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4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14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ko-KR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4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ko-KR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ko-KR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4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ko-KR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16</m:t>
                                </m:r>
                              </m:sup>
                            </m:sSup>
                            <m:r>
                              <a:rPr lang="en-US" altLang="ko-KR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ko-KR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1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64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5566ED-608F-E034-95B3-BC852840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46" y="1159746"/>
                <a:ext cx="4294247" cy="3779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6642F6C7-E375-EE39-5C1F-7D36F34BE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45" y="1825748"/>
            <a:ext cx="5019249" cy="33558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744847-E359-ACB1-A8D8-769312C5E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85" y="5354681"/>
            <a:ext cx="4688683" cy="1106770"/>
          </a:xfrm>
          <a:prstGeom prst="rect">
            <a:avLst/>
          </a:prstGeom>
        </p:spPr>
      </p:pic>
      <p:pic>
        <p:nvPicPr>
          <p:cNvPr id="7" name="그림 6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E7B67C2E-4C40-2E3D-BE97-2B7F28B28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60" y="1825748"/>
            <a:ext cx="4501287" cy="281094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E6C893F-5A72-807D-DC3E-3CAE05095D7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71"/>
          <a:stretch/>
        </p:blipFill>
        <p:spPr>
          <a:xfrm>
            <a:off x="8056504" y="3443917"/>
            <a:ext cx="3932070" cy="118424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20A4227-9817-B7F3-DEFB-A33C2C440CF6}"/>
              </a:ext>
            </a:extLst>
          </p:cNvPr>
          <p:cNvGrpSpPr/>
          <p:nvPr/>
        </p:nvGrpSpPr>
        <p:grpSpPr>
          <a:xfrm>
            <a:off x="6586180" y="5075422"/>
            <a:ext cx="4501287" cy="1656000"/>
            <a:chOff x="6036084" y="4826082"/>
            <a:chExt cx="4501287" cy="165697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ABD3AFE-040D-7BCF-479D-FCFBB302A2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196" r="22296" b="2279"/>
            <a:stretch/>
          </p:blipFill>
          <p:spPr>
            <a:xfrm>
              <a:off x="6036084" y="4826082"/>
              <a:ext cx="4501287" cy="157450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B42AE06-9EBC-B4D4-B6B8-65406DD8543A}"/>
                </a:ext>
              </a:extLst>
            </p:cNvPr>
            <p:cNvSpPr/>
            <p:nvPr/>
          </p:nvSpPr>
          <p:spPr>
            <a:xfrm>
              <a:off x="9002486" y="6312104"/>
              <a:ext cx="293914" cy="170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527107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809</Words>
  <Application>Microsoft Macintosh PowerPoint</Application>
  <PresentationFormat>와이드스크린</PresentationFormat>
  <Paragraphs>102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BM HANNA Pro OTF</vt:lpstr>
      <vt:lpstr>BM JUA OTF</vt:lpstr>
      <vt:lpstr>LG Smart UI SemiBold</vt:lpstr>
      <vt:lpstr>맑은 고딕</vt:lpstr>
      <vt:lpstr>Arial</vt:lpstr>
      <vt:lpstr>Cambria Math</vt:lpstr>
      <vt:lpstr>CryptoCraft 테마</vt:lpstr>
      <vt:lpstr>제목 테마</vt:lpstr>
      <vt:lpstr>SEED 양자회로 구현</vt:lpstr>
      <vt:lpstr>SEED 구조</vt:lpstr>
      <vt:lpstr>SEED - 키스케줄</vt:lpstr>
      <vt:lpstr>SEED - 키스케줄</vt:lpstr>
      <vt:lpstr>SEED - encrypt</vt:lpstr>
      <vt:lpstr>SEED - F Function</vt:lpstr>
      <vt:lpstr>SEED - G Function</vt:lpstr>
      <vt:lpstr>SEED - Sbox</vt:lpstr>
      <vt:lpstr>SEED - Sbox</vt:lpstr>
      <vt:lpstr>SEED - Sbox</vt:lpstr>
      <vt:lpstr>SEED - 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oyj0922@gmail.com</cp:lastModifiedBy>
  <cp:revision>72</cp:revision>
  <dcterms:created xsi:type="dcterms:W3CDTF">2019-03-05T04:29:07Z</dcterms:created>
  <dcterms:modified xsi:type="dcterms:W3CDTF">2023-03-05T14:38:23Z</dcterms:modified>
</cp:coreProperties>
</file>