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4"/>
  </p:notesMasterIdLst>
  <p:handoutMasterIdLst>
    <p:handoutMasterId r:id="rId35"/>
  </p:handoutMasterIdLst>
  <p:sldIdLst>
    <p:sldId id="269" r:id="rId3"/>
    <p:sldId id="275" r:id="rId4"/>
    <p:sldId id="280" r:id="rId5"/>
    <p:sldId id="282" r:id="rId6"/>
    <p:sldId id="303" r:id="rId7"/>
    <p:sldId id="304" r:id="rId8"/>
    <p:sldId id="305" r:id="rId9"/>
    <p:sldId id="306" r:id="rId10"/>
    <p:sldId id="307" r:id="rId11"/>
    <p:sldId id="308" r:id="rId12"/>
    <p:sldId id="309" r:id="rId13"/>
    <p:sldId id="310" r:id="rId14"/>
    <p:sldId id="311" r:id="rId15"/>
    <p:sldId id="312" r:id="rId16"/>
    <p:sldId id="321" r:id="rId17"/>
    <p:sldId id="313" r:id="rId18"/>
    <p:sldId id="287" r:id="rId19"/>
    <p:sldId id="314" r:id="rId20"/>
    <p:sldId id="315" r:id="rId21"/>
    <p:sldId id="316" r:id="rId22"/>
    <p:sldId id="317" r:id="rId23"/>
    <p:sldId id="319" r:id="rId24"/>
    <p:sldId id="318" r:id="rId25"/>
    <p:sldId id="320" r:id="rId26"/>
    <p:sldId id="322" r:id="rId27"/>
    <p:sldId id="323" r:id="rId28"/>
    <p:sldId id="329" r:id="rId29"/>
    <p:sldId id="327" r:id="rId30"/>
    <p:sldId id="328" r:id="rId31"/>
    <p:sldId id="324" r:id="rId32"/>
    <p:sldId id="326" r:id="rId3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320" autoAdjust="0"/>
    <p:restoredTop sz="86395"/>
  </p:normalViewPr>
  <p:slideViewPr>
    <p:cSldViewPr snapToGrid="0">
      <p:cViewPr varScale="1">
        <p:scale>
          <a:sx n="128" d="100"/>
          <a:sy n="128" d="100"/>
        </p:scale>
        <p:origin x="688" y="176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ableStyles" Target="tableStyles.xml"/><Relationship Id="rId21" Type="http://schemas.openxmlformats.org/officeDocument/2006/relationships/slide" Target="slides/slide19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2019. 6. 17.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2019. 6. 17.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318348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95288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7146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42874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164369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1404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2983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11" Type="http://schemas.openxmlformats.org/officeDocument/2006/relationships/image" Target="../media/image31.png"/><Relationship Id="rId5" Type="http://schemas.openxmlformats.org/officeDocument/2006/relationships/image" Target="../media/image26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8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7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6.png"/><Relationship Id="rId3" Type="http://schemas.openxmlformats.org/officeDocument/2006/relationships/image" Target="../media/image61.png"/><Relationship Id="rId7" Type="http://schemas.openxmlformats.org/officeDocument/2006/relationships/image" Target="../media/image65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4.png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9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3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3" Type="http://schemas.openxmlformats.org/officeDocument/2006/relationships/image" Target="../media/image74.png"/><Relationship Id="rId7" Type="http://schemas.openxmlformats.org/officeDocument/2006/relationships/image" Target="../media/image6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7.png"/><Relationship Id="rId5" Type="http://schemas.openxmlformats.org/officeDocument/2006/relationships/image" Target="../media/image76.png"/><Relationship Id="rId10" Type="http://schemas.openxmlformats.org/officeDocument/2006/relationships/image" Target="../media/image79.png"/><Relationship Id="rId4" Type="http://schemas.openxmlformats.org/officeDocument/2006/relationships/image" Target="../media/image75.png"/><Relationship Id="rId9" Type="http://schemas.openxmlformats.org/officeDocument/2006/relationships/image" Target="../media/image7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20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19.png"/><Relationship Id="rId4" Type="http://schemas.openxmlformats.org/officeDocument/2006/relationships/image" Target="../media/image1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1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1" y="747199"/>
            <a:ext cx="8403773" cy="2387600"/>
          </a:xfrm>
        </p:spPr>
        <p:txBody>
          <a:bodyPr>
            <a:noAutofit/>
          </a:bodyPr>
          <a:lstStyle/>
          <a:p>
            <a:r>
              <a:rPr lang="en-US" altLang="ko-KR" sz="4000" b="1" dirty="0"/>
              <a:t>Introduce of </a:t>
            </a:r>
            <a:r>
              <a:rPr lang="en-US" altLang="ko-KR" sz="4000" b="1" dirty="0" err="1"/>
              <a:t>Goppa</a:t>
            </a:r>
            <a:r>
              <a:rPr lang="en-US" altLang="ko-KR" sz="4000" b="1" dirty="0"/>
              <a:t> Code</a:t>
            </a:r>
            <a:endParaRPr lang="ko-KR" altLang="en-US" sz="4000" b="1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b="1" dirty="0" err="1"/>
              <a:t>장경배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en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https://</a:t>
            </a:r>
            <a:r>
              <a:rPr lang="en" altLang="ko-KR" sz="2000" b="1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youtu.be</a:t>
            </a:r>
            <a:r>
              <a:rPr lang="en" altLang="ko-KR" sz="2000" b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/ywB1S6jje9Q</a:t>
            </a:r>
            <a:endParaRPr lang="en-US" altLang="ko-KR" sz="2000" b="1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Parity Check Matrix of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CEFC-4920-5F4B-BA9B-0D083B435431}"/>
              </a:ext>
            </a:extLst>
          </p:cNvPr>
          <p:cNvSpPr txBox="1"/>
          <p:nvPr/>
        </p:nvSpPr>
        <p:spPr>
          <a:xfrm>
            <a:off x="8637105" y="1257202"/>
            <a:ext cx="8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96402D2A-E4D8-934A-BB96-19F8DEBEF6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92900" y="1226048"/>
            <a:ext cx="2348256" cy="927337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EB38BFE7-5DDC-C74C-BBF9-6DDDA98421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1574" y="2070683"/>
            <a:ext cx="4376530" cy="5751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DC5C18A-5F14-3F43-B029-6112408A5BA6}"/>
                  </a:ext>
                </a:extLst>
              </p:cNvPr>
              <p:cNvSpPr/>
              <p:nvPr/>
            </p:nvSpPr>
            <p:spPr>
              <a:xfrm>
                <a:off x="544476" y="1501502"/>
                <a:ext cx="11094246" cy="4004173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ko-KR" altLang="en-US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의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요소</m:t>
                        </m:r>
                        <m:r>
                          <a:rPr kumimoji="1" lang="ko-KR" alt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를</m:t>
                    </m:r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구하기 위해서  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  다시 표현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en-US" altLang="ko-KR" dirty="0"/>
                  <a:t>					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이는 </a:t>
                </a:r>
                <a:r>
                  <a:rPr lang="en-US" altLang="ko-KR" dirty="0"/>
                  <a:t>	</a:t>
                </a:r>
                <a:r>
                  <a:rPr lang="ko-KR" altLang="en-US" dirty="0"/>
                  <a:t>        의 곱으로 확인해 볼 수 있다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</a:t>
                </a:r>
                <a:r>
                  <a:rPr lang="en-US" altLang="ko-KR" dirty="0"/>
                  <a:t> </a:t>
                </a:r>
              </a:p>
              <a:p>
                <a:endParaRPr lang="en-US" altLang="ko-KR" dirty="0"/>
              </a:p>
              <a:p>
                <a:r>
                  <a:rPr lang="ko-KR" altLang="en-US" dirty="0"/>
                  <a:t>이제</a:t>
                </a:r>
                <a:r>
                  <a:rPr lang="en-US" altLang="ko-KR" dirty="0"/>
                  <a:t>		</a:t>
                </a:r>
                <a:r>
                  <a:rPr lang="ko-KR" altLang="en-US" dirty="0"/>
                  <a:t>     로 정의하고 앞서</a:t>
                </a:r>
                <a:r>
                  <a:rPr lang="en-US" altLang="ko-KR" dirty="0"/>
                  <a:t>			</a:t>
                </a:r>
                <a:r>
                  <a:rPr lang="ko-KR" altLang="en-US" dirty="0"/>
                  <a:t>           였다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이걸로 다음 식을 찾아낸다</a:t>
                </a:r>
                <a:r>
                  <a:rPr lang="en-US" altLang="ko-KR" dirty="0"/>
                  <a:t>.</a:t>
                </a:r>
                <a:r>
                  <a:rPr lang="ko-KR" altLang="en-US" dirty="0"/>
                  <a:t>  </a:t>
                </a:r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endParaRPr lang="en-US" altLang="ko-KR" dirty="0"/>
              </a:p>
              <a:p>
                <a:r>
                  <a:rPr lang="ko-KR" altLang="en-US" dirty="0"/>
                  <a:t>위의 </a:t>
                </a:r>
                <a:r>
                  <a:rPr lang="ko-KR" altLang="en-US" dirty="0" err="1"/>
                  <a:t>분수식은</a:t>
                </a:r>
                <a:r>
                  <a:rPr lang="ko-KR" altLang="en-US" dirty="0"/>
                  <a:t> 다음과 같이 다시 쓰일 수 있다</a:t>
                </a:r>
                <a:r>
                  <a:rPr lang="en-US" altLang="ko-KR" dirty="0"/>
                  <a:t>.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8" name="직사각형 7">
                <a:extLst>
                  <a:ext uri="{FF2B5EF4-FFF2-40B4-BE49-F238E27FC236}">
                    <a16:creationId xmlns:a16="http://schemas.microsoft.com/office/drawing/2014/main" id="{ADC5C18A-5F14-3F43-B029-6112408A5B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476" y="1501502"/>
                <a:ext cx="11094246" cy="4004173"/>
              </a:xfrm>
              <a:prstGeom prst="rect">
                <a:avLst/>
              </a:prstGeom>
              <a:blipFill>
                <a:blip r:embed="rId5"/>
                <a:stretch>
                  <a:fillRect l="-458" t="-315" b="-126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96BE38F6-9DB2-9E4C-B557-34FEBA8E4B0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28277" y="1492865"/>
            <a:ext cx="619522" cy="369331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D22850EF-9A44-364A-B5FB-00676BD7D68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69606" y="2945017"/>
            <a:ext cx="808182" cy="293885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EEBBF01F-5979-9A41-B161-1A561C0481D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169606" y="3467502"/>
            <a:ext cx="1600200" cy="32562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76351AAE-34E4-6A43-9F7B-C73D95B9549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74753" y="3468560"/>
            <a:ext cx="3088157" cy="325622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DF62F28B-72DD-0042-8968-FE451171B8C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779745" y="4038287"/>
            <a:ext cx="5329030" cy="767556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6445663D-CEEF-C343-B3A2-7234FF2A605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715328" y="5612966"/>
            <a:ext cx="8541854" cy="424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923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Parity Check Matrix of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6445663D-CEEF-C343-B3A2-7234FF2A60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1939" y="1285175"/>
            <a:ext cx="8541854" cy="4243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CFABB-32C9-AB4A-8A67-2C34A236E869}"/>
                  </a:ext>
                </a:extLst>
              </p:cNvPr>
              <p:cNvSpPr txBox="1"/>
              <p:nvPr/>
            </p:nvSpPr>
            <p:spPr>
              <a:xfrm>
                <a:off x="564874" y="1928191"/>
                <a:ext cx="11062252" cy="40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이제</a:t>
                </a:r>
                <a:r>
                  <a:rPr kumimoji="1" lang="en-US" altLang="ko-KR" dirty="0"/>
                  <a:t>				</a:t>
                </a:r>
                <a:r>
                  <a:rPr kumimoji="1" lang="ko-KR" altLang="en-US" dirty="0"/>
                  <a:t>      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기반으로 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</m:oMath>
                </a14:m>
                <a:r>
                  <a:rPr kumimoji="1" lang="ko-KR" altLang="en-US" dirty="0"/>
                  <a:t>에 대한 다음과 같은 표현을 찾는다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 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60CFABB-32C9-AB4A-8A67-2C34A236E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4874" y="1928191"/>
                <a:ext cx="11062252" cy="403187"/>
              </a:xfrm>
              <a:prstGeom prst="rect">
                <a:avLst/>
              </a:prstGeom>
              <a:blipFill>
                <a:blip r:embed="rId3"/>
                <a:stretch>
                  <a:fillRect l="-344" t="-9091" b="-909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BF500FAB-EBA6-9446-8DFB-0660666A9F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7255" y="1917305"/>
            <a:ext cx="3360058" cy="360006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6C62A26-2803-5D4D-88E6-BAB18F9CF1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79271" y="2750457"/>
            <a:ext cx="5867400" cy="2946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0168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Parity Check Matrix of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46C62A26-2803-5D4D-88E6-BAB18F9CF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2899" y="1389743"/>
            <a:ext cx="4795158" cy="240795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D466E6D4-F986-EF4C-8CDD-C5FD305A61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86" y="1574390"/>
            <a:ext cx="2348256" cy="92733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202D8F9-DC40-014E-A8F1-B039912666D8}"/>
              </a:ext>
            </a:extLst>
          </p:cNvPr>
          <p:cNvSpPr txBox="1"/>
          <p:nvPr/>
        </p:nvSpPr>
        <p:spPr>
          <a:xfrm>
            <a:off x="489857" y="1389743"/>
            <a:ext cx="1114697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			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		</a:t>
            </a:r>
            <a:r>
              <a:rPr kumimoji="1" lang="ko-KR" altLang="en-US" dirty="0"/>
              <a:t> </a:t>
            </a:r>
            <a:r>
              <a:rPr kumimoji="1" lang="en-US" altLang="ko-KR" dirty="0"/>
              <a:t>	</a:t>
            </a:r>
            <a:r>
              <a:rPr kumimoji="1" lang="ko-KR" altLang="en-US" dirty="0"/>
              <a:t>   와</a:t>
            </a:r>
            <a:r>
              <a:rPr kumimoji="1" lang="en-US" altLang="ko-KR" dirty="0"/>
              <a:t>						</a:t>
            </a:r>
            <a:r>
              <a:rPr kumimoji="1" lang="ko-KR" altLang="en-US" dirty="0"/>
              <a:t>     로 </a:t>
            </a:r>
            <a:r>
              <a:rPr kumimoji="1" lang="ko-KR" altLang="en-US" dirty="0" err="1"/>
              <a:t>부터</a:t>
            </a:r>
            <a:r>
              <a:rPr kumimoji="1" lang="ko-KR" altLang="en-US" dirty="0"/>
              <a:t> 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	</a:t>
            </a:r>
            <a:r>
              <a:rPr kumimoji="1" lang="ko-KR" altLang="en-US" dirty="0"/>
              <a:t>          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찾을 수 있음</a:t>
            </a:r>
            <a:r>
              <a:rPr kumimoji="1" lang="en-US" altLang="ko-KR" dirty="0"/>
              <a:t>							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39E4A0A-4603-3641-B844-AF088D438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57036" y="4410548"/>
            <a:ext cx="1155700" cy="3302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A7D5370-B8C7-FA42-97CE-25D532F8E0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9550" y="4107238"/>
            <a:ext cx="4308021" cy="22373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23035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Generator Matrix of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02D8F9-DC40-014E-A8F1-B039912666D8}"/>
                  </a:ext>
                </a:extLst>
              </p:cNvPr>
              <p:cNvSpPr txBox="1"/>
              <p:nvPr/>
            </p:nvSpPr>
            <p:spPr>
              <a:xfrm>
                <a:off x="489856" y="1389743"/>
                <a:ext cx="11368159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패리티 체크 행렬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/>
                  <a:t>는 오류를 수정하기 위해 사용되고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암호시스템엔 </a:t>
                </a:r>
                <a:r>
                  <a:rPr kumimoji="1" lang="ko-KR" altLang="en-US" dirty="0" err="1"/>
                  <a:t>메세지를</a:t>
                </a:r>
                <a:r>
                  <a:rPr kumimoji="1" lang="ko-KR" altLang="en-US" dirty="0"/>
                  <a:t> 인코딩하고 </a:t>
                </a:r>
                <a:r>
                  <a:rPr kumimoji="1" lang="ko-KR" altLang="en-US" dirty="0" err="1"/>
                  <a:t>디코딩</a:t>
                </a:r>
                <a:r>
                  <a:rPr kumimoji="1" lang="ko-KR" altLang="en-US" dirty="0"/>
                  <a:t> 할 </a:t>
                </a:r>
                <a:r>
                  <a:rPr kumimoji="1" lang="ko-KR" altLang="en-US" dirty="0" err="1"/>
                  <a:t>생성행렬</a:t>
                </a:r>
                <a:r>
                  <a:rPr kumimoji="1" lang="en-US" altLang="ko-KR" dirty="0"/>
                  <a:t>(Generator Matrix)</a:t>
                </a:r>
                <a:r>
                  <a:rPr kumimoji="1" lang="ko-KR" altLang="en-US" dirty="0"/>
                  <a:t>이 필요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 err="1"/>
                  <a:t>코드워드</a:t>
                </a:r>
                <a:r>
                  <a:rPr kumimoji="1" lang="ko-KR" altLang="en-US" dirty="0"/>
                  <a:t> </a:t>
                </a:r>
                <a:r>
                  <a:rPr kumimoji="1" lang="en-US" altLang="ko-KR" i="1" dirty="0"/>
                  <a:t>c</a:t>
                </a:r>
                <a:r>
                  <a:rPr kumimoji="1" lang="ko-KR" altLang="en-US" dirty="0"/>
                  <a:t>는 </a:t>
                </a:r>
                <a:r>
                  <a:rPr kumimoji="1" lang="ko-KR" altLang="en-US" dirty="0" err="1"/>
                  <a:t>메세지</a:t>
                </a:r>
                <a:r>
                  <a:rPr kumimoji="1" lang="en-US" altLang="ko-KR" dirty="0"/>
                  <a:t>			</a:t>
                </a:r>
                <a:r>
                  <a:rPr kumimoji="1" lang="ko-KR" altLang="en-US" dirty="0"/>
                  <a:t>  과 </a:t>
                </a:r>
                <a:r>
                  <a:rPr kumimoji="1" lang="ko-KR" altLang="en-US" dirty="0" err="1"/>
                  <a:t>생성행렬</a:t>
                </a:r>
                <a:r>
                  <a:rPr kumimoji="1" lang="ko-KR" altLang="en-US" dirty="0"/>
                  <a:t> </a:t>
                </a:r>
                <a:r>
                  <a:rPr kumimoji="1" lang="en-US" altLang="ko-KR" i="1" dirty="0"/>
                  <a:t>G</a:t>
                </a:r>
                <a:r>
                  <a:rPr kumimoji="1" lang="ko-KR" altLang="en-US" dirty="0"/>
                  <a:t>의 곱으로 형성된다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후에 </a:t>
                </a:r>
                <a:r>
                  <a:rPr kumimoji="1" lang="ko-KR" altLang="en-US" dirty="0" err="1"/>
                  <a:t>코드워드의</a:t>
                </a:r>
                <a:r>
                  <a:rPr kumimoji="1" lang="ko-KR" altLang="en-US" dirty="0"/>
                  <a:t> 오류는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모든</a:t>
                </a:r>
                <a:r>
                  <a:rPr kumimoji="1" lang="en-US" altLang="ko-KR" dirty="0"/>
                  <a:t>		</a:t>
                </a:r>
                <a:r>
                  <a:rPr kumimoji="1" lang="ko-KR" altLang="en-US" dirty="0"/>
                  <a:t>    에 대하여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𝑐</m:t>
                    </m:r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 의 성질을 이용하여 수정된다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그러므로 </a:t>
                </a:r>
                <a:r>
                  <a:rPr kumimoji="1" lang="en-US" altLang="ko-KR" i="1" dirty="0"/>
                  <a:t>c</a:t>
                </a:r>
                <a:r>
                  <a:rPr kumimoji="1" lang="ko-KR" altLang="en-US" dirty="0"/>
                  <a:t>로 구성되는 </a:t>
                </a:r>
                <a:r>
                  <a:rPr kumimoji="1" lang="en-US" altLang="ko-KR" i="1" dirty="0"/>
                  <a:t>G</a:t>
                </a:r>
                <a:r>
                  <a:rPr kumimoji="1" lang="ko-KR" altLang="en-US" dirty="0"/>
                  <a:t>는 다음과 같고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i="1" dirty="0"/>
                  <a:t>H</a:t>
                </a:r>
                <a:r>
                  <a:rPr kumimoji="1" lang="ko-KR" altLang="en-US" dirty="0"/>
                  <a:t>로부터 </a:t>
                </a:r>
                <a:r>
                  <a:rPr kumimoji="1" lang="en-US" altLang="ko-KR" i="1" dirty="0"/>
                  <a:t>G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구할 수 있다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202D8F9-DC40-014E-A8F1-B039912666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9856" y="1389743"/>
                <a:ext cx="11368159" cy="3416320"/>
              </a:xfrm>
              <a:prstGeom prst="rect">
                <a:avLst/>
              </a:prstGeom>
              <a:blipFill>
                <a:blip r:embed="rId2"/>
                <a:stretch>
                  <a:fillRect l="-446" t="-370" b="-185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563E6BBA-761B-E44B-B799-493B358E4A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31058" y="2792221"/>
            <a:ext cx="2504193" cy="33175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23CBED6-F289-B84A-AA71-D3785AF93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9860" y="3335216"/>
            <a:ext cx="1442566" cy="35509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0B969A5-D27C-9C4E-9AF5-BE23E51DA90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62201" y="3896292"/>
            <a:ext cx="1244600" cy="35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6849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Generate </a:t>
            </a:r>
            <a:r>
              <a:rPr lang="en-US" altLang="ko-KR" sz="3000" dirty="0" err="1"/>
              <a:t>Parrity</a:t>
            </a:r>
            <a:r>
              <a:rPr lang="en-US" altLang="ko-KR" sz="3000" dirty="0"/>
              <a:t> Check Matrix from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91984D-E6CD-274E-BD53-B13E4805D00A}"/>
                  </a:ext>
                </a:extLst>
              </p:cNvPr>
              <p:cNvSpPr txBox="1"/>
              <p:nvPr/>
            </p:nvSpPr>
            <p:spPr>
              <a:xfrm>
                <a:off x="512466" y="1276141"/>
                <a:ext cx="11368160" cy="400596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i="1" dirty="0"/>
                  <a:t>g(z) </a:t>
                </a:r>
                <a:r>
                  <a:rPr kumimoji="1" lang="en-US" altLang="ko-KR" dirty="0"/>
                  <a:t>=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−1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그리고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1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𝑖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≤9 } ⊆</m:t>
                    </m:r>
                  </m:oMath>
                </a14:m>
                <a:r>
                  <a:rPr kumimoji="1" lang="en-US" altLang="ko-KR" dirty="0"/>
                  <a:t> GF(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p>
                    </m:sSup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사용한다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     * 참고로 </a:t>
                </a:r>
                <a:r>
                  <a:rPr kumimoji="1" lang="en-US" altLang="ko-KR" dirty="0"/>
                  <a:t>L</a:t>
                </a:r>
                <a:r>
                  <a:rPr kumimoji="1" lang="ko-KR" altLang="en-US" dirty="0"/>
                  <a:t>에 사용될 후보 군은 매우 많다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이제 </a:t>
                </a:r>
                <a:r>
                  <a:rPr kumimoji="1" lang="en-US" altLang="ko-KR" dirty="0"/>
                  <a:t>q = 2, m = 4, n = 9, t = 2</a:t>
                </a:r>
                <a:r>
                  <a:rPr kumimoji="1" lang="ko-KR" altLang="en-US" dirty="0"/>
                  <a:t> 의 </a:t>
                </a:r>
                <a:r>
                  <a:rPr kumimoji="1" lang="en-US" altLang="ko-KR" dirty="0" err="1"/>
                  <a:t>Goppa</a:t>
                </a:r>
                <a:r>
                  <a:rPr kumimoji="1" lang="ko-KR" altLang="en-US" dirty="0"/>
                  <a:t> 코드를 가지게 되는 것이다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그리고 앞서 말한 특성으로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				</a:t>
                </a:r>
                <a:r>
                  <a:rPr kumimoji="1" lang="ko-KR" altLang="en-US" dirty="0"/>
                  <a:t>        이기 때문에 명칭으로 </a:t>
                </a:r>
                <a:r>
                  <a:rPr kumimoji="1" lang="en-US" altLang="ko-KR" dirty="0"/>
                  <a:t>[9,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ko-KR" dirty="0"/>
                  <a:t>1</a:t>
                </a:r>
                <a14:m>
                  <m:oMath xmlns:m="http://schemas.openxmlformats.org/officeDocument/2006/math"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3</m:t>
                    </m:r>
                  </m:oMath>
                </a14:m>
                <a:r>
                  <a:rPr kumimoji="1" lang="en-US" altLang="ko-KR" dirty="0"/>
                  <a:t>]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Goppa</a:t>
                </a:r>
                <a:r>
                  <a:rPr kumimoji="1" lang="ko-KR" altLang="en-US" dirty="0"/>
                  <a:t> 이다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		</a:t>
                </a:r>
                <a:r>
                  <a:rPr kumimoji="1" lang="ko-KR" altLang="en-US" dirty="0"/>
                  <a:t> 와</a:t>
                </a:r>
                <a:r>
                  <a:rPr kumimoji="1" lang="en-US" altLang="ko-KR" dirty="0"/>
                  <a:t>						</a:t>
                </a:r>
                <a:r>
                  <a:rPr kumimoji="1" lang="ko-KR" altLang="en-US" dirty="0"/>
                  <a:t> 로 </a:t>
                </a:r>
                <a:r>
                  <a:rPr kumimoji="1" lang="ko-KR" altLang="en-US" dirty="0" err="1"/>
                  <a:t>부터</a:t>
                </a:r>
                <a:r>
                  <a:rPr kumimoji="1" lang="ko-KR" altLang="en-US" dirty="0"/>
                  <a:t>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찾아 낸다</a:t>
                </a:r>
                <a:endParaRPr kumimoji="1" lang="en-US" altLang="ko-KR" i="1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9491984D-E6CD-274E-BD53-B13E4805D00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466" y="1276141"/>
                <a:ext cx="11368160" cy="4005968"/>
              </a:xfrm>
              <a:prstGeom prst="rect">
                <a:avLst/>
              </a:prstGeom>
              <a:blipFill>
                <a:blip r:embed="rId3"/>
                <a:stretch>
                  <a:fillRect l="-335" r="-11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그림 7">
            <a:extLst>
              <a:ext uri="{FF2B5EF4-FFF2-40B4-BE49-F238E27FC236}">
                <a16:creationId xmlns:a16="http://schemas.microsoft.com/office/drawing/2014/main" id="{CB7F4432-F99A-3D4F-9399-163C76AC86F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435" y="2482413"/>
            <a:ext cx="4117242" cy="24641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D7A405E-2FA6-3F4E-B1FB-5C5FBD7382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5435" y="4084249"/>
            <a:ext cx="1600200" cy="32562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AA051EE-2C8A-DD4F-AA46-AAFFF8597AD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9711" y="3237884"/>
            <a:ext cx="4667744" cy="2343975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FEC9A105-788F-D345-8107-FF1C133FE65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14497" y="4934159"/>
            <a:ext cx="3492500" cy="64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7396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Generate </a:t>
            </a:r>
            <a:r>
              <a:rPr lang="en-US" altLang="ko-KR" sz="3000" dirty="0" err="1"/>
              <a:t>Parrity</a:t>
            </a:r>
            <a:r>
              <a:rPr lang="en-US" altLang="ko-KR" sz="3000" dirty="0"/>
              <a:t> Check Matrix from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942B2D-224B-3F41-8159-D4DF6C5B37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56721" y="1289004"/>
            <a:ext cx="5761414" cy="45439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914946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Generate </a:t>
            </a:r>
            <a:r>
              <a:rPr lang="en-US" altLang="ko-KR" sz="3000" dirty="0" err="1"/>
              <a:t>Parrity</a:t>
            </a:r>
            <a:r>
              <a:rPr lang="en-US" altLang="ko-KR" sz="3000" dirty="0"/>
              <a:t> Check Matrix from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91984D-E6CD-274E-BD53-B13E4805D00A}"/>
              </a:ext>
            </a:extLst>
          </p:cNvPr>
          <p:cNvSpPr txBox="1"/>
          <p:nvPr/>
        </p:nvSpPr>
        <p:spPr>
          <a:xfrm>
            <a:off x="512466" y="1460807"/>
            <a:ext cx="113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ㅇ</a:t>
            </a:r>
            <a:r>
              <a:rPr kumimoji="1" lang="en-US" altLang="ko-KR" dirty="0"/>
              <a:t>			</a:t>
            </a:r>
            <a:r>
              <a:rPr kumimoji="1" lang="ko-KR" altLang="en-US" dirty="0"/>
              <a:t>                </a:t>
            </a:r>
            <a:r>
              <a:rPr kumimoji="1" lang="en-US" altLang="ko-KR" dirty="0">
                <a:sym typeface="Wingdings" pitchFamily="2" charset="2"/>
              </a:rPr>
              <a:t></a:t>
            </a:r>
            <a:endParaRPr kumimoji="1" lang="en-US" altLang="ko-KR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C9A105-788F-D345-8107-FF1C133FE6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714" y="1321623"/>
            <a:ext cx="3492500" cy="647700"/>
          </a:xfrm>
          <a:prstGeom prst="rect">
            <a:avLst/>
          </a:prstGeom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6930E804-A419-B24A-9720-335888220B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19426" y="1206945"/>
            <a:ext cx="6374438" cy="90572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310CB873-21F3-E545-AB6D-6184E97E7D0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09103" y="4917148"/>
            <a:ext cx="3492501" cy="38408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7BB5C57-C965-EA4D-A4C1-286999FB7F54}"/>
              </a:ext>
            </a:extLst>
          </p:cNvPr>
          <p:cNvSpPr txBox="1"/>
          <p:nvPr/>
        </p:nvSpPr>
        <p:spPr>
          <a:xfrm>
            <a:off x="616296" y="2713054"/>
            <a:ext cx="11459439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앞서 언급한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				(9</a:t>
            </a:r>
            <a:r>
              <a:rPr kumimoji="1" lang="ko-KR" altLang="en-US" dirty="0"/>
              <a:t>번째 컬럼</a:t>
            </a:r>
            <a:r>
              <a:rPr kumimoji="1" lang="en-US" altLang="ko-KR" dirty="0"/>
              <a:t>)</a:t>
            </a:r>
            <a:r>
              <a:rPr kumimoji="1" lang="ko-KR" altLang="en-US" dirty="0"/>
              <a:t> 을 검증해보면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8B53E0CB-AE6F-1D4F-B75E-1F495B4AA24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51165" y="2366787"/>
            <a:ext cx="6634766" cy="214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54604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Generate </a:t>
            </a:r>
            <a:r>
              <a:rPr lang="en-US" altLang="ko-KR" sz="3000" dirty="0" err="1"/>
              <a:t>Parrity</a:t>
            </a:r>
            <a:r>
              <a:rPr lang="en-US" altLang="ko-KR" sz="3000" dirty="0"/>
              <a:t> Check Matrix from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9005E5-56F8-6F44-9C16-A90BDEF71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340" y="1372498"/>
            <a:ext cx="6374438" cy="90572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E446ED-C021-B447-8548-574A8EAC9E21}"/>
                  </a:ext>
                </a:extLst>
              </p:cNvPr>
              <p:cNvSpPr txBox="1"/>
              <p:nvPr/>
            </p:nvSpPr>
            <p:spPr>
              <a:xfrm>
                <a:off x="612742" y="1310326"/>
                <a:ext cx="11359299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						</a:t>
                </a:r>
              </a:p>
              <a:p>
                <a:r>
                  <a:rPr kumimoji="1" lang="en-US" altLang="ko-KR" dirty="0"/>
                  <a:t>							</a:t>
                </a:r>
                <a:r>
                  <a:rPr kumimoji="1" lang="ko-KR" altLang="en-US" dirty="0"/>
                  <a:t> 로 </a:t>
                </a:r>
                <a:r>
                  <a:rPr kumimoji="1" lang="ko-KR" altLang="en-US" dirty="0" err="1"/>
                  <a:t>부터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binary </a:t>
                </a:r>
                <a:r>
                  <a:rPr kumimoji="1" lang="ko-KR" altLang="en-US" dirty="0"/>
                  <a:t>형식의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표현 할 수 있다</a:t>
                </a:r>
                <a:r>
                  <a:rPr kumimoji="1" lang="en-US" altLang="ko-KR" i="1" dirty="0"/>
                  <a:t>.</a:t>
                </a:r>
              </a:p>
              <a:p>
                <a:endParaRPr kumimoji="1" lang="en-US" altLang="ko-KR" i="1" dirty="0"/>
              </a:p>
              <a:p>
                <a:endParaRPr kumimoji="1" lang="en-US" altLang="ko-KR" i="1" dirty="0"/>
              </a:p>
              <a:p>
                <a:r>
                  <a:rPr kumimoji="1" lang="ko-KR" altLang="en-US" dirty="0"/>
                  <a:t>그리고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구함으로써 </a:t>
                </a:r>
                <a:r>
                  <a:rPr kumimoji="1" lang="ko-KR" altLang="en-US" dirty="0" err="1"/>
                  <a:t>생성행렬인</a:t>
                </a:r>
                <a:r>
                  <a:rPr kumimoji="1" lang="ko-KR" altLang="en-US" dirty="0"/>
                  <a:t> </a:t>
                </a:r>
                <a:r>
                  <a:rPr kumimoji="1" lang="en-US" altLang="ko-KR" i="1" dirty="0"/>
                  <a:t>G </a:t>
                </a:r>
                <a:r>
                  <a:rPr kumimoji="1" lang="ko-KR" altLang="en-US" dirty="0"/>
                  <a:t>도 구할 수 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 결과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이것이 </a:t>
                </a:r>
                <a:r>
                  <a:rPr kumimoji="1" lang="en-US" altLang="ko-KR" dirty="0"/>
                  <a:t>[9,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ko-KR" dirty="0"/>
                  <a:t>1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kumimoji="1" lang="en-US" altLang="ko-KR" dirty="0"/>
                  <a:t>]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Goppa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Code</a:t>
                </a:r>
                <a:r>
                  <a:rPr kumimoji="1" lang="ko-KR" altLang="en-US" dirty="0"/>
                  <a:t> 가 된다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i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69E446ED-C021-B447-8548-574A8EAC9E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742" y="1310326"/>
                <a:ext cx="11359299" cy="1754326"/>
              </a:xfrm>
              <a:prstGeom prst="rect">
                <a:avLst/>
              </a:prstGeom>
              <a:blipFill>
                <a:blip r:embed="rId3"/>
                <a:stretch>
                  <a:fillRect l="-4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그림 6">
            <a:extLst>
              <a:ext uri="{FF2B5EF4-FFF2-40B4-BE49-F238E27FC236}">
                <a16:creationId xmlns:a16="http://schemas.microsoft.com/office/drawing/2014/main" id="{042D9721-CD67-394E-A97C-C471D7BF02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0405" y="3048724"/>
            <a:ext cx="4708396" cy="276761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467A0E0-8F0B-DD40-8337-E3149CDAFE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23432" y="3524483"/>
            <a:ext cx="44323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47363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774C7DE8-2C9C-1940-8ECE-3DFD08B1E4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040" y="1121481"/>
            <a:ext cx="1167788" cy="36331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0C1773-FFA7-3D46-B63F-BB6896229393}"/>
                  </a:ext>
                </a:extLst>
              </p:cNvPr>
              <p:cNvSpPr txBox="1"/>
              <p:nvPr/>
            </p:nvSpPr>
            <p:spPr>
              <a:xfrm>
                <a:off x="411920" y="1131216"/>
                <a:ext cx="11368160" cy="452431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	    : 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갈루아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	</a:t>
                </a:r>
                <a:r>
                  <a:rPr kumimoji="1" lang="ko-KR" altLang="en-US" dirty="0"/>
                  <a:t>       </a:t>
                </a:r>
                <a:r>
                  <a:rPr kumimoji="1" lang="en-US" altLang="ko-KR" i="1" dirty="0"/>
                  <a:t>k</a:t>
                </a:r>
                <a:r>
                  <a:rPr kumimoji="1" lang="en-US" altLang="ko-KR" dirty="0"/>
                  <a:t> dimension, size </a:t>
                </a:r>
                <a:r>
                  <a:rPr kumimoji="1" lang="en-US" altLang="ko-KR" i="1" dirty="0"/>
                  <a:t>n</a:t>
                </a:r>
                <a:r>
                  <a:rPr kumimoji="1" lang="en-US" altLang="ko-KR" dirty="0"/>
                  <a:t>, minimum distance </a:t>
                </a:r>
                <a:r>
                  <a:rPr kumimoji="1" lang="en-US" altLang="ko-KR" i="1" dirty="0"/>
                  <a:t>d. </a:t>
                </a:r>
                <a:r>
                  <a:rPr kumimoji="1" lang="ko-KR" altLang="en-US" i="1" dirty="0"/>
                  <a:t> </a:t>
                </a:r>
                <a:r>
                  <a:rPr kumimoji="1" lang="en-US" altLang="ko-KR" dirty="0" err="1"/>
                  <a:t>Goppa</a:t>
                </a:r>
                <a:r>
                  <a:rPr kumimoji="1" lang="ko-KR" altLang="en-US" dirty="0"/>
                  <a:t> 코드에서  </a:t>
                </a:r>
                <a:r>
                  <a:rPr kumimoji="1" lang="ko-KR" altLang="en-US" dirty="0" err="1"/>
                  <a:t>메세지는</a:t>
                </a:r>
                <a:r>
                  <a:rPr kumimoji="1" lang="ko-KR" altLang="en-US" dirty="0"/>
                  <a:t> 다음과 같이 </a:t>
                </a:r>
                <a:r>
                  <a:rPr kumimoji="1" lang="ko-KR" altLang="en-US" dirty="0" err="1"/>
                  <a:t>인코딩</a:t>
                </a:r>
                <a:r>
                  <a:rPr kumimoji="1" lang="ko-KR" altLang="en-US" dirty="0"/>
                  <a:t> 된다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i="1" dirty="0"/>
                  <a:t>y</a:t>
                </a:r>
                <a:r>
                  <a:rPr kumimoji="1" lang="ko-KR" altLang="en-US" dirty="0"/>
                  <a:t> 가 </a:t>
                </a:r>
                <a:r>
                  <a:rPr kumimoji="1" lang="en-US" altLang="ko-KR" i="1" dirty="0"/>
                  <a:t>r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/>
                  <a:t>개의 </a:t>
                </a:r>
                <a:r>
                  <a:rPr kumimoji="1" lang="en-US" altLang="ko-KR" dirty="0"/>
                  <a:t>error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/>
                  <a:t>수신한 </a:t>
                </a:r>
                <a:r>
                  <a:rPr kumimoji="1" lang="ko-KR" altLang="en-US" dirty="0" err="1"/>
                  <a:t>메세지라</a:t>
                </a:r>
                <a:r>
                  <a:rPr kumimoji="1" lang="ko-KR" altLang="en-US" dirty="0"/>
                  <a:t> 하면 </a:t>
                </a:r>
                <a:r>
                  <a:rPr kumimoji="1" lang="en-US" altLang="ko-KR" dirty="0"/>
                  <a:t>(2</a:t>
                </a:r>
                <a:r>
                  <a:rPr kumimoji="1" lang="en-US" altLang="ko-KR" i="1" dirty="0"/>
                  <a:t>r</a:t>
                </a:r>
                <a:r>
                  <a:rPr kumimoji="1" lang="en-US" altLang="ko-KR" dirty="0"/>
                  <a:t> + 1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kumimoji="1" lang="en-US" altLang="ko-KR" i="1" dirty="0"/>
                  <a:t>d</a:t>
                </a:r>
                <a:r>
                  <a:rPr kumimoji="1" lang="en-US" altLang="ko-KR" dirty="0"/>
                  <a:t> )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r </a:t>
                </a:r>
                <a:r>
                  <a:rPr kumimoji="1" lang="ko-KR" altLang="en-US" dirty="0"/>
                  <a:t>위치의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0,</a:t>
                </a:r>
                <a:r>
                  <a:rPr kumimoji="1" lang="ko-KR" altLang="en-US" dirty="0"/>
                  <a:t>  이제 오류를 수정하기 위해 오류 벡터 </a:t>
                </a:r>
                <a:r>
                  <a:rPr kumimoji="1" lang="en-US" altLang="ko-KR" dirty="0"/>
                  <a:t>e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찾아내야 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그러므로 다음을 찾아내야 한다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pPr marL="3486150" lvl="7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오류 위치의 그룹</a:t>
                </a:r>
                <a:r>
                  <a:rPr kumimoji="1" lang="en-US" altLang="ko-KR" dirty="0"/>
                  <a:t>			</a:t>
                </a:r>
              </a:p>
              <a:p>
                <a:pPr marL="3486150" lvl="7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3486150" lvl="7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해당 오류 값 </a:t>
                </a:r>
                <a:r>
                  <a:rPr kumimoji="1" lang="en-US" altLang="ko-KR" dirty="0"/>
                  <a:t>	 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0C1773-FFA7-3D46-B63F-BB6896229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31216"/>
                <a:ext cx="11368160" cy="4524315"/>
              </a:xfrm>
              <a:prstGeom prst="rect">
                <a:avLst/>
              </a:prstGeom>
              <a:blipFill>
                <a:blip r:embed="rId3"/>
                <a:stretch>
                  <a:fillRect l="-334" t="-560" b="-112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6F0F95CA-A86B-B24D-8DF8-5D15682A8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3504" y="1151847"/>
            <a:ext cx="7320628" cy="328069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F8389F3-689A-4F49-9B30-0CB056D77B2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7307" y="2314477"/>
            <a:ext cx="3937000" cy="4191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AC07B5AA-76A3-984A-9993-4EF768B100D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8597" y="3644046"/>
            <a:ext cx="4864100" cy="34290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BB39D93D-7DCD-404C-9A4A-AE05C9EB253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25826" y="4638180"/>
            <a:ext cx="1816100" cy="444500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A8DC0C3D-11A3-414A-8038-DB9858A3A2C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16323" y="5243986"/>
            <a:ext cx="1359354" cy="342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790471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EDEF78C-46E1-C247-8E21-F36C34BDA8BD}"/>
              </a:ext>
            </a:extLst>
          </p:cNvPr>
          <p:cNvSpPr txBox="1"/>
          <p:nvPr/>
        </p:nvSpPr>
        <p:spPr>
          <a:xfrm>
            <a:off x="593888" y="1206631"/>
            <a:ext cx="1128388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이를 찾기 위해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두가지 다항식을 정의 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 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				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오류 위치 다항식</a:t>
            </a: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ko-KR" altLang="en-US" dirty="0"/>
              <a:t> </a:t>
            </a:r>
            <a:r>
              <a:rPr kumimoji="1" lang="en-US" altLang="ko-KR" dirty="0"/>
              <a:t>				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오류 평가 다항식</a:t>
            </a: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kumimoji="1" lang="en-US" altLang="ko-KR" dirty="0">
              <a:sym typeface="Wingdings" pitchFamily="2" charset="2"/>
            </a:endParaRPr>
          </a:p>
          <a:p>
            <a:r>
              <a:rPr kumimoji="1" lang="ko-KR" altLang="en-US" dirty="0">
                <a:sym typeface="Wingdings" pitchFamily="2" charset="2"/>
              </a:rPr>
              <a:t>이 다항식들과 신드롬 </a:t>
            </a:r>
            <a:r>
              <a:rPr kumimoji="1" lang="en-US" altLang="ko-KR" i="1" dirty="0">
                <a:sym typeface="Wingdings" pitchFamily="2" charset="2"/>
              </a:rPr>
              <a:t>s(z) </a:t>
            </a:r>
            <a:r>
              <a:rPr kumimoji="1" lang="ko-KR" altLang="en-US" dirty="0">
                <a:sym typeface="Wingdings" pitchFamily="2" charset="2"/>
              </a:rPr>
              <a:t>과의 상관관계를 사용하여 수신한 </a:t>
            </a:r>
            <a:r>
              <a:rPr kumimoji="1" lang="ko-KR" altLang="en-US" dirty="0" err="1">
                <a:sym typeface="Wingdings" pitchFamily="2" charset="2"/>
              </a:rPr>
              <a:t>메세지의</a:t>
            </a:r>
            <a:r>
              <a:rPr kumimoji="1" lang="ko-KR" altLang="en-US" dirty="0">
                <a:sym typeface="Wingdings" pitchFamily="2" charset="2"/>
              </a:rPr>
              <a:t> 오류를 수정할 수 있다</a:t>
            </a:r>
            <a:r>
              <a:rPr kumimoji="1" lang="en-US" altLang="ko-KR" dirty="0">
                <a:sym typeface="Wingdings" pitchFamily="2" charset="2"/>
              </a:rPr>
              <a:t>.</a:t>
            </a:r>
          </a:p>
          <a:p>
            <a:endParaRPr kumimoji="1" lang="en-US" altLang="ko-KR" i="1" dirty="0">
              <a:sym typeface="Wingdings" pitchFamily="2" charset="2"/>
            </a:endParaRPr>
          </a:p>
          <a:p>
            <a:endParaRPr kumimoji="1" lang="en-US" altLang="ko-KR" i="1" dirty="0">
              <a:sym typeface="Wingdings" pitchFamily="2" charset="2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9D74DB7-4EC5-964C-BE8A-7F00FDD1DA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9620" y="1829645"/>
            <a:ext cx="1920908" cy="38974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7E5753C-7369-9641-9760-A9AC84535B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87901" y="2335287"/>
            <a:ext cx="2749419" cy="46941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4C55B1C0-B69F-E24F-B6AD-A10B727F7E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2097" y="4004503"/>
            <a:ext cx="6095149" cy="13749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135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 err="1"/>
              <a:t>Goppa</a:t>
            </a:r>
            <a:r>
              <a:rPr lang="en-US" altLang="ko-KR" sz="2400" dirty="0"/>
              <a:t> Code</a:t>
            </a:r>
            <a:endParaRPr lang="ko-KR" altLang="en-US" sz="2400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Parity Check Matrix &amp; Generator Matrix</a:t>
            </a:r>
            <a:endParaRPr lang="ko-KR" altLang="en-US" sz="2400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7" y="3052552"/>
            <a:ext cx="7948885" cy="718952"/>
          </a:xfrm>
        </p:spPr>
        <p:txBody>
          <a:bodyPr>
            <a:noAutofit/>
          </a:bodyPr>
          <a:lstStyle/>
          <a:p>
            <a:r>
              <a:rPr lang="en-US" altLang="ko-KR" sz="2100" dirty="0"/>
              <a:t>Generate Parity &amp; Generator Matrix from the </a:t>
            </a:r>
            <a:r>
              <a:rPr lang="en-US" altLang="ko-KR" sz="2100" dirty="0" err="1"/>
              <a:t>Goppa</a:t>
            </a:r>
            <a:r>
              <a:rPr lang="en-US" altLang="ko-KR" sz="2100" dirty="0"/>
              <a:t> Code</a:t>
            </a:r>
            <a:endParaRPr lang="ko-KR" altLang="en-US" sz="21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808029" y="4911128"/>
            <a:ext cx="7380427" cy="718952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Encoding and Decoding with </a:t>
            </a:r>
            <a:r>
              <a:rPr lang="en-US" altLang="ko-KR" sz="2400" dirty="0" err="1"/>
              <a:t>Goppa</a:t>
            </a:r>
            <a:r>
              <a:rPr lang="en-US" altLang="ko-KR" sz="2400" dirty="0"/>
              <a:t> Code</a:t>
            </a:r>
            <a:endParaRPr lang="ko-KR" altLang="en-US" sz="2400" dirty="0"/>
          </a:p>
        </p:txBody>
      </p:sp>
      <p:sp>
        <p:nvSpPr>
          <p:cNvPr id="8" name="텍스트 개체 틀 4">
            <a:extLst>
              <a:ext uri="{FF2B5EF4-FFF2-40B4-BE49-F238E27FC236}">
                <a16:creationId xmlns:a16="http://schemas.microsoft.com/office/drawing/2014/main" id="{F38A7673-7112-40D8-A213-DC6933789049}"/>
              </a:ext>
            </a:extLst>
          </p:cNvPr>
          <p:cNvSpPr txBox="1">
            <a:spLocks/>
          </p:cNvSpPr>
          <p:nvPr/>
        </p:nvSpPr>
        <p:spPr>
          <a:xfrm>
            <a:off x="3797638" y="3971733"/>
            <a:ext cx="7380427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sz="2400" dirty="0"/>
              <a:t>Encoding &amp; Decoding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4C5723-8DD0-A94A-BAAF-D56B7CA5213F}"/>
              </a:ext>
            </a:extLst>
          </p:cNvPr>
          <p:cNvSpPr txBox="1"/>
          <p:nvPr/>
        </p:nvSpPr>
        <p:spPr>
          <a:xfrm>
            <a:off x="546755" y="1225485"/>
            <a:ext cx="112333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weight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r </a:t>
            </a:r>
            <a:r>
              <a:rPr kumimoji="1" lang="ko-KR" altLang="en-US" dirty="0"/>
              <a:t>의 오류 벡터 에서의</a:t>
            </a:r>
            <a:r>
              <a:rPr kumimoji="1" lang="en-US" altLang="ko-KR" dirty="0"/>
              <a:t>	</a:t>
            </a:r>
            <a:r>
              <a:rPr kumimoji="1" lang="ko-KR" altLang="en-US" dirty="0"/>
              <a:t>           </a:t>
            </a:r>
            <a:r>
              <a:rPr kumimoji="1" lang="en-US" altLang="ko-KR" dirty="0"/>
              <a:t>,	</a:t>
            </a:r>
            <a:r>
              <a:rPr kumimoji="1" lang="ko-KR" altLang="en-US" dirty="0"/>
              <a:t>       에서 다음과 같은 특성이 발견된다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						</a:t>
            </a:r>
          </a:p>
          <a:p>
            <a:r>
              <a:rPr kumimoji="1" lang="en-US" altLang="ko-KR" dirty="0"/>
              <a:t>							</a:t>
            </a:r>
            <a:r>
              <a:rPr kumimoji="1" lang="ko-KR" altLang="en-US" dirty="0"/>
              <a:t>* </a:t>
            </a:r>
            <a:r>
              <a:rPr kumimoji="1" lang="en-US" altLang="ko-KR" dirty="0"/>
              <a:t>1,2,3</a:t>
            </a:r>
            <a:r>
              <a:rPr kumimoji="1" lang="ko-KR" altLang="en-US" dirty="0"/>
              <a:t> 증명   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D72CCFB-7BC1-A146-B4BE-88A1975E58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26860" y="1251917"/>
            <a:ext cx="1193800" cy="342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0AD7FEC8-4CFD-8947-9555-596E70B772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44613" y="1251917"/>
            <a:ext cx="469900" cy="3937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CBAB33F-646E-204A-8586-C9E794DE9B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4355" y="1850392"/>
            <a:ext cx="2902505" cy="2042878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509D4DD5-83EA-E543-BB92-FDE9C03043B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37393" y="2425814"/>
            <a:ext cx="3032092" cy="105622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0A08D832-7B97-2145-8E80-FF6DD93A1F8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24355" y="4548858"/>
            <a:ext cx="2343051" cy="51527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5F82E391-3E8E-5540-A980-6F24DABDAA5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4355" y="5138680"/>
            <a:ext cx="3659760" cy="660927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98F20C53-D98C-B848-80CC-7FA0BFF192D4}"/>
              </a:ext>
            </a:extLst>
          </p:cNvPr>
          <p:cNvSpPr/>
          <p:nvPr/>
        </p:nvSpPr>
        <p:spPr>
          <a:xfrm>
            <a:off x="692377" y="4204369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R" dirty="0"/>
              <a:t>4</a:t>
            </a:r>
            <a:r>
              <a:rPr kumimoji="1" lang="ko-KR" altLang="en-US" dirty="0"/>
              <a:t> 증명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4C65C1-6B31-AF46-973A-F7174D25F34D}"/>
              </a:ext>
            </a:extLst>
          </p:cNvPr>
          <p:cNvSpPr/>
          <p:nvPr/>
        </p:nvSpPr>
        <p:spPr>
          <a:xfrm>
            <a:off x="4500306" y="4200386"/>
            <a:ext cx="99257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ko-KR" altLang="en-US" dirty="0"/>
              <a:t>* </a:t>
            </a:r>
            <a:r>
              <a:rPr kumimoji="1" lang="en-US" altLang="ko-KR" dirty="0"/>
              <a:t>5</a:t>
            </a:r>
            <a:r>
              <a:rPr kumimoji="1" lang="ko-KR" altLang="en-US" dirty="0"/>
              <a:t> 증명</a:t>
            </a:r>
            <a:endParaRPr lang="ko-KR" altLang="en-US" dirty="0"/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10FEF846-E03F-8947-B299-62CC9F056E5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86283" y="4545681"/>
            <a:ext cx="3521465" cy="14821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74737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9BE8813-5E59-F04B-B623-8D50D06E01D9}"/>
              </a:ext>
            </a:extLst>
          </p:cNvPr>
          <p:cNvSpPr txBox="1"/>
          <p:nvPr/>
        </p:nvSpPr>
        <p:spPr>
          <a:xfrm>
            <a:off x="556181" y="1225485"/>
            <a:ext cx="9096866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코드워드에서 오류를 수정하기 위한 핵심 방정식은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i="1" dirty="0"/>
              <a:t>g(z)</a:t>
            </a:r>
            <a:r>
              <a:rPr kumimoji="1" lang="en-US" altLang="ko-KR" dirty="0"/>
              <a:t> </a:t>
            </a:r>
            <a:r>
              <a:rPr kumimoji="1" lang="ko-KR" altLang="en-US" dirty="0"/>
              <a:t>는 알고 있고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s(z)</a:t>
            </a:r>
            <a:r>
              <a:rPr kumimoji="1" lang="ko-KR" altLang="en-US" i="1" dirty="0"/>
              <a:t> </a:t>
            </a:r>
            <a:r>
              <a:rPr kumimoji="1" lang="ko-KR" altLang="en-US" dirty="0"/>
              <a:t>도 계산 가능하기 때문에</a:t>
            </a:r>
            <a:r>
              <a:rPr kumimoji="1" lang="en-US" altLang="ko-KR" dirty="0"/>
              <a:t>,</a:t>
            </a:r>
            <a:r>
              <a:rPr kumimoji="1" lang="ko-KR" altLang="en-US" dirty="0"/>
              <a:t> 우리가 알아내야 할 식은</a:t>
            </a:r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en-US" altLang="ko-KR" dirty="0"/>
              <a:t>				</a:t>
            </a:r>
            <a:r>
              <a:rPr kumimoji="1" lang="ko-KR" altLang="en-US" dirty="0"/>
              <a:t>              이 된다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i="1" dirty="0"/>
          </a:p>
          <a:p>
            <a:r>
              <a:rPr kumimoji="1" lang="ko-KR" altLang="en-US" dirty="0"/>
              <a:t>이제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코드를 사용하여 오류를 수정할 준비 끝</a:t>
            </a:r>
            <a:endParaRPr kumimoji="1" lang="en-US" altLang="ko-KR" dirty="0"/>
          </a:p>
          <a:p>
            <a:r>
              <a:rPr kumimoji="1" lang="ko-KR" altLang="en-US" i="1" dirty="0"/>
              <a:t> </a:t>
            </a:r>
            <a:endParaRPr kumimoji="1" lang="en-US" altLang="ko-KR" i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1DFF69-0D1D-A941-A88F-02BAB30EF2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014" y="1225485"/>
            <a:ext cx="3276600" cy="3810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A6A180-353D-6145-A334-8819D49232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9614" y="2544063"/>
            <a:ext cx="4445000" cy="317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9504DD5B-9454-7348-A282-39667EEDEB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9614" y="3124200"/>
            <a:ext cx="4076700" cy="304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98030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9100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 and Decoding with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B6C25F-9054-2442-A968-EE597BB642F2}"/>
                  </a:ext>
                </a:extLst>
              </p:cNvPr>
              <p:cNvSpPr txBox="1"/>
              <p:nvPr/>
            </p:nvSpPr>
            <p:spPr>
              <a:xfrm>
                <a:off x="556182" y="1282046"/>
                <a:ext cx="11223898" cy="35310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메세지 </a:t>
                </a:r>
                <a:r>
                  <a:rPr kumimoji="1" lang="en-US" altLang="ko-KR" dirty="0"/>
                  <a:t>(0,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1,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0) </a:t>
                </a:r>
                <a:r>
                  <a:rPr kumimoji="1" lang="ko-KR" altLang="en-US" dirty="0"/>
                  <a:t>을 보내기 위해 </a:t>
                </a:r>
                <a:r>
                  <a:rPr kumimoji="1" lang="ko-KR" altLang="en-US" dirty="0" err="1"/>
                  <a:t>인코딩</a:t>
                </a:r>
                <a:r>
                  <a:rPr kumimoji="1" lang="en-US" altLang="ko-KR" dirty="0"/>
                  <a:t>. 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[9,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 </m:t>
                    </m:r>
                  </m:oMath>
                </a14:m>
                <a:r>
                  <a:rPr kumimoji="1" lang="en-US" altLang="ko-KR" dirty="0"/>
                  <a:t>1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kumimoji="1" lang="ko-KR" alt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kumimoji="1" lang="en-US" altLang="ko-KR" dirty="0"/>
                  <a:t>]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 err="1"/>
                  <a:t>Goppa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Code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)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[9,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5,</a:t>
                </a:r>
                <a:r>
                  <a:rPr kumimoji="1" lang="ko-KR" altLang="en-US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≥3</m:t>
                    </m:r>
                  </m:oMath>
                </a14:m>
                <a:r>
                  <a:rPr kumimoji="1" lang="en-US" altLang="ko-KR" dirty="0"/>
                  <a:t>]</a:t>
                </a:r>
                <a:r>
                  <a:rPr kumimoji="1" lang="ko-KR" altLang="en-US" dirty="0"/>
                  <a:t> 이므로 우린 </a:t>
                </a:r>
                <a:r>
                  <a:rPr kumimoji="1" lang="en-US" altLang="ko-KR" dirty="0"/>
                  <a:t>r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num>
                      <m:den>
                        <m:r>
                          <a:rPr kumimoji="1" lang="en-US" altLang="ko-KR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의 오류를 만들 수 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5</a:t>
                </a:r>
                <a:r>
                  <a:rPr kumimoji="1" lang="ko-KR" altLang="en-US" dirty="0"/>
                  <a:t>번째 자리를 오류로 추가하여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en-US" altLang="ko-KR" i="1" dirty="0"/>
                  <a:t>y = </a:t>
                </a:r>
                <a:r>
                  <a:rPr kumimoji="1" lang="en-US" altLang="ko-KR" dirty="0"/>
                  <a:t>(1, 0, 0, 0, 0, 0, 0, 1, 1) </a:t>
                </a:r>
                <a:r>
                  <a:rPr kumimoji="1" lang="ko-KR" altLang="en-US" dirty="0" err="1"/>
                  <a:t>를</a:t>
                </a:r>
                <a:r>
                  <a:rPr kumimoji="1" lang="ko-KR" altLang="en-US" dirty="0"/>
                  <a:t> 전송하면 수신자는 앞의 </a:t>
                </a:r>
                <a:r>
                  <a:rPr kumimoji="1" lang="ko-KR" altLang="en-US" dirty="0" err="1"/>
                  <a:t>디코딩</a:t>
                </a:r>
                <a:r>
                  <a:rPr kumimoji="1" lang="ko-KR" altLang="en-US" dirty="0"/>
                  <a:t> 알고리즘을 사용한다</a:t>
                </a:r>
                <a:r>
                  <a:rPr kumimoji="1" lang="en-US" altLang="ko-KR" dirty="0"/>
                  <a:t>.</a:t>
                </a:r>
                <a:endParaRPr kumimoji="1" lang="ko-KR" alt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5B6C25F-9054-2442-A968-EE597BB642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182" y="1282046"/>
                <a:ext cx="11223898" cy="3531031"/>
              </a:xfrm>
              <a:prstGeom prst="rect">
                <a:avLst/>
              </a:prstGeom>
              <a:blipFill>
                <a:blip r:embed="rId2"/>
                <a:stretch>
                  <a:fillRect l="-452" t="-717" b="-17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7927384-D34E-2A4E-82ED-FE86297BF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182" y="1748148"/>
            <a:ext cx="7391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31177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857A9918-B4B8-CD49-A424-BBA58D4CDC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62542" y="1840422"/>
            <a:ext cx="4876800" cy="2667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D8AA6-81CC-6149-BA8A-2AAADC903680}"/>
              </a:ext>
            </a:extLst>
          </p:cNvPr>
          <p:cNvSpPr txBox="1"/>
          <p:nvPr/>
        </p:nvSpPr>
        <p:spPr>
          <a:xfrm>
            <a:off x="6262542" y="12205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 1. 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201236E-FB20-FF40-8C5A-A62EE3EC195D}"/>
              </a:ext>
            </a:extLst>
          </p:cNvPr>
          <p:cNvCxnSpPr/>
          <p:nvPr/>
        </p:nvCxnSpPr>
        <p:spPr>
          <a:xfrm>
            <a:off x="6124281" y="1168922"/>
            <a:ext cx="0" cy="5051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F2ABB3B2-619E-8341-BA52-2C60E2A386C2}"/>
              </a:ext>
            </a:extLst>
          </p:cNvPr>
          <p:cNvSpPr/>
          <p:nvPr/>
        </p:nvSpPr>
        <p:spPr>
          <a:xfrm>
            <a:off x="8405041" y="1161129"/>
            <a:ext cx="311495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i="1" dirty="0"/>
              <a:t>* y = </a:t>
            </a:r>
            <a:r>
              <a:rPr kumimoji="1" lang="en-US" altLang="ko-KR" dirty="0"/>
              <a:t>(1, 0, 0, 0, 0, 0, 0, 1, 1)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724278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D8AA6-81CC-6149-BA8A-2AAADC903680}"/>
              </a:ext>
            </a:extLst>
          </p:cNvPr>
          <p:cNvSpPr txBox="1"/>
          <p:nvPr/>
        </p:nvSpPr>
        <p:spPr>
          <a:xfrm>
            <a:off x="6262542" y="12205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 2. 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201236E-FB20-FF40-8C5A-A62EE3EC195D}"/>
              </a:ext>
            </a:extLst>
          </p:cNvPr>
          <p:cNvCxnSpPr/>
          <p:nvPr/>
        </p:nvCxnSpPr>
        <p:spPr>
          <a:xfrm>
            <a:off x="6124281" y="1168922"/>
            <a:ext cx="0" cy="5051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65CDCA8A-85C3-924B-B120-A5FE63C9EA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7831" y="2500299"/>
            <a:ext cx="4394200" cy="15113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CFA10922-56F0-084B-B665-61B2E01DE7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47831" y="1840422"/>
            <a:ext cx="927100" cy="3048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F8F58-9088-C846-A902-F978D0890C75}"/>
                  </a:ext>
                </a:extLst>
              </p:cNvPr>
              <p:cNvSpPr txBox="1"/>
              <p:nvPr/>
            </p:nvSpPr>
            <p:spPr>
              <a:xfrm>
                <a:off x="6353009" y="1793287"/>
                <a:ext cx="5515333" cy="535531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/>
                  <a:t>	   Modulo (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kumimoji="1" lang="en-US" altLang="ko-KR" dirty="0"/>
                  <a:t> - 1 )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로부터 다음을 얻는다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pPr lvl="2"/>
                <a:r>
                  <a:rPr kumimoji="1" lang="en-US" altLang="ko-KR" dirty="0"/>
                  <a:t>	</a:t>
                </a:r>
                <a:r>
                  <a:rPr kumimoji="1" lang="ko-KR" altLang="en-US" dirty="0"/>
                  <a:t>   그러므로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   결론 </a:t>
                </a:r>
                <a:r>
                  <a:rPr kumimoji="1" lang="en-US" altLang="ko-KR" dirty="0"/>
                  <a:t>:</a:t>
                </a:r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1F8F58-9088-C846-A902-F978D0890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53009" y="1793287"/>
                <a:ext cx="5515333" cy="5355312"/>
              </a:xfrm>
              <a:prstGeom prst="rect">
                <a:avLst/>
              </a:prstGeom>
              <a:blipFill>
                <a:blip r:embed="rId5"/>
                <a:stretch>
                  <a:fillRect l="-688" t="-23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54BF2DB1-BDED-E14B-BF29-4C6E0856971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476082" y="4634780"/>
            <a:ext cx="1671609" cy="603362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AD8A1B8E-1BDD-6F46-9CF4-7EF19E8B42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91577" y="1101061"/>
            <a:ext cx="3711224" cy="265087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073F250A-AABA-8C48-913C-25786246EAC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273531" y="1442361"/>
            <a:ext cx="3403723" cy="25448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3105799F-6296-6B4D-A555-31BCD4E92010}"/>
              </a:ext>
            </a:extLst>
          </p:cNvPr>
          <p:cNvSpPr txBox="1"/>
          <p:nvPr/>
        </p:nvSpPr>
        <p:spPr>
          <a:xfrm>
            <a:off x="7959538" y="996816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5D39C71-655D-524C-8B7F-CD38AAF9C8C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9556968" y="4768893"/>
            <a:ext cx="1487160" cy="33513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D4B6187-496E-214A-BBE9-6AE1F2629760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339297" y="5575205"/>
            <a:ext cx="2794000" cy="41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68635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D8AA6-81CC-6149-BA8A-2AAADC903680}"/>
              </a:ext>
            </a:extLst>
          </p:cNvPr>
          <p:cNvSpPr txBox="1"/>
          <p:nvPr/>
        </p:nvSpPr>
        <p:spPr>
          <a:xfrm>
            <a:off x="6262542" y="12205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 3 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201236E-FB20-FF40-8C5A-A62EE3EC195D}"/>
              </a:ext>
            </a:extLst>
          </p:cNvPr>
          <p:cNvCxnSpPr/>
          <p:nvPr/>
        </p:nvCxnSpPr>
        <p:spPr>
          <a:xfrm>
            <a:off x="6124281" y="1168922"/>
            <a:ext cx="0" cy="5051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5799F-6296-6B4D-A555-31BCD4E92010}"/>
              </a:ext>
            </a:extLst>
          </p:cNvPr>
          <p:cNvSpPr txBox="1"/>
          <p:nvPr/>
        </p:nvSpPr>
        <p:spPr>
          <a:xfrm>
            <a:off x="9221804" y="1208912"/>
            <a:ext cx="2744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  <p:pic>
        <p:nvPicPr>
          <p:cNvPr id="16" name="그림 15">
            <a:extLst>
              <a:ext uri="{FF2B5EF4-FFF2-40B4-BE49-F238E27FC236}">
                <a16:creationId xmlns:a16="http://schemas.microsoft.com/office/drawing/2014/main" id="{ED4B6187-496E-214A-BBE9-6AE1F26297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2538" y="2320752"/>
            <a:ext cx="2794000" cy="4191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FC832B4-C1CB-2042-81DE-8E98591F462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2538" y="2940674"/>
            <a:ext cx="2933700" cy="381000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948D11CA-702F-954A-B5C4-87B867ED160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96238" y="1279863"/>
            <a:ext cx="2171700" cy="5207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36186D-C40A-3F40-A22C-4A0CB5239CFF}"/>
              </a:ext>
            </a:extLst>
          </p:cNvPr>
          <p:cNvSpPr txBox="1"/>
          <p:nvPr/>
        </p:nvSpPr>
        <p:spPr>
          <a:xfrm>
            <a:off x="6262542" y="1951420"/>
            <a:ext cx="282641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      오류 위치 </a:t>
            </a:r>
            <a:r>
              <a:rPr kumimoji="1" lang="en-US" altLang="ko-KR" dirty="0"/>
              <a:t>B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찾는다</a:t>
            </a:r>
            <a:r>
              <a:rPr kumimoji="1" lang="en-US" altLang="ko-KR" dirty="0"/>
              <a:t>.</a:t>
            </a:r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  <a:p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3256516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D8AA6-81CC-6149-BA8A-2AAADC903680}"/>
              </a:ext>
            </a:extLst>
          </p:cNvPr>
          <p:cNvSpPr txBox="1"/>
          <p:nvPr/>
        </p:nvSpPr>
        <p:spPr>
          <a:xfrm>
            <a:off x="6262542" y="12205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 4. 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201236E-FB20-FF40-8C5A-A62EE3EC195D}"/>
              </a:ext>
            </a:extLst>
          </p:cNvPr>
          <p:cNvCxnSpPr/>
          <p:nvPr/>
        </p:nvCxnSpPr>
        <p:spPr>
          <a:xfrm>
            <a:off x="6124281" y="1168922"/>
            <a:ext cx="0" cy="5051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6186D-C40A-3F40-A22C-4A0CB5239CFF}"/>
              </a:ext>
            </a:extLst>
          </p:cNvPr>
          <p:cNvSpPr txBox="1"/>
          <p:nvPr/>
        </p:nvSpPr>
        <p:spPr>
          <a:xfrm>
            <a:off x="6319103" y="1840422"/>
            <a:ext cx="365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dirty="0"/>
              <a:t>오류 값은 </a:t>
            </a:r>
            <a:r>
              <a:rPr kumimoji="1" lang="en-US" altLang="ko-KR" dirty="0"/>
              <a:t>Binary </a:t>
            </a:r>
            <a:r>
              <a:rPr kumimoji="1" lang="ko-KR" altLang="en-US" dirty="0"/>
              <a:t>이기 때문에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</a:t>
            </a:r>
            <a:r>
              <a:rPr kumimoji="1" lang="en-US" altLang="ko-KR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8023046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D8AA6-81CC-6149-BA8A-2AAADC903680}"/>
              </a:ext>
            </a:extLst>
          </p:cNvPr>
          <p:cNvSpPr txBox="1"/>
          <p:nvPr/>
        </p:nvSpPr>
        <p:spPr>
          <a:xfrm>
            <a:off x="6262542" y="1220500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 5. 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201236E-FB20-FF40-8C5A-A62EE3EC195D}"/>
              </a:ext>
            </a:extLst>
          </p:cNvPr>
          <p:cNvCxnSpPr/>
          <p:nvPr/>
        </p:nvCxnSpPr>
        <p:spPr>
          <a:xfrm>
            <a:off x="6124281" y="1168922"/>
            <a:ext cx="0" cy="5051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8" name="그림 7">
            <a:extLst>
              <a:ext uri="{FF2B5EF4-FFF2-40B4-BE49-F238E27FC236}">
                <a16:creationId xmlns:a16="http://schemas.microsoft.com/office/drawing/2014/main" id="{8FC832B4-C1CB-2042-81DE-8E98591F46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97936" y="1891169"/>
            <a:ext cx="2933700" cy="38100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0C36186D-C40A-3F40-A22C-4A0CB5239CFF}"/>
              </a:ext>
            </a:extLst>
          </p:cNvPr>
          <p:cNvSpPr txBox="1"/>
          <p:nvPr/>
        </p:nvSpPr>
        <p:spPr>
          <a:xfrm>
            <a:off x="6262542" y="2132824"/>
            <a:ext cx="389722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 err="1"/>
              <a:t>오류벡터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e = </a:t>
            </a:r>
            <a:r>
              <a:rPr kumimoji="1" lang="en-US" altLang="ko-KR" dirty="0"/>
              <a:t>(0, 0, 0, 0, 1, 0, 0, 0, 0)</a:t>
            </a:r>
          </a:p>
        </p:txBody>
      </p:sp>
    </p:spTree>
    <p:extLst>
      <p:ext uri="{BB962C8B-B14F-4D97-AF65-F5344CB8AC3E}">
        <p14:creationId xmlns:p14="http://schemas.microsoft.com/office/powerpoint/2010/main" val="23684614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Encoding</a:t>
            </a:r>
            <a:r>
              <a:rPr lang="ko-KR" altLang="en-US" sz="3000" dirty="0"/>
              <a:t> </a:t>
            </a:r>
            <a:r>
              <a:rPr lang="en-US" altLang="ko-KR" sz="3000" dirty="0"/>
              <a:t>&amp;</a:t>
            </a:r>
            <a:r>
              <a:rPr lang="ko-KR" altLang="en-US" sz="3000" dirty="0"/>
              <a:t> </a:t>
            </a:r>
            <a:r>
              <a:rPr lang="en-US" altLang="ko-KR" sz="3000" dirty="0"/>
              <a:t>Correcting Errors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0BC5019-86F6-094A-807D-9BEDBDFE42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052" y="1168922"/>
            <a:ext cx="5175408" cy="505144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FBD8AA6-81CC-6149-BA8A-2AAADC903680}"/>
              </a:ext>
            </a:extLst>
          </p:cNvPr>
          <p:cNvSpPr txBox="1"/>
          <p:nvPr/>
        </p:nvSpPr>
        <p:spPr>
          <a:xfrm>
            <a:off x="6262542" y="1220500"/>
            <a:ext cx="91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/>
              <a:t>Step 6 </a:t>
            </a:r>
            <a:endParaRPr kumimoji="1" lang="ko-KR" altLang="en-US" dirty="0"/>
          </a:p>
        </p:txBody>
      </p:sp>
      <p:cxnSp>
        <p:nvCxnSpPr>
          <p:cNvPr id="7" name="직선 연결선[R] 6">
            <a:extLst>
              <a:ext uri="{FF2B5EF4-FFF2-40B4-BE49-F238E27FC236}">
                <a16:creationId xmlns:a16="http://schemas.microsoft.com/office/drawing/2014/main" id="{C201236E-FB20-FF40-8C5A-A62EE3EC195D}"/>
              </a:ext>
            </a:extLst>
          </p:cNvPr>
          <p:cNvCxnSpPr/>
          <p:nvPr/>
        </p:nvCxnSpPr>
        <p:spPr>
          <a:xfrm>
            <a:off x="6124281" y="1168922"/>
            <a:ext cx="0" cy="5051447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36186D-C40A-3F40-A22C-4A0CB5239CFF}"/>
              </a:ext>
            </a:extLst>
          </p:cNvPr>
          <p:cNvSpPr txBox="1"/>
          <p:nvPr/>
        </p:nvSpPr>
        <p:spPr>
          <a:xfrm>
            <a:off x="6262542" y="2134401"/>
            <a:ext cx="389722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en-US" altLang="ko-KR" dirty="0"/>
          </a:p>
          <a:p>
            <a:r>
              <a:rPr kumimoji="1" lang="ko-KR" altLang="en-US" dirty="0" err="1"/>
              <a:t>오류벡터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e = </a:t>
            </a:r>
            <a:r>
              <a:rPr kumimoji="1" lang="en-US" altLang="ko-KR" dirty="0"/>
              <a:t>(0, 0, 0, 0, 1, 0, 0, 0, 0)</a:t>
            </a:r>
          </a:p>
          <a:p>
            <a:endParaRPr kumimoji="1" lang="en-US" altLang="ko-KR" dirty="0"/>
          </a:p>
          <a:p>
            <a:r>
              <a:rPr kumimoji="1" lang="en-US" altLang="ko-KR" dirty="0"/>
              <a:t>c = y - e = (1, 0, 0, 0, 1, 0, 0, 1, 1)</a:t>
            </a:r>
            <a:endParaRPr kumimoji="1"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CECB89D-61DF-8245-85A9-60225A333233}"/>
              </a:ext>
            </a:extLst>
          </p:cNvPr>
          <p:cNvSpPr/>
          <p:nvPr/>
        </p:nvSpPr>
        <p:spPr>
          <a:xfrm>
            <a:off x="6319103" y="1812384"/>
            <a:ext cx="29610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ko-KR" i="1" dirty="0"/>
              <a:t>y = </a:t>
            </a:r>
            <a:r>
              <a:rPr kumimoji="1" lang="en-US" altLang="ko-KR" dirty="0"/>
              <a:t>(1, 0, 0, 0, 0, 0, 0, 1, 1) 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937634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6" name="Picture 2" descr="https://lh5.googleusercontent.com/6XL6ounSfco67XjDtAYF69JWNPZIP62wv2dji8SBsUTDql5pw00LRyrGw4FgGqvlKkhy24qDtJCK3k3hrB4wN6jyYrkOQH0qkhV413VPJLdLyNcrCWD_WhFZn9CIpC8tYVdgqc6RAHk">
            <a:extLst>
              <a:ext uri="{FF2B5EF4-FFF2-40B4-BE49-F238E27FC236}">
                <a16:creationId xmlns:a16="http://schemas.microsoft.com/office/drawing/2014/main" id="{5CCC29DA-D1FC-6C4B-A2A5-7E5E264CAF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463" y="1217182"/>
            <a:ext cx="9304694" cy="1880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547641-8374-1E48-B47F-4A3D20CC588E}"/>
              </a:ext>
            </a:extLst>
          </p:cNvPr>
          <p:cNvSpPr txBox="1"/>
          <p:nvPr/>
        </p:nvSpPr>
        <p:spPr>
          <a:xfrm>
            <a:off x="506894" y="3344778"/>
            <a:ext cx="120661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2000" dirty="0" err="1"/>
              <a:t>코드기반</a:t>
            </a:r>
            <a:r>
              <a:rPr kumimoji="1" lang="ko-KR" altLang="en-US" sz="2000" dirty="0"/>
              <a:t> 암호의 </a:t>
            </a:r>
            <a:r>
              <a:rPr kumimoji="1" lang="en-US" altLang="ko-KR" sz="2000" dirty="0"/>
              <a:t>linear expansion</a:t>
            </a:r>
            <a:r>
              <a:rPr kumimoji="1" lang="ko-KR" altLang="en-US" sz="2000" dirty="0"/>
              <a:t> 및 </a:t>
            </a:r>
            <a:r>
              <a:rPr kumimoji="1" lang="en-US" altLang="ko-KR" sz="2000" dirty="0"/>
              <a:t>decoding </a:t>
            </a:r>
            <a:r>
              <a:rPr kumimoji="1" lang="ko-KR" altLang="en-US" sz="2000" dirty="0"/>
              <a:t>과정에 사용되는 코드 군 중 하나 </a:t>
            </a:r>
            <a:r>
              <a:rPr kumimoji="1" lang="en-US" altLang="ko-KR" sz="2000" dirty="0"/>
              <a:t>(</a:t>
            </a:r>
            <a:r>
              <a:rPr kumimoji="1" lang="en-US" altLang="ko-KR" sz="2000" dirty="0" err="1"/>
              <a:t>McEliece</a:t>
            </a:r>
            <a:r>
              <a:rPr kumimoji="1" lang="en-US" altLang="ko-KR" sz="2000" dirty="0"/>
              <a:t>)</a:t>
            </a:r>
          </a:p>
          <a:p>
            <a:endParaRPr kumimoji="1" lang="en-US" altLang="ko-KR" sz="2000" dirty="0"/>
          </a:p>
          <a:p>
            <a:r>
              <a:rPr kumimoji="1" lang="en-US" altLang="ko-KR" sz="2000" dirty="0"/>
              <a:t>Encoding</a:t>
            </a:r>
            <a:r>
              <a:rPr kumimoji="1" lang="ko-KR" altLang="en-US" sz="2000" dirty="0"/>
              <a:t>시 사용되는 행렬로 </a:t>
            </a:r>
            <a:r>
              <a:rPr kumimoji="1" lang="ko-KR" altLang="en-US" sz="2000" dirty="0" err="1"/>
              <a:t>부터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decoding </a:t>
            </a:r>
            <a:r>
              <a:rPr kumimoji="1" lang="ko-KR" altLang="en-US" sz="2000" dirty="0"/>
              <a:t> 방법을 찾아낼 수 없어야 한다</a:t>
            </a:r>
            <a:r>
              <a:rPr kumimoji="1" lang="en-US" altLang="ko-KR" sz="2000" dirty="0"/>
              <a:t>.</a:t>
            </a:r>
            <a:r>
              <a:rPr kumimoji="1" lang="ko-KR" altLang="en-US" sz="2000" dirty="0"/>
              <a:t> </a:t>
            </a:r>
            <a:endParaRPr kumimoji="1" lang="en-US" altLang="ko-KR" sz="2000" dirty="0"/>
          </a:p>
          <a:p>
            <a:endParaRPr kumimoji="1" lang="en-US" altLang="ko-KR" sz="2000" dirty="0"/>
          </a:p>
          <a:p>
            <a:r>
              <a:rPr kumimoji="1" lang="ko-KR" altLang="en-US" sz="2000" dirty="0"/>
              <a:t>이것을 위해 행렬을 랜덤으로 보이는 정도까지 조작하는 과정</a:t>
            </a:r>
            <a:endParaRPr kumimoji="1" lang="en-US" altLang="ko-KR" sz="2000" dirty="0"/>
          </a:p>
          <a:p>
            <a:r>
              <a:rPr kumimoji="1" lang="ko-KR" altLang="en-US" sz="2000" dirty="0"/>
              <a:t>   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ko-KR" altLang="en-US" sz="2000" dirty="0"/>
              <a:t>어떤 </a:t>
            </a:r>
            <a:r>
              <a:rPr kumimoji="1" lang="ko-KR" altLang="en-US" sz="2000" dirty="0" err="1"/>
              <a:t>특정코드가</a:t>
            </a:r>
            <a:r>
              <a:rPr kumimoji="1" lang="ko-KR" altLang="en-US" sz="2000" dirty="0"/>
              <a:t> 선택되었는지 알 수 없게 한다</a:t>
            </a:r>
            <a:r>
              <a:rPr kumimoji="1" lang="en-US" altLang="ko-KR" sz="2000" dirty="0"/>
              <a:t>.</a:t>
            </a:r>
          </a:p>
          <a:p>
            <a:endParaRPr kumimoji="1" lang="en-US" altLang="ko-KR" sz="2000" dirty="0"/>
          </a:p>
          <a:p>
            <a:r>
              <a:rPr lang="en-US" altLang="ko-KR" sz="2000" dirty="0" err="1"/>
              <a:t>Goppa</a:t>
            </a:r>
            <a:r>
              <a:rPr lang="en-US" altLang="ko-KR" sz="2000" dirty="0"/>
              <a:t> </a:t>
            </a:r>
            <a:r>
              <a:rPr lang="ko-KR" altLang="en-US" sz="2000" dirty="0"/>
              <a:t>코드는 </a:t>
            </a:r>
            <a:r>
              <a:rPr lang="en" altLang="ko-KR" sz="2000" dirty="0"/>
              <a:t>BCH(Bose, Ray-Chaudhuri and </a:t>
            </a:r>
            <a:r>
              <a:rPr lang="en" altLang="ko-KR" sz="2000" dirty="0" err="1"/>
              <a:t>Hocqueghem</a:t>
            </a:r>
            <a:r>
              <a:rPr lang="en" altLang="ko-KR" sz="2000" dirty="0"/>
              <a:t>) </a:t>
            </a:r>
            <a:r>
              <a:rPr lang="ko-KR" altLang="en-US" sz="2000" dirty="0"/>
              <a:t>코드로부터 발전</a:t>
            </a:r>
            <a:r>
              <a:rPr lang="en-US" altLang="ko-KR" sz="2000" dirty="0"/>
              <a:t>.</a:t>
            </a:r>
          </a:p>
          <a:p>
            <a:r>
              <a:rPr kumimoji="1" lang="ko-KR" altLang="en-US" sz="2000" dirty="0"/>
              <a:t>    </a:t>
            </a:r>
            <a:r>
              <a:rPr kumimoji="1" lang="en-US" altLang="ko-KR" sz="2000" dirty="0">
                <a:sym typeface="Wingdings" pitchFamily="2" charset="2"/>
              </a:rPr>
              <a:t></a:t>
            </a:r>
            <a:r>
              <a:rPr kumimoji="1" lang="ko-KR" altLang="en-US" sz="2000" dirty="0">
                <a:sym typeface="Wingdings" pitchFamily="2" charset="2"/>
              </a:rPr>
              <a:t> </a:t>
            </a:r>
            <a:r>
              <a:rPr kumimoji="1" lang="en-US" altLang="ko-KR" sz="2000" dirty="0">
                <a:sym typeface="Wingdings" pitchFamily="2" charset="2"/>
              </a:rPr>
              <a:t>BCH</a:t>
            </a:r>
            <a:r>
              <a:rPr kumimoji="1" lang="ko-KR" altLang="en-US" sz="2000" dirty="0">
                <a:sym typeface="Wingdings" pitchFamily="2" charset="2"/>
              </a:rPr>
              <a:t> 코드는 생성되는 행렬의 범주가 너무 작아 암호시스템에서 사용하기 부적합</a:t>
            </a:r>
            <a:endParaRPr kumimoji="1"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Decoding</a:t>
            </a:r>
            <a:endParaRPr lang="ko-KR" altLang="en-US" sz="3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6A9C858-B80A-C040-BE3E-0679C3DD384F}"/>
              </a:ext>
            </a:extLst>
          </p:cNvPr>
          <p:cNvSpPr txBox="1"/>
          <p:nvPr/>
        </p:nvSpPr>
        <p:spPr>
          <a:xfrm>
            <a:off x="411920" y="1395167"/>
            <a:ext cx="1156954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 err="1"/>
              <a:t>오류수정을</a:t>
            </a:r>
            <a:r>
              <a:rPr kumimoji="1" lang="ko-KR" altLang="en-US" dirty="0"/>
              <a:t> 통하여 수신한 </a:t>
            </a:r>
            <a:r>
              <a:rPr kumimoji="1" lang="en-US" altLang="ko-KR" i="1" dirty="0"/>
              <a:t>y</a:t>
            </a:r>
            <a:r>
              <a:rPr kumimoji="1" lang="ko-KR" altLang="en-US" dirty="0"/>
              <a:t>로부터 올바른 </a:t>
            </a:r>
            <a:r>
              <a:rPr kumimoji="1" lang="ko-KR" altLang="en-US" dirty="0" err="1"/>
              <a:t>코드워드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c </a:t>
            </a:r>
            <a:r>
              <a:rPr kumimoji="1" lang="ko-KR" altLang="en-US" dirty="0" err="1"/>
              <a:t>를</a:t>
            </a:r>
            <a:r>
              <a:rPr kumimoji="1" lang="ko-KR" altLang="en-US" dirty="0"/>
              <a:t> 찾았고</a:t>
            </a:r>
            <a:r>
              <a:rPr kumimoji="1" lang="en-US" altLang="ko-KR" dirty="0"/>
              <a:t>,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G </a:t>
            </a:r>
            <a:r>
              <a:rPr kumimoji="1" lang="ko-KR" altLang="en-US" dirty="0"/>
              <a:t>는</a:t>
            </a:r>
            <a:r>
              <a:rPr kumimoji="1" lang="ko-KR" altLang="en-US" i="1" dirty="0"/>
              <a:t> </a:t>
            </a:r>
            <a:r>
              <a:rPr kumimoji="1" lang="ko-KR" altLang="en-US" dirty="0" err="1"/>
              <a:t>알고있기</a:t>
            </a:r>
            <a:r>
              <a:rPr kumimoji="1" lang="ko-KR" altLang="en-US" dirty="0"/>
              <a:t> 때문에 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다음 식을 통하여 </a:t>
            </a:r>
            <a:r>
              <a:rPr kumimoji="1" lang="ko-KR" altLang="en-US" dirty="0" err="1"/>
              <a:t>메세지</a:t>
            </a:r>
            <a:r>
              <a:rPr kumimoji="1" lang="ko-KR" altLang="en-US" dirty="0"/>
              <a:t> </a:t>
            </a:r>
            <a:r>
              <a:rPr kumimoji="1" lang="en-US" altLang="ko-KR" i="1" dirty="0"/>
              <a:t>m</a:t>
            </a:r>
            <a:r>
              <a:rPr kumimoji="1" lang="ko-KR" altLang="en-US" i="1" dirty="0"/>
              <a:t> </a:t>
            </a:r>
            <a:r>
              <a:rPr kumimoji="1" lang="ko-KR" altLang="en-US" dirty="0"/>
              <a:t>을 쉽게 획득할 수 있다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 </a:t>
            </a:r>
            <a:endParaRPr kumimoji="1" lang="en-US" altLang="ko-KR" dirty="0"/>
          </a:p>
          <a:p>
            <a:endParaRPr kumimoji="1" lang="en-US" altLang="ko-KR" i="1" dirty="0"/>
          </a:p>
          <a:p>
            <a:endParaRPr kumimoji="1" lang="en-US" altLang="ko-KR" i="1" dirty="0"/>
          </a:p>
          <a:p>
            <a:r>
              <a:rPr kumimoji="1" lang="en-US" altLang="ko-KR" i="1" dirty="0"/>
              <a:t>					</a:t>
            </a:r>
            <a:r>
              <a:rPr kumimoji="1" lang="en-US" altLang="ko-KR" i="1" dirty="0" err="1"/>
              <a:t>mG</a:t>
            </a:r>
            <a:r>
              <a:rPr kumimoji="1" lang="en-US" altLang="ko-KR" i="1" dirty="0"/>
              <a:t> = c </a:t>
            </a:r>
            <a:endParaRPr kumimoji="1" lang="ko-KR" altLang="en-US" i="1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8BA44BA-33AF-4045-8895-15BBACAAC0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654" y="3684833"/>
            <a:ext cx="7391400" cy="177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3775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EEA584E5-53D3-264C-9E8B-3C349F113C90}"/>
              </a:ext>
            </a:extLst>
          </p:cNvPr>
          <p:cNvSpPr/>
          <p:nvPr/>
        </p:nvSpPr>
        <p:spPr>
          <a:xfrm>
            <a:off x="3667029" y="2187018"/>
            <a:ext cx="4411745" cy="1517716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E714BA-BD7D-8446-8354-6B8633534E92}"/>
              </a:ext>
            </a:extLst>
          </p:cNvPr>
          <p:cNvSpPr txBox="1"/>
          <p:nvPr/>
        </p:nvSpPr>
        <p:spPr>
          <a:xfrm>
            <a:off x="4185502" y="2514989"/>
            <a:ext cx="596716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sz="5000" dirty="0"/>
              <a:t>감사합니다</a:t>
            </a:r>
            <a:r>
              <a:rPr kumimoji="1" lang="en-US" altLang="ko-KR" sz="5000" dirty="0"/>
              <a:t>.</a:t>
            </a:r>
            <a:endParaRPr kumimoji="1" lang="ko-KR" altLang="en-US" sz="5000" dirty="0"/>
          </a:p>
        </p:txBody>
      </p:sp>
    </p:spTree>
    <p:extLst>
      <p:ext uri="{BB962C8B-B14F-4D97-AF65-F5344CB8AC3E}">
        <p14:creationId xmlns:p14="http://schemas.microsoft.com/office/powerpoint/2010/main" val="8275516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Definition of a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6317B-1C2C-CA49-9B2E-58E3D578DC8D}"/>
                  </a:ext>
                </a:extLst>
              </p:cNvPr>
              <p:cNvSpPr txBox="1"/>
              <p:nvPr/>
            </p:nvSpPr>
            <p:spPr>
              <a:xfrm>
                <a:off x="516835" y="1292087"/>
                <a:ext cx="11014767" cy="34163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dirty="0">
                    <a:latin typeface="+mn-ea"/>
                  </a:rPr>
                  <a:t>Goppa </a:t>
                </a:r>
                <a:r>
                  <a:rPr kumimoji="1" lang="ko-KR" altLang="en-US" dirty="0">
                    <a:latin typeface="+mn-ea"/>
                  </a:rPr>
                  <a:t>코드 </a:t>
                </a:r>
                <a:r>
                  <a:rPr kumimoji="1" lang="en-US" altLang="ko-KR" dirty="0">
                    <a:latin typeface="+mn-ea"/>
                  </a:rPr>
                  <a:t>:	</a:t>
                </a:r>
                <a:r>
                  <a:rPr kumimoji="1" lang="ko-KR" altLang="en-US" dirty="0">
                    <a:latin typeface="+mn-ea"/>
                  </a:rPr>
                  <a:t>           </a:t>
                </a:r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r>
                  <a:rPr kumimoji="1" lang="ko-KR" altLang="en-US" dirty="0" err="1">
                    <a:latin typeface="+mn-ea"/>
                  </a:rPr>
                  <a:t>갈루아</a:t>
                </a:r>
                <a:r>
                  <a:rPr kumimoji="1" lang="ko-KR" altLang="en-US" dirty="0">
                    <a:latin typeface="+mn-ea"/>
                  </a:rPr>
                  <a:t> 필드 </a:t>
                </a:r>
                <a:r>
                  <a:rPr kumimoji="1" lang="en-US" altLang="ko-KR" i="1" dirty="0">
                    <a:latin typeface="+mn-ea"/>
                  </a:rPr>
                  <a:t>GF</a:t>
                </a:r>
                <a:r>
                  <a:rPr kumimoji="1" lang="en-US" altLang="ko-KR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p>
                    </m:sSup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ko-KR" altLang="en-US" dirty="0">
                    <a:latin typeface="+mn-ea"/>
                  </a:rPr>
                  <a:t> 상의 </a:t>
                </a:r>
                <a:r>
                  <a:rPr kumimoji="1" lang="en-US" altLang="ko-KR" i="1" dirty="0">
                    <a:latin typeface="+mn-ea"/>
                  </a:rPr>
                  <a:t>t</a:t>
                </a:r>
                <a:r>
                  <a:rPr kumimoji="1" lang="ko-KR" altLang="en-US" i="1" dirty="0">
                    <a:latin typeface="+mn-ea"/>
                  </a:rPr>
                  <a:t> </a:t>
                </a:r>
                <a:r>
                  <a:rPr kumimoji="1" lang="ko-KR" altLang="en-US" dirty="0">
                    <a:latin typeface="+mn-ea"/>
                  </a:rPr>
                  <a:t>차 다항식         </a:t>
                </a:r>
                <a:r>
                  <a:rPr kumimoji="1" lang="en-US" altLang="ko-KR" dirty="0">
                    <a:latin typeface="+mn-ea"/>
                  </a:rPr>
                  <a:t>,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	</a:t>
                </a:r>
                <a:r>
                  <a:rPr kumimoji="1" lang="ko-KR" altLang="en-US" dirty="0">
                    <a:latin typeface="+mn-ea"/>
                  </a:rPr>
                  <a:t>                                에 의해 정의된다</a:t>
                </a:r>
                <a:r>
                  <a:rPr kumimoji="1" lang="en-US" altLang="ko-KR" dirty="0">
                    <a:latin typeface="+mn-ea"/>
                  </a:rPr>
                  <a:t>.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(q</a:t>
                </a:r>
                <a:r>
                  <a:rPr kumimoji="1" lang="ko-KR" altLang="en-US" dirty="0">
                    <a:latin typeface="+mn-ea"/>
                  </a:rPr>
                  <a:t>는 소수</a:t>
                </a:r>
                <a:r>
                  <a:rPr kumimoji="1" lang="en-US" altLang="ko-KR" dirty="0">
                    <a:latin typeface="+mn-ea"/>
                  </a:rPr>
                  <a:t>)</a:t>
                </a:r>
              </a:p>
              <a:p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endParaRPr kumimoji="1" lang="en-US" altLang="ko-KR" dirty="0">
                  <a:latin typeface="+mn-ea"/>
                </a:endParaRPr>
              </a:p>
              <a:p>
                <a:r>
                  <a:rPr kumimoji="1" lang="en-US" altLang="ko-KR" dirty="0">
                    <a:latin typeface="+mn-ea"/>
                  </a:rPr>
                  <a:t>           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</a:rPr>
                      <m:t>≠</m:t>
                    </m:r>
                  </m:oMath>
                </a14:m>
                <a:r>
                  <a:rPr kumimoji="1" lang="en-US" altLang="ko-KR" dirty="0">
                    <a:latin typeface="+mn-ea"/>
                  </a:rPr>
                  <a:t> 0 </a:t>
                </a:r>
                <a:r>
                  <a:rPr kumimoji="1" lang="ko-KR" altLang="en-US" dirty="0">
                    <a:latin typeface="+mn-ea"/>
                  </a:rPr>
                  <a:t>인 모든</a:t>
                </a:r>
                <a:r>
                  <a:rPr kumimoji="1" lang="en-US" altLang="ko-KR" dirty="0">
                    <a:latin typeface="+mn-ea"/>
                  </a:rPr>
                  <a:t> 	     </a:t>
                </a:r>
                <a:r>
                  <a:rPr kumimoji="1" lang="ko-KR" altLang="en-US" dirty="0">
                    <a:latin typeface="+mn-ea"/>
                  </a:rPr>
                  <a:t>와 </a:t>
                </a:r>
                <a:r>
                  <a:rPr kumimoji="1" lang="en-US" altLang="ko-KR" i="1" dirty="0">
                    <a:latin typeface="+mn-ea"/>
                  </a:rPr>
                  <a:t>GF(q</a:t>
                </a:r>
                <a:r>
                  <a:rPr kumimoji="1" lang="en-US" altLang="ko-KR" dirty="0">
                    <a:latin typeface="+mn-ea"/>
                  </a:rPr>
                  <a:t>)</a:t>
                </a:r>
                <a:r>
                  <a:rPr kumimoji="1" lang="ko-KR" altLang="en-US" dirty="0">
                    <a:latin typeface="+mn-ea"/>
                  </a:rPr>
                  <a:t>상 벡터 </a:t>
                </a:r>
                <a:r>
                  <a:rPr kumimoji="1" lang="en-US" altLang="ko-KR" i="1" dirty="0">
                    <a:latin typeface="+mn-ea"/>
                  </a:rPr>
                  <a:t>c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=</a:t>
                </a:r>
                <a:r>
                  <a:rPr kumimoji="1" lang="ko-KR" altLang="en-US" dirty="0">
                    <a:latin typeface="+mn-ea"/>
                  </a:rPr>
                  <a:t> </a:t>
                </a:r>
                <a:r>
                  <a:rPr kumimoji="1" lang="en-US" altLang="ko-KR" dirty="0">
                    <a:latin typeface="+mn-ea"/>
                  </a:rPr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 , . . .</m:t>
                    </m:r>
                  </m:oMath>
                </a14:m>
                <a:r>
                  <a:rPr kumimoji="1" lang="en-US" altLang="ko-KR" dirty="0">
                    <a:latin typeface="+mn-ea"/>
                  </a:rPr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>
                    <a:latin typeface="+mn-ea"/>
                  </a:rPr>
                  <a:t>)</a:t>
                </a:r>
                <a:r>
                  <a:rPr kumimoji="1" lang="ko-KR" altLang="en-US" dirty="0">
                    <a:latin typeface="+mn-ea"/>
                  </a:rPr>
                  <a:t>  로 다음 함수를 사용한다</a:t>
                </a:r>
                <a:r>
                  <a:rPr kumimoji="1" lang="en-US" altLang="ko-KR" dirty="0">
                    <a:latin typeface="+mn-ea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D4D6317B-1C2C-CA49-9B2E-58E3D578DC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835" y="1292087"/>
                <a:ext cx="11014767" cy="3416320"/>
              </a:xfrm>
              <a:prstGeom prst="rect">
                <a:avLst/>
              </a:prstGeom>
              <a:blipFill>
                <a:blip r:embed="rId2"/>
                <a:stretch>
                  <a:fillRect l="-461" t="-741" b="-148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E1EE354E-D329-6F47-936C-C1FBAC3F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472" y="1168612"/>
            <a:ext cx="1784965" cy="55532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12AC571-BBB2-DD42-8904-B91BC20BA0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47001" y="1818109"/>
            <a:ext cx="481736" cy="335755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E4A4E91C-6217-9F46-AE2A-5EC3C8358E5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40536" y="1864205"/>
            <a:ext cx="2126422" cy="29262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F2F3A7-F206-5D4A-9E10-F296158B2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8529" y="2378490"/>
            <a:ext cx="4742898" cy="1235669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4C6DF8E3-8C88-9C48-85E6-671B96B6413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0459" y="4023352"/>
            <a:ext cx="660400" cy="368300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A5BB2993-CE40-9143-BBF5-F8E36B68FB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635250" y="4043230"/>
            <a:ext cx="977900" cy="317500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B1C0A08-633F-704C-B686-C47A4981D37D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194864" y="4610754"/>
            <a:ext cx="2276993" cy="686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6872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Definition of a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1EE354E-D329-6F47-936C-C1FBAC3FE6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37171" y="3828462"/>
            <a:ext cx="1227269" cy="381817"/>
          </a:xfrm>
          <a:prstGeom prst="rect">
            <a:avLst/>
          </a:prstGeom>
        </p:spPr>
      </p:pic>
      <p:pic>
        <p:nvPicPr>
          <p:cNvPr id="17" name="그림 16">
            <a:extLst>
              <a:ext uri="{FF2B5EF4-FFF2-40B4-BE49-F238E27FC236}">
                <a16:creationId xmlns:a16="http://schemas.microsoft.com/office/drawing/2014/main" id="{5AF2F3A7-F206-5D4A-9E10-F296158B27C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3743" y="1178222"/>
            <a:ext cx="4742898" cy="1235669"/>
          </a:xfrm>
          <a:prstGeom prst="rect">
            <a:avLst/>
          </a:prstGeom>
        </p:spPr>
      </p:pic>
      <p:pic>
        <p:nvPicPr>
          <p:cNvPr id="20" name="그림 19">
            <a:extLst>
              <a:ext uri="{FF2B5EF4-FFF2-40B4-BE49-F238E27FC236}">
                <a16:creationId xmlns:a16="http://schemas.microsoft.com/office/drawing/2014/main" id="{EB1C0A08-633F-704C-B686-C47A4981D3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03587" y="2449053"/>
            <a:ext cx="2276993" cy="6862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A67348E-5DB3-E049-8284-6DDACC15D2CD}"/>
              </a:ext>
            </a:extLst>
          </p:cNvPr>
          <p:cNvSpPr txBox="1"/>
          <p:nvPr/>
        </p:nvSpPr>
        <p:spPr>
          <a:xfrm>
            <a:off x="411920" y="3856650"/>
            <a:ext cx="11368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b="1" dirty="0"/>
              <a:t>Definition. </a:t>
            </a:r>
            <a:r>
              <a:rPr kumimoji="1" lang="ko-KR" altLang="en-US" b="1" dirty="0"/>
              <a:t> </a:t>
            </a:r>
            <a:r>
              <a:rPr kumimoji="1" lang="en-US" altLang="ko-KR" dirty="0" err="1"/>
              <a:t>Goppa</a:t>
            </a:r>
            <a:r>
              <a:rPr kumimoji="1" lang="en-US" altLang="ko-KR" dirty="0"/>
              <a:t> </a:t>
            </a:r>
            <a:r>
              <a:rPr kumimoji="1" lang="ko-KR" altLang="en-US" dirty="0"/>
              <a:t>코드 </a:t>
            </a:r>
            <a:r>
              <a:rPr kumimoji="1" lang="en-US" altLang="ko-KR" dirty="0"/>
              <a:t>		</a:t>
            </a:r>
            <a:r>
              <a:rPr kumimoji="1" lang="ko-KR" altLang="en-US" dirty="0"/>
              <a:t>  는 아래를 만족하는 모든 벡터들 </a:t>
            </a:r>
            <a:r>
              <a:rPr kumimoji="1" lang="en-US" altLang="ko-KR" dirty="0"/>
              <a:t>c</a:t>
            </a:r>
            <a:r>
              <a:rPr kumimoji="1" lang="ko-KR" altLang="en-US" dirty="0"/>
              <a:t>로 구성된다</a:t>
            </a:r>
            <a:r>
              <a:rPr kumimoji="1" lang="en-US" altLang="ko-KR" dirty="0"/>
              <a:t>.</a:t>
            </a:r>
            <a:r>
              <a:rPr kumimoji="1" lang="ko-KR" altLang="en-US" dirty="0"/>
              <a:t> </a:t>
            </a:r>
            <a:r>
              <a:rPr kumimoji="1" lang="en-US" altLang="ko-KR" b="1" dirty="0"/>
              <a:t>  </a:t>
            </a:r>
            <a:endParaRPr kumimoji="1" lang="ko-KR" altLang="en-US" b="1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970252A-3A6E-8D41-966A-0DB99955BB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43789" y="4446378"/>
            <a:ext cx="3009900" cy="4318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00DC10F7-9EF4-5C40-9D62-0F43824B051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569463" y="5484075"/>
            <a:ext cx="438582" cy="36933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73E384C-01C3-544B-8477-64B55455DB25}"/>
              </a:ext>
            </a:extLst>
          </p:cNvPr>
          <p:cNvSpPr txBox="1"/>
          <p:nvPr/>
        </p:nvSpPr>
        <p:spPr>
          <a:xfrm>
            <a:off x="8306214" y="5350202"/>
            <a:ext cx="316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1F7240-DC9F-FA49-811C-EDEC4C9CC2F1}"/>
              </a:ext>
            </a:extLst>
          </p:cNvPr>
          <p:cNvSpPr txBox="1"/>
          <p:nvPr/>
        </p:nvSpPr>
        <p:spPr>
          <a:xfrm>
            <a:off x="8539646" y="5484075"/>
            <a:ext cx="28973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      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/>
              <a:t> 합동</a:t>
            </a:r>
          </a:p>
        </p:txBody>
      </p:sp>
    </p:spTree>
    <p:extLst>
      <p:ext uri="{BB962C8B-B14F-4D97-AF65-F5344CB8AC3E}">
        <p14:creationId xmlns:p14="http://schemas.microsoft.com/office/powerpoint/2010/main" val="4170606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Parameters of a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F15020-3D9A-8C41-B377-82CF9A997278}"/>
                  </a:ext>
                </a:extLst>
              </p:cNvPr>
              <p:cNvSpPr txBox="1"/>
              <p:nvPr/>
            </p:nvSpPr>
            <p:spPr>
              <a:xfrm>
                <a:off x="556591" y="1232452"/>
                <a:ext cx="11300792" cy="36163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en-US" altLang="ko-KR" sz="2000" dirty="0" err="1"/>
                  <a:t>Goppa</a:t>
                </a:r>
                <a:r>
                  <a:rPr kumimoji="1" lang="ko-KR" altLang="en-US" sz="2000" dirty="0"/>
                  <a:t> 코드는 다음 </a:t>
                </a:r>
                <a:r>
                  <a:rPr kumimoji="1" lang="ko-KR" altLang="en-US" sz="2000" dirty="0" err="1"/>
                  <a:t>파라미터로</a:t>
                </a:r>
                <a:r>
                  <a:rPr kumimoji="1" lang="ko-KR" altLang="en-US" sz="2000" dirty="0"/>
                  <a:t> 구성된다</a:t>
                </a:r>
                <a:r>
                  <a:rPr kumimoji="1" lang="en-US" altLang="ko-KR" sz="2000" dirty="0"/>
                  <a:t>.</a:t>
                </a:r>
                <a:r>
                  <a:rPr kumimoji="1" lang="ko-KR" altLang="en-US" sz="2000" dirty="0"/>
                  <a:t>  </a:t>
                </a:r>
                <a:endParaRPr kumimoji="1" lang="en-US" altLang="ko-KR" sz="2000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          크기</a:t>
                </a:r>
                <a:r>
                  <a:rPr kumimoji="1" lang="en-US" altLang="ko-KR" dirty="0"/>
                  <a:t> </a:t>
                </a:r>
                <a:r>
                  <a:rPr kumimoji="1" lang="en-US" altLang="ko-KR" b="1" i="1" dirty="0"/>
                  <a:t>n</a:t>
                </a:r>
                <a:r>
                  <a:rPr kumimoji="1" lang="en-US" altLang="ko-KR" dirty="0"/>
                  <a:t>, dimension</a:t>
                </a:r>
                <a:r>
                  <a:rPr kumimoji="1" lang="ko-KR" altLang="en-US" dirty="0"/>
                  <a:t> </a:t>
                </a:r>
                <a:r>
                  <a:rPr kumimoji="1" lang="en-US" altLang="ko-KR" b="1" i="1" dirty="0"/>
                  <a:t>k</a:t>
                </a:r>
                <a:r>
                  <a:rPr kumimoji="1" lang="ko-KR" altLang="en-US" i="1" dirty="0"/>
                  <a:t> </a:t>
                </a:r>
                <a:r>
                  <a:rPr kumimoji="1" lang="ko-KR" altLang="en-US" dirty="0"/>
                  <a:t>그리고 </a:t>
                </a:r>
                <a:r>
                  <a:rPr kumimoji="1" lang="en-US" altLang="ko-KR" dirty="0"/>
                  <a:t>minimum distance </a:t>
                </a:r>
                <a:r>
                  <a:rPr kumimoji="1" lang="en-US" altLang="ko-KR" b="1" i="1" dirty="0"/>
                  <a:t>d</a:t>
                </a:r>
                <a:r>
                  <a:rPr kumimoji="1" lang="ko-KR" altLang="en-US" b="1" i="1" dirty="0"/>
                  <a:t> </a:t>
                </a:r>
                <a:endParaRPr kumimoji="1" lang="en-US" altLang="ko-KR" b="1" i="1" dirty="0"/>
              </a:p>
              <a:p>
                <a:endParaRPr kumimoji="1" lang="en-US" altLang="ko-KR" sz="500" b="1" i="1" dirty="0"/>
              </a:p>
              <a:p>
                <a:r>
                  <a:rPr kumimoji="1" lang="ko-KR" altLang="en-US" b="1" i="1" dirty="0"/>
                  <a:t>          </a:t>
                </a:r>
                <a:r>
                  <a:rPr kumimoji="1" lang="ko-KR" altLang="en-US" dirty="0"/>
                  <a:t>그리고 다음과 같이 표기한다   </a:t>
                </a:r>
                <a:r>
                  <a:rPr kumimoji="1" lang="en-US" altLang="ko-KR" dirty="0">
                    <a:sym typeface="Wingdings" pitchFamily="2" charset="2"/>
                  </a:rPr>
                  <a:t></a:t>
                </a:r>
                <a:r>
                  <a:rPr kumimoji="1" lang="ko-KR" altLang="en-US" dirty="0"/>
                  <a:t>   </a:t>
                </a:r>
                <a:r>
                  <a:rPr kumimoji="1" lang="en-US" altLang="ko-KR" dirty="0"/>
                  <a:t>[n, k, d] </a:t>
                </a:r>
                <a:r>
                  <a:rPr kumimoji="1" lang="en-US" altLang="ko-KR" dirty="0" err="1"/>
                  <a:t>Goppa</a:t>
                </a:r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코드</a:t>
                </a:r>
                <a:endParaRPr kumimoji="1" lang="en-US" altLang="ko-KR" b="1" i="1" dirty="0"/>
              </a:p>
              <a:p>
                <a:endParaRPr kumimoji="1" lang="en-US" altLang="ko-KR" b="1" i="1" dirty="0"/>
              </a:p>
              <a:p>
                <a:endParaRPr kumimoji="1" lang="en-US" altLang="ko-KR" dirty="0"/>
              </a:p>
              <a:p>
                <a:r>
                  <a:rPr kumimoji="1" lang="ko-KR" altLang="en-US" sz="2000" dirty="0"/>
                  <a:t>첫번째 </a:t>
                </a:r>
                <a:r>
                  <a:rPr kumimoji="1" lang="ko-KR" altLang="en-US" sz="2000" dirty="0" err="1"/>
                  <a:t>파라미터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b="1" dirty="0"/>
                  <a:t>n</a:t>
                </a:r>
                <a:r>
                  <a:rPr kumimoji="1" lang="ko-KR" altLang="en-US" sz="2000" dirty="0"/>
                  <a:t>은 </a:t>
                </a:r>
                <a:r>
                  <a:rPr kumimoji="1" lang="en-US" altLang="ko-KR" sz="2000" dirty="0"/>
                  <a:t>codeword</a:t>
                </a:r>
                <a:r>
                  <a:rPr kumimoji="1" lang="ko-KR" altLang="en-US" sz="2000" dirty="0"/>
                  <a:t> </a:t>
                </a:r>
                <a:r>
                  <a:rPr kumimoji="1" lang="en-US" altLang="ko-KR" sz="2000" b="1" i="1" dirty="0"/>
                  <a:t>c</a:t>
                </a:r>
                <a:r>
                  <a:rPr kumimoji="1" lang="ko-KR" altLang="en-US" sz="2000" dirty="0"/>
                  <a:t> 의 길이</a:t>
                </a:r>
                <a:endParaRPr kumimoji="1" lang="en-US" altLang="ko-KR" sz="2000" dirty="0"/>
              </a:p>
              <a:p>
                <a:endParaRPr kumimoji="1" lang="en-US" altLang="ko-KR" dirty="0"/>
              </a:p>
              <a:p>
                <a:r>
                  <a:rPr kumimoji="1" lang="ko-KR" altLang="en-US" sz="2000" dirty="0"/>
                  <a:t>다른 </a:t>
                </a:r>
                <a:r>
                  <a:rPr kumimoji="1" lang="en-US" altLang="ko-KR" sz="2000" dirty="0"/>
                  <a:t>2</a:t>
                </a:r>
                <a:r>
                  <a:rPr kumimoji="1" lang="ko-KR" altLang="en-US" sz="2000" dirty="0"/>
                  <a:t>개의 </a:t>
                </a:r>
                <a:r>
                  <a:rPr kumimoji="1" lang="ko-KR" altLang="en-US" sz="2000" dirty="0" err="1"/>
                  <a:t>파라미터에</a:t>
                </a:r>
                <a:r>
                  <a:rPr kumimoji="1" lang="ko-KR" altLang="en-US" sz="2000" dirty="0"/>
                  <a:t> 의해서는 다음과 같은 특성이 나온다</a:t>
                </a:r>
                <a:r>
                  <a:rPr kumimoji="1" lang="en-US" altLang="ko-KR" sz="2000" dirty="0"/>
                  <a:t>.</a:t>
                </a:r>
              </a:p>
              <a:p>
                <a:endParaRPr kumimoji="1"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코드의 </a:t>
                </a:r>
                <a:r>
                  <a:rPr kumimoji="1" lang="en-US" altLang="ko-KR" dirty="0"/>
                  <a:t>dimension</a:t>
                </a:r>
                <a:r>
                  <a:rPr kumimoji="1" lang="ko-KR" altLang="en-US" dirty="0"/>
                  <a:t> 은 다음을 만족한다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   </a:t>
                </a:r>
                <a:r>
                  <a:rPr kumimoji="1" lang="en-US" altLang="ko-KR" i="1" dirty="0"/>
                  <a:t>k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n </a:t>
                </a:r>
                <a:r>
                  <a:rPr kumimoji="1" lang="en-US" altLang="ko-KR" dirty="0"/>
                  <a:t>- </a:t>
                </a:r>
                <a:r>
                  <a:rPr kumimoji="1" lang="en-US" altLang="ko-KR" i="1" dirty="0"/>
                  <a:t>mt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코드의 </a:t>
                </a:r>
                <a:r>
                  <a:rPr kumimoji="1" lang="en-US" altLang="ko-KR" dirty="0"/>
                  <a:t>minimum distance</a:t>
                </a:r>
                <a:r>
                  <a:rPr kumimoji="1" lang="ko-KR" altLang="en-US" dirty="0"/>
                  <a:t> 는 다음을 만족한다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ko-KR" dirty="0"/>
                  <a:t> t + 1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F15020-3D9A-8C41-B377-82CF9A99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1232452"/>
                <a:ext cx="11300792" cy="3616375"/>
              </a:xfrm>
              <a:prstGeom prst="rect">
                <a:avLst/>
              </a:prstGeom>
              <a:blipFill>
                <a:blip r:embed="rId2"/>
                <a:stretch>
                  <a:fillRect l="-561" t="-1049" b="-139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42898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Parameters of a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F15020-3D9A-8C41-B377-82CF9A997278}"/>
                  </a:ext>
                </a:extLst>
              </p:cNvPr>
              <p:cNvSpPr txBox="1"/>
              <p:nvPr/>
            </p:nvSpPr>
            <p:spPr>
              <a:xfrm>
                <a:off x="556591" y="1232452"/>
                <a:ext cx="11300792" cy="32275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sz="2000" dirty="0"/>
                  <a:t>다른 </a:t>
                </a:r>
                <a:r>
                  <a:rPr kumimoji="1" lang="en-US" altLang="ko-KR" sz="2000" dirty="0"/>
                  <a:t>2</a:t>
                </a:r>
                <a:r>
                  <a:rPr kumimoji="1" lang="ko-KR" altLang="en-US" sz="2000" dirty="0"/>
                  <a:t>개의 </a:t>
                </a:r>
                <a:r>
                  <a:rPr kumimoji="1" lang="ko-KR" altLang="en-US" sz="2000" dirty="0" err="1"/>
                  <a:t>파라미터에</a:t>
                </a:r>
                <a:r>
                  <a:rPr kumimoji="1" lang="ko-KR" altLang="en-US" sz="2000" dirty="0"/>
                  <a:t> 의해서는 다음과 같은 특성이 나온다</a:t>
                </a:r>
                <a:r>
                  <a:rPr kumimoji="1" lang="en-US" altLang="ko-KR" sz="2000" dirty="0"/>
                  <a:t>.</a:t>
                </a:r>
              </a:p>
              <a:p>
                <a:endParaRPr kumimoji="1" lang="en-US" altLang="ko-KR" sz="2000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코드의 </a:t>
                </a:r>
                <a:r>
                  <a:rPr kumimoji="1" lang="en-US" altLang="ko-KR" dirty="0"/>
                  <a:t>dimension</a:t>
                </a:r>
                <a:r>
                  <a:rPr kumimoji="1" lang="ko-KR" altLang="en-US" dirty="0"/>
                  <a:t> 은 다음을 만족한다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   </a:t>
                </a:r>
                <a:r>
                  <a:rPr kumimoji="1" lang="en-US" altLang="ko-KR" i="1" dirty="0"/>
                  <a:t>k</a:t>
                </a:r>
                <a:r>
                  <a:rPr kumimoji="1" lang="en-US" altLang="ko-KR" dirty="0"/>
                  <a:t> </a:t>
                </a:r>
                <a14:m>
                  <m:oMath xmlns:m="http://schemas.openxmlformats.org/officeDocument/2006/math">
                    <m:r>
                      <a:rPr kumimoji="1" lang="en-US" altLang="ko-K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n </a:t>
                </a:r>
                <a:r>
                  <a:rPr kumimoji="1" lang="en-US" altLang="ko-KR" dirty="0"/>
                  <a:t>- </a:t>
                </a:r>
                <a:r>
                  <a:rPr kumimoji="1" lang="en-US" altLang="ko-KR" i="1" dirty="0"/>
                  <a:t>mt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kumimoji="1" lang="ko-KR" altLang="en-US" dirty="0"/>
                  <a:t>코드의 </a:t>
                </a:r>
                <a:r>
                  <a:rPr kumimoji="1" lang="en-US" altLang="ko-KR" dirty="0"/>
                  <a:t>minimum distance</a:t>
                </a:r>
                <a:r>
                  <a:rPr kumimoji="1" lang="ko-KR" altLang="en-US" dirty="0"/>
                  <a:t> 는 다음을 만족한다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d 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≥</m:t>
                    </m:r>
                  </m:oMath>
                </a14:m>
                <a:r>
                  <a:rPr kumimoji="1" lang="en-US" altLang="ko-KR" dirty="0"/>
                  <a:t> t + 1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endParaRPr kumimoji="1" lang="en-US" altLang="ko-KR" dirty="0"/>
              </a:p>
              <a:p>
                <a:r>
                  <a:rPr kumimoji="1" lang="ko-KR" altLang="en-US" dirty="0"/>
                  <a:t>증명</a:t>
                </a:r>
                <a:r>
                  <a:rPr kumimoji="1" lang="en-US" altLang="ko-KR" dirty="0"/>
                  <a:t>.</a:t>
                </a:r>
              </a:p>
              <a:p>
                <a:r>
                  <a:rPr kumimoji="1" lang="en-US" altLang="ko-KR" dirty="0"/>
                  <a:t>	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은 다음과 같다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(mod </a:t>
                </a:r>
                <a:r>
                  <a:rPr kumimoji="1" lang="en-US" altLang="ko-KR" i="1" dirty="0"/>
                  <a:t>g</a:t>
                </a:r>
                <a:r>
                  <a:rPr kumimoji="1" lang="en-US" altLang="ko-KR" dirty="0"/>
                  <a:t>(z))</a:t>
                </a:r>
              </a:p>
              <a:p>
                <a:endParaRPr kumimoji="1" lang="en-US" altLang="ko-KR" dirty="0"/>
              </a:p>
              <a:p>
                <a:r>
                  <a:rPr kumimoji="1" lang="en-US" altLang="ko-KR" dirty="0"/>
                  <a:t>	</a:t>
                </a:r>
                <a:r>
                  <a:rPr kumimoji="1" lang="ko-KR" altLang="en-US" dirty="0"/>
                  <a:t>그러므로 </a:t>
                </a:r>
                <a14:m>
                  <m:oMath xmlns:m="http://schemas.openxmlformats.org/officeDocument/2006/math">
                    <m:f>
                      <m:f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𝑧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kumimoji="1" lang="en-US" altLang="ko-K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den>
                    </m:f>
                  </m:oMath>
                </a14:m>
                <a:r>
                  <a:rPr kumimoji="1" lang="en-US" altLang="ko-KR" dirty="0"/>
                  <a:t> </a:t>
                </a:r>
                <a:r>
                  <a:rPr kumimoji="1" lang="ko-KR" altLang="en-US" dirty="0"/>
                  <a:t>은 다항식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kumimoji="1"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dirty="0"/>
                  <a:t> modulo </a:t>
                </a:r>
                <a:r>
                  <a:rPr kumimoji="1" lang="en-US" altLang="ko-KR" i="1" dirty="0"/>
                  <a:t>g</a:t>
                </a:r>
                <a:r>
                  <a:rPr kumimoji="1" lang="en-US" altLang="ko-KR" dirty="0"/>
                  <a:t>(</a:t>
                </a:r>
                <a:r>
                  <a:rPr kumimoji="1" lang="en-US" altLang="ko-KR" i="1" dirty="0"/>
                  <a:t>z</a:t>
                </a:r>
                <a:r>
                  <a:rPr kumimoji="1" lang="en-US" altLang="ko-KR" dirty="0"/>
                  <a:t>) </a:t>
                </a:r>
                <a:r>
                  <a:rPr kumimoji="1" lang="ko-KR" altLang="en-US" dirty="0"/>
                  <a:t>로 표현할 수 있다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5F15020-3D9A-8C41-B377-82CF9A9972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591" y="1232452"/>
                <a:ext cx="11300792" cy="3227550"/>
              </a:xfrm>
              <a:prstGeom prst="rect">
                <a:avLst/>
              </a:prstGeom>
              <a:blipFill>
                <a:blip r:embed="rId2"/>
                <a:stretch>
                  <a:fillRect l="-561" t="-117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그림 2">
            <a:extLst>
              <a:ext uri="{FF2B5EF4-FFF2-40B4-BE49-F238E27FC236}">
                <a16:creationId xmlns:a16="http://schemas.microsoft.com/office/drawing/2014/main" id="{6BA00FDB-51D3-3B48-9FF3-823644D5C5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200" y="4863548"/>
            <a:ext cx="5029200" cy="609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56906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Parameters of a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6BA00FDB-51D3-3B48-9FF3-823644D5C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426" y="1320664"/>
            <a:ext cx="5029200" cy="6096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BDD9B0B-DC7B-9F40-9F1B-9A72AB1817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68692" y="1320385"/>
            <a:ext cx="2276993" cy="6862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566D5E06-6DF2-574F-BF6A-EA2A634C143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390" y="2084996"/>
            <a:ext cx="2574461" cy="36933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64D28E-D960-174D-88F3-5CEAD04E9926}"/>
                  </a:ext>
                </a:extLst>
              </p:cNvPr>
              <p:cNvSpPr txBox="1"/>
              <p:nvPr/>
            </p:nvSpPr>
            <p:spPr>
              <a:xfrm>
                <a:off x="692426" y="2087217"/>
                <a:ext cx="11204713" cy="29291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그러므로 식  </a:t>
                </a:r>
                <a:r>
                  <a:rPr kumimoji="1" lang="en-US" altLang="ko-KR" dirty="0"/>
                  <a:t>		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	</a:t>
                </a:r>
                <a:r>
                  <a:rPr kumimoji="1" lang="ko-KR" altLang="en-US" dirty="0"/>
                  <a:t>     는 다음과 같이 쓸 수 있다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그리고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p>
                    </m:sSup>
                  </m:oMath>
                </a14:m>
                <a:r>
                  <a:rPr kumimoji="1" lang="ko-KR" altLang="en-US" dirty="0"/>
                  <a:t> 의 계수를 분리해서 정리하면 다음과 같이 쓸 수 있다</a:t>
                </a:r>
                <a:r>
                  <a:rPr kumimoji="1" lang="en-US" altLang="ko-KR" dirty="0"/>
                  <a:t>.</a:t>
                </a:r>
              </a:p>
              <a:p>
                <a:endParaRPr kumimoji="1" lang="en-US" altLang="ko-KR" dirty="0"/>
              </a:p>
              <a:p>
                <a:endParaRPr kumimoji="1" lang="ko-KR" alt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164D28E-D960-174D-88F3-5CEAD04E9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426" y="2087217"/>
                <a:ext cx="11204713" cy="2929135"/>
              </a:xfrm>
              <a:prstGeom prst="rect">
                <a:avLst/>
              </a:prstGeom>
              <a:blipFill>
                <a:blip r:embed="rId5"/>
                <a:stretch>
                  <a:fillRect l="-453" t="-4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D0AACEFC-4920-5F4B-BA9B-0D083B435431}"/>
              </a:ext>
            </a:extLst>
          </p:cNvPr>
          <p:cNvSpPr txBox="1"/>
          <p:nvPr/>
        </p:nvSpPr>
        <p:spPr>
          <a:xfrm>
            <a:off x="8219661" y="1320385"/>
            <a:ext cx="8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954B3A1-ABB6-2C4E-9904-61FB442CC82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48700" y="2783176"/>
            <a:ext cx="3714370" cy="89949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CDB4A2AC-0F24-E94A-86FD-A38154BB2B7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52737" y="4739460"/>
            <a:ext cx="3710333" cy="844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39885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/>
          <a:p>
            <a:r>
              <a:rPr lang="en-US" altLang="ko-KR" sz="3000" dirty="0"/>
              <a:t>Parity Check Matrix of the </a:t>
            </a:r>
            <a:r>
              <a:rPr lang="en-US" altLang="ko-KR" sz="3000" dirty="0" err="1"/>
              <a:t>Goppa</a:t>
            </a:r>
            <a:r>
              <a:rPr lang="en-US" altLang="ko-KR" sz="3000" dirty="0"/>
              <a:t> Code</a:t>
            </a:r>
            <a:endParaRPr lang="ko-KR" altLang="en-US" sz="3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AACEFC-4920-5F4B-BA9B-0D083B435431}"/>
              </a:ext>
            </a:extLst>
          </p:cNvPr>
          <p:cNvSpPr txBox="1"/>
          <p:nvPr/>
        </p:nvSpPr>
        <p:spPr>
          <a:xfrm>
            <a:off x="8219661" y="1320385"/>
            <a:ext cx="8050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ko-KR" altLang="en-US" dirty="0"/>
              <a:t>*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CDB4A2AC-0F24-E94A-86FD-A38154BB2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31643" y="3001428"/>
            <a:ext cx="2935080" cy="6682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A0AC8A-31DF-FE4D-B48F-9BFBD51B80C2}"/>
                  </a:ext>
                </a:extLst>
              </p:cNvPr>
              <p:cNvSpPr txBox="1"/>
              <p:nvPr/>
            </p:nvSpPr>
            <p:spPr>
              <a:xfrm>
                <a:off x="606287" y="1320385"/>
                <a:ext cx="11300791" cy="317317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kumimoji="1" lang="ko-KR" altLang="en-US" dirty="0"/>
                  <a:t>디코딩을 하기 위해서는 우선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패리티 체크 행렬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dirty="0"/>
                  <a:t>가 필요 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앞서</a:t>
                </a:r>
                <a:r>
                  <a:rPr kumimoji="1" lang="en-US" altLang="ko-KR" dirty="0"/>
                  <a:t>,</a:t>
                </a:r>
                <a:r>
                  <a:rPr kumimoji="1" lang="ko-KR" altLang="en-US" dirty="0"/>
                  <a:t> </a:t>
                </a:r>
                <a:r>
                  <a:rPr kumimoji="1" lang="ko-KR" altLang="en-US" dirty="0" err="1"/>
                  <a:t>코드워드</a:t>
                </a:r>
                <a:r>
                  <a:rPr kumimoji="1" lang="ko-KR" altLang="en-US" dirty="0"/>
                  <a:t> </a:t>
                </a:r>
                <a:r>
                  <a:rPr kumimoji="1" lang="en-US" altLang="ko-KR" i="1" dirty="0"/>
                  <a:t>c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 , . . .</m:t>
                    </m:r>
                  </m:oMath>
                </a14:m>
                <a:r>
                  <a:rPr kumimoji="1" lang="en-US" altLang="ko-KR" dirty="0"/>
                  <a:t>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kumimoji="1" lang="en-US" altLang="ko-KR" dirty="0"/>
                  <a:t>)</a:t>
                </a:r>
                <a:r>
                  <a:rPr kumimoji="1" lang="ko-KR" altLang="en-US" dirty="0"/>
                  <a:t> 는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				</a:t>
                </a:r>
                <a:r>
                  <a:rPr kumimoji="1" lang="ko-KR" altLang="en-US" dirty="0"/>
                  <a:t>            의</a:t>
                </a:r>
                <a14:m>
                  <m:oMath xmlns:m="http://schemas.openxmlformats.org/officeDocument/2006/math">
                    <m:r>
                      <a:rPr kumimoji="1" lang="ko-KR" altLang="en-US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</m:sSub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에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ko-KR" altLang="en-US" b="0" i="1" smtClean="0">
                        <a:latin typeface="Cambria Math" panose="02040503050406030204" pitchFamily="18" charset="0"/>
                      </a:rPr>
                      <m:t>대하여</m:t>
                    </m:r>
                  </m:oMath>
                </a14:m>
                <a:r>
                  <a:rPr kumimoji="1" lang="ko-KR" altLang="en-US" dirty="0"/>
                  <a:t> 다음을 만족해야 하는 것을 보였음</a:t>
                </a:r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endParaRPr kumimoji="1" lang="en-US" altLang="ko-KR" dirty="0"/>
              </a:p>
              <a:p>
                <a:r>
                  <a:rPr kumimoji="1" lang="ko-KR" altLang="en-US" dirty="0"/>
                  <a:t>패리티 체크 행렬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dirty="0"/>
                  <a:t>는 </a:t>
                </a:r>
                <a:r>
                  <a:rPr kumimoji="1" lang="ko-KR" altLang="en-US" dirty="0" err="1"/>
                  <a:t>코드워드에</a:t>
                </a:r>
                <a:r>
                  <a:rPr kumimoji="1" lang="ko-KR" altLang="en-US" dirty="0"/>
                  <a:t> </a:t>
                </a:r>
                <a:r>
                  <a:rPr kumimoji="1" lang="en-US" altLang="ko-KR" i="1" dirty="0"/>
                  <a:t>c</a:t>
                </a:r>
                <a:r>
                  <a:rPr kumimoji="1" lang="ko-KR" altLang="en-US" dirty="0"/>
                  <a:t> 대하여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1" lang="en-US" altLang="ko-KR" b="0" i="0" smtClean="0">
                        <a:latin typeface="Cambria Math" panose="02040503050406030204" pitchFamily="18" charset="0"/>
                      </a:rPr>
                      <m:t>c</m:t>
                    </m:r>
                    <m:sSup>
                      <m:sSupPr>
                        <m:ctrlPr>
                          <a:rPr kumimoji="1" lang="en-US" altLang="ko-KR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𝐻</m:t>
                        </m:r>
                      </m:e>
                      <m:sup>
                        <m:r>
                          <a:rPr kumimoji="1" lang="en-US" altLang="ko-KR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</m:oMath>
                </a14:m>
                <a:r>
                  <a:rPr kumimoji="1" lang="en-US" altLang="ko-KR" dirty="0"/>
                  <a:t> =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0</a:t>
                </a:r>
                <a:r>
                  <a:rPr kumimoji="1" lang="ko-KR" altLang="en-US" dirty="0"/>
                  <a:t> 을 만족해야 한다</a:t>
                </a:r>
                <a:r>
                  <a:rPr kumimoji="1" lang="en-US" altLang="ko-KR" dirty="0"/>
                  <a:t>.</a:t>
                </a:r>
                <a:r>
                  <a:rPr kumimoji="1" lang="ko-KR" altLang="en-US" dirty="0"/>
                  <a:t> 그러므로</a:t>
                </a:r>
                <a:r>
                  <a:rPr kumimoji="1" lang="en-US" altLang="ko-KR" dirty="0"/>
                  <a:t> </a:t>
                </a:r>
                <a:r>
                  <a:rPr kumimoji="1" lang="en-US" altLang="ko-KR" i="1" dirty="0"/>
                  <a:t>H</a:t>
                </a:r>
                <a:r>
                  <a:rPr kumimoji="1" lang="ko-KR" altLang="en-US" dirty="0"/>
                  <a:t>는 다음과 같다</a:t>
                </a:r>
                <a:r>
                  <a:rPr kumimoji="1" lang="en-US" altLang="ko-KR" dirty="0"/>
                  <a:t>.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DA0AC8A-31DF-FE4D-B48F-9BFBD51B80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287" y="1320385"/>
                <a:ext cx="11300791" cy="3173176"/>
              </a:xfrm>
              <a:prstGeom prst="rect">
                <a:avLst/>
              </a:prstGeom>
              <a:blipFill>
                <a:blip r:embed="rId4"/>
                <a:stretch>
                  <a:fillRect l="-562" t="-797" b="-1992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2" name="그림 11">
            <a:extLst>
              <a:ext uri="{FF2B5EF4-FFF2-40B4-BE49-F238E27FC236}">
                <a16:creationId xmlns:a16="http://schemas.microsoft.com/office/drawing/2014/main" id="{31F3269F-95D3-6843-A2A7-EA9D31B9942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0373" y="2433631"/>
            <a:ext cx="4322295" cy="348242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96402D2A-E4D8-934A-BB96-19F8DEBEF6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31448" y="4844036"/>
            <a:ext cx="2348256" cy="927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4629894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1645</TotalTime>
  <Words>813</Words>
  <Application>Microsoft Macintosh PowerPoint</Application>
  <PresentationFormat>와이드스크린</PresentationFormat>
  <Paragraphs>278</Paragraphs>
  <Slides>31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31</vt:i4>
      </vt:variant>
    </vt:vector>
  </HeadingPairs>
  <TitlesOfParts>
    <vt:vector size="36" baseType="lpstr">
      <vt:lpstr>맑은 고딕</vt:lpstr>
      <vt:lpstr>Arial</vt:lpstr>
      <vt:lpstr>Cambria Math</vt:lpstr>
      <vt:lpstr>CryptoCraft 테마</vt:lpstr>
      <vt:lpstr>제목 테마</vt:lpstr>
      <vt:lpstr>Introduce of Goppa Code</vt:lpstr>
      <vt:lpstr>PowerPoint 프레젠테이션</vt:lpstr>
      <vt:lpstr> Goppa Code</vt:lpstr>
      <vt:lpstr>Definition of a Goppa Code</vt:lpstr>
      <vt:lpstr>Definition of a Goppa Code</vt:lpstr>
      <vt:lpstr>Parameters of a Goppa Code</vt:lpstr>
      <vt:lpstr>Parameters of a Goppa Code</vt:lpstr>
      <vt:lpstr>Parameters of a Goppa Code</vt:lpstr>
      <vt:lpstr>Parity Check Matrix of the Goppa Code</vt:lpstr>
      <vt:lpstr>Parity Check Matrix of the Goppa Code</vt:lpstr>
      <vt:lpstr>Parity Check Matrix of the Goppa Code</vt:lpstr>
      <vt:lpstr>Parity Check Matrix of the Goppa Code</vt:lpstr>
      <vt:lpstr>Generator Matrix of the Goppa Code</vt:lpstr>
      <vt:lpstr>Generate Parrity Check Matrix from the Goppa Code</vt:lpstr>
      <vt:lpstr>Generate Parrity Check Matrix from the Goppa Code</vt:lpstr>
      <vt:lpstr>Generate Parrity Check Matrix from the Goppa Code</vt:lpstr>
      <vt:lpstr>Generate Parrity Check Matrix from the Goppa Code</vt:lpstr>
      <vt:lpstr>Encoding &amp; Correcting Errors</vt:lpstr>
      <vt:lpstr>Encoding &amp; Correcting Errors</vt:lpstr>
      <vt:lpstr>Encoding &amp; Correcting Errors</vt:lpstr>
      <vt:lpstr>Encoding &amp; Correcting Errors</vt:lpstr>
      <vt:lpstr>Encoding &amp; Correcting Errors</vt:lpstr>
      <vt:lpstr>Encoding and Decoding with Goppa Code</vt:lpstr>
      <vt:lpstr>Encoding &amp; Correcting Errors</vt:lpstr>
      <vt:lpstr>Encoding &amp; Correcting Errors</vt:lpstr>
      <vt:lpstr>Encoding &amp; Correcting Errors</vt:lpstr>
      <vt:lpstr>Encoding &amp; Correcting Errors</vt:lpstr>
      <vt:lpstr>Encoding &amp; Correcting Errors</vt:lpstr>
      <vt:lpstr>Encoding &amp; Correcting Errors</vt:lpstr>
      <vt:lpstr>Decoding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장경배</cp:lastModifiedBy>
  <cp:revision>104</cp:revision>
  <dcterms:created xsi:type="dcterms:W3CDTF">2019-03-05T04:29:07Z</dcterms:created>
  <dcterms:modified xsi:type="dcterms:W3CDTF">2019-06-17T03:34:16Z</dcterms:modified>
</cp:coreProperties>
</file>