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32"/>
  </p:notesMasterIdLst>
  <p:handoutMasterIdLst>
    <p:handoutMasterId r:id="rId33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7" r:id="rId11"/>
    <p:sldId id="288" r:id="rId12"/>
    <p:sldId id="286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27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83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4y3YehFivA&amp;list=PLdOq9g7U6Pdt5ZlWeffEU-ViDUS6j-jFS&amp;index=21&amp;t=487s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000" dirty="0" err="1" smtClean="0"/>
              <a:t>Goppa</a:t>
            </a:r>
            <a:r>
              <a:rPr lang="en-US" altLang="ko-KR" sz="4000" dirty="0" smtClean="0"/>
              <a:t> &amp; Background Knowledge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최승</a:t>
            </a:r>
            <a:r>
              <a:rPr lang="ko-KR" altLang="en-US" dirty="0"/>
              <a:t>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49163" y="3244334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https://youtu.be/BCmEclBZXbg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 좌표 공간</a:t>
            </a:r>
            <a:r>
              <a:rPr lang="en-US" altLang="ko-KR" sz="3200" dirty="0" smtClean="0"/>
              <a:t>(Real Coordinate Space)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altLang="ko-KR" sz="24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ko-KR" altLang="en-US" sz="2400" b="1" dirty="0">
              <a:latin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604799" y="1711035"/>
            <a:ext cx="7897980" cy="3782291"/>
            <a:chOff x="3532534" y="2043544"/>
            <a:chExt cx="7897980" cy="3782291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3560618" y="3782290"/>
              <a:ext cx="45997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V="1">
              <a:off x="5860472" y="2043544"/>
              <a:ext cx="0" cy="378229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5860472" y="3753174"/>
              <a:ext cx="1908874" cy="77726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533963" y="4141805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cxnSp>
          <p:nvCxnSpPr>
            <p:cNvPr id="65" name="직선 화살표 연결선 64"/>
            <p:cNvCxnSpPr/>
            <p:nvPr/>
          </p:nvCxnSpPr>
          <p:spPr>
            <a:xfrm flipH="1" flipV="1">
              <a:off x="5098473" y="2382982"/>
              <a:ext cx="761999" cy="135089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973782" y="3058428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smtClean="0"/>
                <a:t>b</a:t>
              </a:r>
              <a:endParaRPr lang="ko-KR" altLang="en-US" b="1" dirty="0"/>
            </a:p>
          </p:txBody>
        </p:sp>
        <p:cxnSp>
          <p:nvCxnSpPr>
            <p:cNvPr id="71" name="직선 화살표 연결선 70"/>
            <p:cNvCxnSpPr/>
            <p:nvPr/>
          </p:nvCxnSpPr>
          <p:spPr>
            <a:xfrm flipV="1">
              <a:off x="5873953" y="3243094"/>
              <a:ext cx="1163969" cy="4907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V="1">
              <a:off x="7037922" y="2752312"/>
              <a:ext cx="1163969" cy="4907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4696503" y="3758295"/>
              <a:ext cx="1163969" cy="4907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3532534" y="4249077"/>
              <a:ext cx="1163969" cy="4907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/>
            <p:cNvGrpSpPr/>
            <p:nvPr/>
          </p:nvGrpSpPr>
          <p:grpSpPr>
            <a:xfrm>
              <a:off x="8762777" y="4141805"/>
              <a:ext cx="2667737" cy="743346"/>
              <a:chOff x="7668230" y="3930381"/>
              <a:chExt cx="2667737" cy="743346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7668230" y="4061734"/>
                <a:ext cx="492193" cy="584775"/>
                <a:chOff x="4518108" y="4033149"/>
                <a:chExt cx="643098" cy="764066"/>
              </a:xfrm>
            </p:grpSpPr>
            <p:sp>
              <p:nvSpPr>
                <p:cNvPr id="26" name="TextBox 25"/>
                <p:cNvSpPr txBox="1"/>
                <p:nvPr/>
              </p:nvSpPr>
              <p:spPr>
                <a:xfrm>
                  <a:off x="4518108" y="4033149"/>
                  <a:ext cx="625392" cy="7640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3200" dirty="0" smtClean="0"/>
                    <a:t>v</a:t>
                  </a:r>
                  <a:endParaRPr lang="ko-KR" altLang="en-US" sz="1600" dirty="0"/>
                </a:p>
              </p:txBody>
            </p:sp>
            <p:cxnSp>
              <p:nvCxnSpPr>
                <p:cNvPr id="27" name="직선 화살표 연결선 26"/>
                <p:cNvCxnSpPr/>
                <p:nvPr/>
              </p:nvCxnSpPr>
              <p:spPr>
                <a:xfrm>
                  <a:off x="4531587" y="4152922"/>
                  <a:ext cx="62961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/>
              <p:cNvSpPr txBox="1"/>
              <p:nvPr/>
            </p:nvSpPr>
            <p:spPr>
              <a:xfrm>
                <a:off x="8209885" y="4088952"/>
                <a:ext cx="209616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/>
                  <a:t>= 2*i + 3*j </a:t>
                </a:r>
                <a:endParaRPr lang="ko-KR" altLang="en-US" sz="1600" dirty="0"/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>
                <a:off x="8929590" y="3930381"/>
                <a:ext cx="1406377" cy="593749"/>
                <a:chOff x="9511738" y="3892281"/>
                <a:chExt cx="1406377" cy="593749"/>
              </a:xfrm>
            </p:grpSpPr>
            <p:sp>
              <p:nvSpPr>
                <p:cNvPr id="24" name="TextBox 23"/>
                <p:cNvSpPr txBox="1"/>
                <p:nvPr/>
              </p:nvSpPr>
              <p:spPr>
                <a:xfrm>
                  <a:off x="9511738" y="3901255"/>
                  <a:ext cx="4786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3200" dirty="0" smtClean="0"/>
                    <a:t>^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10439473" y="3892281"/>
                  <a:ext cx="4786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3200" dirty="0" smtClean="0"/>
                    <a:t>^</a:t>
                  </a:r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8989279" y="5064987"/>
              <a:ext cx="21890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/>
                <a:t>Y = </a:t>
              </a:r>
              <a:r>
                <a:rPr lang="en-US" altLang="ko-KR" sz="3200" dirty="0" err="1" smtClean="0"/>
                <a:t>aX</a:t>
              </a:r>
              <a:r>
                <a:rPr lang="en-US" altLang="ko-KR" sz="3200" dirty="0" smtClean="0"/>
                <a:t> +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076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해밍</a:t>
            </a:r>
            <a:r>
              <a:rPr lang="ko-KR" altLang="en-US" dirty="0" smtClean="0"/>
              <a:t> 코드</a:t>
            </a:r>
            <a:r>
              <a:rPr lang="en-US" altLang="ko-KR" sz="3200" dirty="0" smtClean="0"/>
              <a:t>(Hamming Code)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오류 정정 부호의 일종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이전 선형 블록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1950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Bell </a:t>
            </a:r>
            <a:r>
              <a:rPr lang="ko-KR" altLang="en-US" dirty="0" smtClean="0"/>
              <a:t>연구소에서 고안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최대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비트 오류를 감지하거나 </a:t>
            </a:r>
            <a:r>
              <a:rPr lang="en-US" altLang="ko-KR" dirty="0" smtClean="0"/>
              <a:t>1 </a:t>
            </a:r>
            <a:r>
              <a:rPr lang="ko-KR" altLang="en-US" dirty="0" smtClean="0"/>
              <a:t>비트 오류를 수정할 수 있음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신드롬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오류 검사에 사용되는 유일한 패턴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58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해밍</a:t>
            </a:r>
            <a:r>
              <a:rPr lang="ko-KR" altLang="en-US" dirty="0" smtClean="0"/>
              <a:t> 코드</a:t>
            </a:r>
            <a:r>
              <a:rPr lang="en-US" altLang="ko-KR" sz="3200" dirty="0" smtClean="0"/>
              <a:t>(Hamming Code)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홀수 짝수 </a:t>
            </a:r>
            <a:r>
              <a:rPr lang="ko-KR" altLang="en-US" dirty="0"/>
              <a:t>패</a:t>
            </a:r>
            <a:r>
              <a:rPr lang="ko-KR" altLang="en-US" dirty="0" smtClean="0"/>
              <a:t>리티 비트 개념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1101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ym typeface="Wingdings" pitchFamily="2" charset="2"/>
              </a:rPr>
              <a:t>1</a:t>
            </a:r>
            <a:r>
              <a:rPr lang="ko-KR" altLang="en-US" sz="2000" dirty="0" smtClean="0">
                <a:sym typeface="Wingdings" pitchFamily="2" charset="2"/>
              </a:rPr>
              <a:t>의 개수 </a:t>
            </a:r>
            <a:r>
              <a:rPr lang="en-US" altLang="ko-KR" sz="2000" dirty="0" smtClean="0">
                <a:sym typeface="Wingdings" pitchFamily="2" charset="2"/>
              </a:rPr>
              <a:t>3)</a:t>
            </a:r>
            <a:r>
              <a:rPr lang="en-US" altLang="ko-KR" dirty="0" smtClean="0">
                <a:sym typeface="Wingdings" pitchFamily="2" charset="2"/>
              </a:rPr>
              <a:t>  1101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en-US" altLang="ko-KR" sz="2000" dirty="0" smtClean="0">
                <a:sym typeface="Wingdings" pitchFamily="2" charset="2"/>
              </a:rPr>
              <a:t>(</a:t>
            </a:r>
            <a:r>
              <a:rPr lang="ko-KR" altLang="en-US" sz="2000" dirty="0">
                <a:sym typeface="Wingdings" pitchFamily="2" charset="2"/>
              </a:rPr>
              <a:t>짝수</a:t>
            </a:r>
            <a:r>
              <a:rPr lang="en-US" altLang="ko-KR" sz="2000" dirty="0">
                <a:sym typeface="Wingdings" pitchFamily="2" charset="2"/>
              </a:rPr>
              <a:t>)</a:t>
            </a:r>
            <a:endParaRPr lang="en-US" altLang="ko-KR" sz="2000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ym typeface="Wingdings" pitchFamily="2" charset="2"/>
              </a:rPr>
              <a:t>11111</a:t>
            </a:r>
            <a:r>
              <a:rPr lang="en-US" altLang="ko-KR" sz="2000" dirty="0" smtClean="0">
                <a:sym typeface="Wingdings" pitchFamily="2" charset="2"/>
              </a:rPr>
              <a:t>(1</a:t>
            </a:r>
            <a:r>
              <a:rPr lang="ko-KR" altLang="en-US" sz="2000" dirty="0" smtClean="0">
                <a:sym typeface="Wingdings" pitchFamily="2" charset="2"/>
              </a:rPr>
              <a:t>의 개수 홀수</a:t>
            </a:r>
            <a:r>
              <a:rPr lang="en-US" altLang="ko-KR" sz="2000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로 전송이 되면 오류가 발생 했다는 것을 알 수 있음</a:t>
            </a:r>
            <a:endParaRPr lang="en-US" altLang="ko-KR" dirty="0" smtClean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671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해밍</a:t>
            </a:r>
            <a:r>
              <a:rPr lang="ko-KR" altLang="en-US" dirty="0" smtClean="0"/>
              <a:t> 코드</a:t>
            </a:r>
            <a:r>
              <a:rPr lang="en-US" altLang="ko-KR" sz="3200" dirty="0" smtClean="0"/>
              <a:t>(Hamming Code)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해밍</a:t>
            </a:r>
            <a:r>
              <a:rPr lang="ko-KR" altLang="en-US" dirty="0" smtClean="0"/>
              <a:t> 부호는 어떤 길이의 </a:t>
            </a:r>
            <a:r>
              <a:rPr lang="ko-KR" altLang="en-US" dirty="0" err="1" smtClean="0"/>
              <a:t>데이터어</a:t>
            </a:r>
            <a:r>
              <a:rPr lang="en-US" altLang="ko-KR" dirty="0" smtClean="0"/>
              <a:t>(data word)</a:t>
            </a:r>
            <a:r>
              <a:rPr lang="ko-KR" altLang="en-US" dirty="0" smtClean="0"/>
              <a:t>에도 사용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해밍</a:t>
            </a:r>
            <a:r>
              <a:rPr lang="ko-KR" altLang="en-US" dirty="0" smtClean="0"/>
              <a:t> 코드는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데이터어에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 패리티 </a:t>
            </a:r>
            <a:r>
              <a:rPr lang="ko-KR" altLang="en-US" dirty="0" err="1" smtClean="0"/>
              <a:t>비트를</a:t>
            </a:r>
            <a:r>
              <a:rPr lang="ko-KR" altLang="en-US" dirty="0" smtClean="0"/>
              <a:t> 더하여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새로운 </a:t>
            </a:r>
            <a:r>
              <a:rPr lang="ko-KR" altLang="en-US" dirty="0" err="1" smtClean="0"/>
              <a:t>코드어</a:t>
            </a:r>
            <a:r>
              <a:rPr lang="en-US" altLang="ko-KR" dirty="0" smtClean="0"/>
              <a:t>(code word)</a:t>
            </a:r>
            <a:r>
              <a:rPr lang="ko-KR" altLang="en-US" dirty="0" smtClean="0"/>
              <a:t>를 생성한다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118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해밍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오류 감지 및 오류 수정 가능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Ex)</a:t>
            </a:r>
            <a:br>
              <a:rPr lang="en-US" altLang="ko-KR" dirty="0" smtClean="0"/>
            </a:br>
            <a:r>
              <a:rPr lang="en-US" altLang="ko-KR" dirty="0" smtClean="0"/>
              <a:t>  (7, 4) </a:t>
            </a:r>
            <a:r>
              <a:rPr lang="ko-KR" altLang="en-US" dirty="0" err="1" smtClean="0"/>
              <a:t>해밍</a:t>
            </a:r>
            <a:r>
              <a:rPr lang="ko-KR" altLang="en-US" dirty="0" smtClean="0"/>
              <a:t> 코드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 smtClean="0"/>
              <a:t>- 4</a:t>
            </a:r>
            <a:r>
              <a:rPr lang="ko-KR" altLang="en-US" dirty="0" smtClean="0"/>
              <a:t>개의 비트 메시지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- 3</a:t>
            </a:r>
            <a:r>
              <a:rPr lang="ko-KR" altLang="en-US" dirty="0" smtClean="0"/>
              <a:t>개의 패리티 비트 사용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 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7</a:t>
            </a:r>
            <a:r>
              <a:rPr lang="ko-KR" altLang="en-US" dirty="0" smtClean="0"/>
              <a:t>개의 비트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7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해밍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9617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(7, 4) </a:t>
            </a:r>
            <a:r>
              <a:rPr lang="ko-KR" altLang="en-US" dirty="0" err="1" smtClean="0"/>
              <a:t>해밍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메시지 비트</a:t>
            </a:r>
            <a:r>
              <a:rPr lang="en-US" altLang="ko-KR" dirty="0" smtClean="0"/>
              <a:t>: x</a:t>
            </a:r>
            <a:r>
              <a:rPr lang="en-US" altLang="ko-KR" baseline="-25000" dirty="0" smtClean="0"/>
              <a:t>3</a:t>
            </a:r>
            <a:r>
              <a:rPr lang="en-US" altLang="ko-KR" dirty="0" smtClean="0"/>
              <a:t> x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x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x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패리티 비트</a:t>
            </a:r>
            <a:r>
              <a:rPr lang="en-US" altLang="ko-KR" dirty="0" smtClean="0"/>
              <a:t>:  p</a:t>
            </a:r>
            <a:r>
              <a:rPr lang="en-US" altLang="ko-KR" baseline="-25000" dirty="0" smtClean="0"/>
              <a:t>4</a:t>
            </a:r>
            <a:r>
              <a:rPr lang="en-US" altLang="ko-KR" dirty="0" smtClean="0"/>
              <a:t> p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p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74997"/>
              </p:ext>
            </p:extLst>
          </p:nvPr>
        </p:nvGraphicFramePr>
        <p:xfrm>
          <a:off x="1747187" y="3822491"/>
          <a:ext cx="8128001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412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2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3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4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5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6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7</a:t>
                      </a:r>
                      <a:endParaRPr lang="ko-KR" alt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p</a:t>
                      </a:r>
                      <a:r>
                        <a:rPr lang="en-US" altLang="ko-KR" sz="2400" b="0" baseline="-25000" dirty="0" smtClean="0"/>
                        <a:t>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p</a:t>
                      </a:r>
                      <a:r>
                        <a:rPr lang="en-US" altLang="ko-KR" sz="2400" b="0" baseline="-25000" dirty="0" smtClean="0"/>
                        <a:t>2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baseline="0" dirty="0" smtClean="0"/>
                        <a:t>x</a:t>
                      </a:r>
                      <a:r>
                        <a:rPr lang="en-US" altLang="ko-KR" sz="2400" b="0" baseline="-25000" dirty="0" smtClean="0"/>
                        <a:t>3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p</a:t>
                      </a:r>
                      <a:r>
                        <a:rPr lang="en-US" altLang="ko-KR" sz="2400" b="0" baseline="-25000" dirty="0" smtClean="0"/>
                        <a:t>4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baseline="0" dirty="0" smtClean="0"/>
                        <a:t>x</a:t>
                      </a:r>
                      <a:r>
                        <a:rPr lang="en-US" altLang="ko-KR" sz="2400" b="0" baseline="-25000" dirty="0" smtClean="0"/>
                        <a:t>2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baseline="0" dirty="0" smtClean="0"/>
                        <a:t>x</a:t>
                      </a:r>
                      <a:r>
                        <a:rPr lang="en-US" altLang="ko-KR" sz="2400" b="0" baseline="-25000" dirty="0" smtClean="0"/>
                        <a:t>1</a:t>
                      </a:r>
                    </a:p>
                    <a:p>
                      <a:pPr algn="ctr" latinLnBrk="1"/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baseline="0" dirty="0" smtClean="0"/>
                        <a:t>x</a:t>
                      </a:r>
                      <a:r>
                        <a:rPr lang="en-US" altLang="ko-KR" sz="2400" b="0" baseline="-25000" dirty="0" smtClean="0"/>
                        <a:t>0</a:t>
                      </a:r>
                      <a:endParaRPr lang="ko-KR" altLang="en-US" sz="2400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30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해밍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9617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(7, 4) </a:t>
            </a:r>
            <a:r>
              <a:rPr lang="ko-KR" altLang="en-US" dirty="0" err="1" smtClean="0"/>
              <a:t>해밍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554927"/>
              </p:ext>
            </p:extLst>
          </p:nvPr>
        </p:nvGraphicFramePr>
        <p:xfrm>
          <a:off x="1747187" y="1858779"/>
          <a:ext cx="8128001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412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2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3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4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5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6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7</a:t>
                      </a:r>
                      <a:endParaRPr lang="ko-KR" altLang="en-US" sz="24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p</a:t>
                      </a:r>
                      <a:r>
                        <a:rPr lang="en-US" altLang="ko-KR" sz="2400" b="0" baseline="-25000" dirty="0" smtClean="0"/>
                        <a:t>1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p</a:t>
                      </a:r>
                      <a:r>
                        <a:rPr lang="en-US" altLang="ko-KR" sz="2400" b="0" baseline="-25000" dirty="0" smtClean="0"/>
                        <a:t>2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baseline="0" dirty="0" smtClean="0"/>
                        <a:t>x</a:t>
                      </a:r>
                      <a:r>
                        <a:rPr lang="en-US" altLang="ko-KR" sz="2400" b="0" baseline="-25000" dirty="0" smtClean="0"/>
                        <a:t>3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p</a:t>
                      </a:r>
                      <a:r>
                        <a:rPr lang="en-US" altLang="ko-KR" sz="2400" b="0" baseline="-25000" dirty="0" smtClean="0"/>
                        <a:t>4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baseline="0" dirty="0" smtClean="0"/>
                        <a:t>x</a:t>
                      </a:r>
                      <a:r>
                        <a:rPr lang="en-US" altLang="ko-KR" sz="2400" b="0" baseline="-25000" dirty="0" smtClean="0"/>
                        <a:t>2</a:t>
                      </a:r>
                      <a:endParaRPr lang="ko-KR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baseline="0" dirty="0" smtClean="0"/>
                        <a:t>x</a:t>
                      </a:r>
                      <a:r>
                        <a:rPr lang="en-US" altLang="ko-KR" sz="2400" b="0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baseline="0" dirty="0" smtClean="0"/>
                        <a:t>x</a:t>
                      </a:r>
                      <a:r>
                        <a:rPr lang="en-US" altLang="ko-KR" sz="2400" b="0" baseline="-25000" dirty="0" smtClean="0"/>
                        <a:t>0</a:t>
                      </a:r>
                      <a:endParaRPr lang="ko-KR" altLang="en-US" sz="2400" b="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그룹 7"/>
          <p:cNvGrpSpPr/>
          <p:nvPr/>
        </p:nvGrpSpPr>
        <p:grpSpPr>
          <a:xfrm rot="10800000">
            <a:off x="4039850" y="3182912"/>
            <a:ext cx="3372787" cy="2968053"/>
            <a:chOff x="3470223" y="3182912"/>
            <a:chExt cx="3372787" cy="2968053"/>
          </a:xfrm>
        </p:grpSpPr>
        <p:sp>
          <p:nvSpPr>
            <p:cNvPr id="5" name="타원 4"/>
            <p:cNvSpPr/>
            <p:nvPr/>
          </p:nvSpPr>
          <p:spPr>
            <a:xfrm>
              <a:off x="4159769" y="3182912"/>
              <a:ext cx="1978702" cy="19787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>
              <a:off x="3470223" y="4172263"/>
              <a:ext cx="1978702" cy="19787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864308" y="4172263"/>
              <a:ext cx="1978702" cy="197870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4649604" y="3764578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p</a:t>
            </a:r>
            <a:r>
              <a:rPr lang="en-US" altLang="ko-KR" sz="2400" baseline="-25000" dirty="0" smtClean="0"/>
              <a:t>1</a:t>
            </a:r>
            <a:endParaRPr lang="ko-KR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423285" y="3764577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p</a:t>
            </a:r>
            <a:r>
              <a:rPr lang="en-US" altLang="ko-KR" sz="2400" baseline="-25000" dirty="0"/>
              <a:t>2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498739" y="5196140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p</a:t>
            </a:r>
            <a:r>
              <a:rPr lang="en-US" altLang="ko-KR" sz="2400" baseline="-25000" dirty="0" smtClean="0"/>
              <a:t>4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008808" y="4546565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x</a:t>
            </a:r>
            <a:r>
              <a:rPr lang="en-US" altLang="ko-KR" sz="2400" baseline="-25000" dirty="0"/>
              <a:t>2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561341" y="3672672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x</a:t>
            </a:r>
            <a:r>
              <a:rPr lang="en-US" altLang="ko-KR" sz="2400" baseline="-25000" dirty="0" smtClean="0"/>
              <a:t>3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105841" y="4553609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x</a:t>
            </a:r>
            <a:r>
              <a:rPr lang="en-US" altLang="ko-KR" sz="2400" baseline="-25000" dirty="0" smtClean="0"/>
              <a:t>1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568849" y="4196263"/>
            <a:ext cx="4523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x</a:t>
            </a:r>
            <a:r>
              <a:rPr lang="en-US" altLang="ko-KR" sz="2400" baseline="-25000" dirty="0" smtClean="0"/>
              <a:t>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809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해밍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9617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(7, 4) </a:t>
            </a:r>
            <a:r>
              <a:rPr lang="ko-KR" altLang="en-US" dirty="0" err="1" smtClean="0"/>
              <a:t>해밍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P1 </a:t>
            </a:r>
            <a:r>
              <a:rPr lang="en-US" altLang="ko-KR" dirty="0" smtClean="0">
                <a:sym typeface="Wingdings" pitchFamily="2" charset="2"/>
              </a:rPr>
              <a:t>1, 3, 5, 7 </a:t>
            </a:r>
            <a:r>
              <a:rPr lang="ko-KR" altLang="en-US" dirty="0" smtClean="0">
                <a:sym typeface="Wingdings" pitchFamily="2" charset="2"/>
              </a:rPr>
              <a:t>담당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P1 = x</a:t>
            </a:r>
            <a:r>
              <a:rPr lang="en-US" altLang="ko-KR" baseline="-25000" dirty="0" smtClean="0">
                <a:sym typeface="Wingdings" pitchFamily="2" charset="2"/>
              </a:rPr>
              <a:t>3</a:t>
            </a:r>
            <a:r>
              <a:rPr lang="en-US" altLang="ko-KR" dirty="0" smtClean="0">
                <a:sym typeface="Wingdings" pitchFamily="2" charset="2"/>
              </a:rPr>
              <a:t> + x</a:t>
            </a:r>
            <a:r>
              <a:rPr lang="en-US" altLang="ko-KR" baseline="-25000" dirty="0" smtClean="0">
                <a:sym typeface="Wingdings" pitchFamily="2" charset="2"/>
              </a:rPr>
              <a:t>2</a:t>
            </a:r>
            <a:r>
              <a:rPr lang="en-US" altLang="ko-KR" dirty="0" smtClean="0">
                <a:sym typeface="Wingdings" pitchFamily="2" charset="2"/>
              </a:rPr>
              <a:t> + x</a:t>
            </a:r>
            <a:r>
              <a:rPr lang="en-US" altLang="ko-KR" baseline="-25000" dirty="0" smtClean="0">
                <a:sym typeface="Wingdings" pitchFamily="2" charset="2"/>
              </a:rPr>
              <a:t>0</a:t>
            </a:r>
            <a:br>
              <a:rPr lang="en-US" altLang="ko-KR" baseline="-25000" dirty="0" smtClean="0">
                <a:sym typeface="Wingdings" pitchFamily="2" charset="2"/>
              </a:rPr>
            </a:b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27658"/>
              </p:ext>
            </p:extLst>
          </p:nvPr>
        </p:nvGraphicFramePr>
        <p:xfrm>
          <a:off x="1747188" y="1858779"/>
          <a:ext cx="454868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812"/>
                <a:gridCol w="649812"/>
                <a:gridCol w="649812"/>
                <a:gridCol w="649812"/>
                <a:gridCol w="649812"/>
                <a:gridCol w="649812"/>
                <a:gridCol w="649812"/>
              </a:tblGrid>
              <a:tr h="284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3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4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5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6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7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255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p</a:t>
                      </a:r>
                      <a:r>
                        <a:rPr lang="en-US" altLang="ko-KR" sz="1800" b="0" baseline="-25000" dirty="0" smtClean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p</a:t>
                      </a:r>
                      <a:r>
                        <a:rPr lang="en-US" altLang="ko-KR" sz="1800" b="0" baseline="-25000" dirty="0" smtClean="0"/>
                        <a:t>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baseline="0" dirty="0" smtClean="0"/>
                        <a:t>x</a:t>
                      </a:r>
                      <a:r>
                        <a:rPr lang="en-US" altLang="ko-KR" sz="1800" b="0" baseline="-25000" dirty="0" smtClean="0"/>
                        <a:t>3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p</a:t>
                      </a:r>
                      <a:r>
                        <a:rPr lang="en-US" altLang="ko-KR" sz="1800" b="0" baseline="-25000" dirty="0" smtClean="0"/>
                        <a:t>4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baseline="0" dirty="0" smtClean="0"/>
                        <a:t>x</a:t>
                      </a:r>
                      <a:r>
                        <a:rPr lang="en-US" altLang="ko-KR" sz="1800" b="0" baseline="-25000" dirty="0" smtClean="0"/>
                        <a:t>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x</a:t>
                      </a:r>
                      <a:r>
                        <a:rPr lang="en-US" altLang="ko-KR" sz="1800" b="0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x</a:t>
                      </a:r>
                      <a:r>
                        <a:rPr lang="en-US" altLang="ko-KR" sz="1800" b="0" baseline="-25000" dirty="0" smtClean="0"/>
                        <a:t>0</a:t>
                      </a:r>
                      <a:endParaRPr lang="ko-KR" altLang="en-US" sz="1800" b="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5349299" y="3182912"/>
            <a:ext cx="3372787" cy="2968053"/>
            <a:chOff x="4039850" y="3182912"/>
            <a:chExt cx="3372787" cy="2968053"/>
          </a:xfrm>
        </p:grpSpPr>
        <p:grpSp>
          <p:nvGrpSpPr>
            <p:cNvPr id="8" name="그룹 7"/>
            <p:cNvGrpSpPr/>
            <p:nvPr/>
          </p:nvGrpSpPr>
          <p:grpSpPr>
            <a:xfrm rot="10800000">
              <a:off x="4039850" y="3182912"/>
              <a:ext cx="3372787" cy="2968053"/>
              <a:chOff x="3470223" y="3182912"/>
              <a:chExt cx="3372787" cy="2968053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4159769" y="3182912"/>
                <a:ext cx="1978702" cy="19787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470223" y="4172263"/>
                <a:ext cx="1978702" cy="19787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4864308" y="4172263"/>
                <a:ext cx="1978702" cy="19787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649604" y="3764578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/>
                <a:t>p</a:t>
              </a:r>
              <a:r>
                <a:rPr lang="en-US" altLang="ko-KR" sz="2400" baseline="-25000" dirty="0" smtClean="0"/>
                <a:t>1</a:t>
              </a:r>
              <a:endParaRPr lang="ko-KR" alt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23285" y="3764577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/>
                <a:t>p</a:t>
              </a:r>
              <a:r>
                <a:rPr lang="en-US" altLang="ko-KR" sz="2400" baseline="-25000" dirty="0"/>
                <a:t>2</a:t>
              </a:r>
              <a:endParaRPr lang="ko-KR" alt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98739" y="5196140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/>
                <a:t>p</a:t>
              </a:r>
              <a:r>
                <a:rPr lang="en-US" altLang="ko-KR" sz="2400" baseline="-25000" dirty="0" smtClean="0"/>
                <a:t>4</a:t>
              </a:r>
              <a:endParaRPr lang="ko-KR" alt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8808" y="4546565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/>
                <a:t>x</a:t>
              </a:r>
              <a:r>
                <a:rPr lang="en-US" altLang="ko-KR" sz="2400" baseline="-25000" dirty="0"/>
                <a:t>2</a:t>
              </a:r>
              <a:endParaRPr lang="ko-KR" alt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61341" y="3672672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/>
                <a:t>x</a:t>
              </a:r>
              <a:r>
                <a:rPr lang="en-US" altLang="ko-KR" sz="2400" baseline="-25000" dirty="0" smtClean="0"/>
                <a:t>3</a:t>
              </a:r>
              <a:endParaRPr lang="ko-KR" alt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05841" y="4553609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/>
                <a:t>x</a:t>
              </a:r>
              <a:r>
                <a:rPr lang="en-US" altLang="ko-KR" sz="2400" baseline="-25000" dirty="0" smtClean="0"/>
                <a:t>1</a:t>
              </a:r>
              <a:endParaRPr lang="ko-KR" alt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8849" y="4196263"/>
              <a:ext cx="4523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/>
                <a:t>x</a:t>
              </a:r>
              <a:r>
                <a:rPr lang="en-US" altLang="ko-KR" sz="2400" baseline="-25000" dirty="0" smtClean="0"/>
                <a:t>0</a:t>
              </a:r>
              <a:endParaRPr lang="ko-KR" altLang="en-US" sz="2400" dirty="0"/>
            </a:p>
          </p:txBody>
        </p:sp>
      </p:grpSp>
      <p:sp>
        <p:nvSpPr>
          <p:cNvPr id="17" name="타원 16"/>
          <p:cNvSpPr/>
          <p:nvPr/>
        </p:nvSpPr>
        <p:spPr>
          <a:xfrm>
            <a:off x="1956373" y="3524422"/>
            <a:ext cx="206115" cy="206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2668868" y="3526922"/>
            <a:ext cx="206115" cy="20611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48531"/>
              </p:ext>
            </p:extLst>
          </p:nvPr>
        </p:nvGraphicFramePr>
        <p:xfrm>
          <a:off x="743987" y="4078326"/>
          <a:ext cx="1654439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187"/>
                <a:gridCol w="1139252"/>
              </a:tblGrid>
              <a:tr h="492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00</a:t>
                      </a:r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01</a:t>
                      </a:r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10</a:t>
                      </a:r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11</a:t>
                      </a:r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59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해밍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9617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(7, 4) </a:t>
            </a:r>
            <a:r>
              <a:rPr lang="ko-KR" altLang="en-US" dirty="0" err="1" smtClean="0"/>
              <a:t>해밍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P1 </a:t>
            </a:r>
            <a:r>
              <a:rPr lang="en-US" altLang="ko-KR" dirty="0" smtClean="0">
                <a:sym typeface="Wingdings" pitchFamily="2" charset="2"/>
              </a:rPr>
              <a:t>1, 3, 5, 7 </a:t>
            </a:r>
            <a:r>
              <a:rPr lang="en-US" altLang="ko-KR" dirty="0">
                <a:sym typeface="Wingdings" pitchFamily="2" charset="2"/>
              </a:rPr>
              <a:t>	</a:t>
            </a:r>
            <a:r>
              <a:rPr lang="en-US" altLang="ko-KR" dirty="0" smtClean="0">
                <a:sym typeface="Wingdings" pitchFamily="2" charset="2"/>
              </a:rPr>
              <a:t>	p2  2, 3, 6, 7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P1 = x</a:t>
            </a:r>
            <a:r>
              <a:rPr lang="en-US" altLang="ko-KR" baseline="-25000" dirty="0" smtClean="0">
                <a:sym typeface="Wingdings" pitchFamily="2" charset="2"/>
              </a:rPr>
              <a:t>3</a:t>
            </a:r>
            <a:r>
              <a:rPr lang="en-US" altLang="ko-KR" dirty="0" smtClean="0">
                <a:sym typeface="Wingdings" pitchFamily="2" charset="2"/>
              </a:rPr>
              <a:t> + x</a:t>
            </a:r>
            <a:r>
              <a:rPr lang="en-US" altLang="ko-KR" baseline="-25000" dirty="0" smtClean="0">
                <a:sym typeface="Wingdings" pitchFamily="2" charset="2"/>
              </a:rPr>
              <a:t>2</a:t>
            </a:r>
            <a:r>
              <a:rPr lang="en-US" altLang="ko-KR" dirty="0" smtClean="0">
                <a:sym typeface="Wingdings" pitchFamily="2" charset="2"/>
              </a:rPr>
              <a:t> + x</a:t>
            </a:r>
            <a:r>
              <a:rPr lang="en-US" altLang="ko-KR" baseline="-25000" dirty="0" smtClean="0">
                <a:sym typeface="Wingdings" pitchFamily="2" charset="2"/>
              </a:rPr>
              <a:t>0	</a:t>
            </a:r>
            <a:r>
              <a:rPr lang="en-US" altLang="ko-KR" dirty="0" smtClean="0">
                <a:sym typeface="Wingdings" pitchFamily="2" charset="2"/>
              </a:rPr>
              <a:t>P2 = </a:t>
            </a:r>
            <a:r>
              <a:rPr lang="en-US" altLang="ko-KR" dirty="0">
                <a:sym typeface="Wingdings" pitchFamily="2" charset="2"/>
              </a:rPr>
              <a:t>x</a:t>
            </a:r>
            <a:r>
              <a:rPr lang="en-US" altLang="ko-KR" baseline="-25000" dirty="0">
                <a:sym typeface="Wingdings" pitchFamily="2" charset="2"/>
              </a:rPr>
              <a:t>3</a:t>
            </a:r>
            <a:r>
              <a:rPr lang="en-US" altLang="ko-KR" dirty="0">
                <a:sym typeface="Wingdings" pitchFamily="2" charset="2"/>
              </a:rPr>
              <a:t> 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1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x</a:t>
            </a:r>
            <a:r>
              <a:rPr lang="en-US" altLang="ko-KR" baseline="-25000" dirty="0">
                <a:sym typeface="Wingdings" pitchFamily="2" charset="2"/>
              </a:rPr>
              <a:t>0</a:t>
            </a:r>
            <a:r>
              <a:rPr lang="en-US" altLang="ko-KR" baseline="-25000" dirty="0" smtClean="0">
                <a:sym typeface="Wingdings" pitchFamily="2" charset="2"/>
              </a:rPr>
              <a:t/>
            </a:r>
            <a:br>
              <a:rPr lang="en-US" altLang="ko-KR" baseline="-25000" dirty="0" smtClean="0">
                <a:sym typeface="Wingdings" pitchFamily="2" charset="2"/>
              </a:rPr>
            </a:b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89572"/>
              </p:ext>
            </p:extLst>
          </p:nvPr>
        </p:nvGraphicFramePr>
        <p:xfrm>
          <a:off x="1747188" y="1858779"/>
          <a:ext cx="454868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812"/>
                <a:gridCol w="649812"/>
                <a:gridCol w="649812"/>
                <a:gridCol w="649812"/>
                <a:gridCol w="649812"/>
                <a:gridCol w="649812"/>
                <a:gridCol w="649812"/>
              </a:tblGrid>
              <a:tr h="284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3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4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5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6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7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255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p</a:t>
                      </a:r>
                      <a:r>
                        <a:rPr lang="en-US" altLang="ko-KR" sz="1800" b="0" baseline="-25000" dirty="0" smtClean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p</a:t>
                      </a:r>
                      <a:r>
                        <a:rPr lang="en-US" altLang="ko-KR" sz="1800" b="0" baseline="-25000" dirty="0" smtClean="0"/>
                        <a:t>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baseline="0" dirty="0" smtClean="0"/>
                        <a:t>x</a:t>
                      </a:r>
                      <a:r>
                        <a:rPr lang="en-US" altLang="ko-KR" sz="1800" b="0" baseline="-25000" dirty="0" smtClean="0"/>
                        <a:t>3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p</a:t>
                      </a:r>
                      <a:r>
                        <a:rPr lang="en-US" altLang="ko-KR" sz="1800" b="0" baseline="-25000" dirty="0" smtClean="0"/>
                        <a:t>4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baseline="0" dirty="0" smtClean="0"/>
                        <a:t>x</a:t>
                      </a:r>
                      <a:r>
                        <a:rPr lang="en-US" altLang="ko-KR" sz="1800" b="0" baseline="-25000" dirty="0" smtClean="0"/>
                        <a:t>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x</a:t>
                      </a:r>
                      <a:r>
                        <a:rPr lang="en-US" altLang="ko-KR" sz="1800" b="0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x</a:t>
                      </a:r>
                      <a:r>
                        <a:rPr lang="en-US" altLang="ko-KR" sz="1800" b="0" baseline="-25000" dirty="0" smtClean="0"/>
                        <a:t>0</a:t>
                      </a:r>
                      <a:endParaRPr lang="ko-KR" altLang="en-US" sz="1800" b="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8202734" y="3182912"/>
            <a:ext cx="3372787" cy="2968053"/>
            <a:chOff x="4039850" y="3182912"/>
            <a:chExt cx="3372787" cy="2968053"/>
          </a:xfrm>
        </p:grpSpPr>
        <p:grpSp>
          <p:nvGrpSpPr>
            <p:cNvPr id="8" name="그룹 7"/>
            <p:cNvGrpSpPr/>
            <p:nvPr/>
          </p:nvGrpSpPr>
          <p:grpSpPr>
            <a:xfrm rot="10800000">
              <a:off x="4039850" y="3182912"/>
              <a:ext cx="3372787" cy="2968053"/>
              <a:chOff x="3470223" y="3182912"/>
              <a:chExt cx="3372787" cy="2968053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4159769" y="3182912"/>
                <a:ext cx="1978702" cy="19787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470223" y="4172263"/>
                <a:ext cx="1978702" cy="19787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4864308" y="4172263"/>
                <a:ext cx="1978702" cy="19787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649604" y="3764578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/>
                <a:t>p</a:t>
              </a:r>
              <a:r>
                <a:rPr lang="en-US" altLang="ko-KR" sz="2400" baseline="-25000" dirty="0" smtClean="0"/>
                <a:t>1</a:t>
              </a:r>
              <a:endParaRPr lang="ko-KR" alt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23285" y="3764577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/>
                <a:t>p</a:t>
              </a:r>
              <a:r>
                <a:rPr lang="en-US" altLang="ko-KR" sz="2400" baseline="-25000" dirty="0"/>
                <a:t>2</a:t>
              </a:r>
              <a:endParaRPr lang="ko-KR" alt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98739" y="5196140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/>
                <a:t>p</a:t>
              </a:r>
              <a:r>
                <a:rPr lang="en-US" altLang="ko-KR" sz="2400" baseline="-25000" dirty="0" smtClean="0"/>
                <a:t>4</a:t>
              </a:r>
              <a:endParaRPr lang="ko-KR" alt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08808" y="4546565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/>
                <a:t>x</a:t>
              </a:r>
              <a:r>
                <a:rPr lang="en-US" altLang="ko-KR" sz="2400" baseline="-25000" dirty="0"/>
                <a:t>2</a:t>
              </a:r>
              <a:endParaRPr lang="ko-KR" altLang="en-US" sz="2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61341" y="3672672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/>
                <a:t>x</a:t>
              </a:r>
              <a:r>
                <a:rPr lang="en-US" altLang="ko-KR" sz="2400" baseline="-25000" dirty="0" smtClean="0"/>
                <a:t>3</a:t>
              </a:r>
              <a:endParaRPr lang="ko-KR" alt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05841" y="4553609"/>
              <a:ext cx="452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/>
                <a:t>x</a:t>
              </a:r>
              <a:r>
                <a:rPr lang="en-US" altLang="ko-KR" sz="2400" baseline="-25000" dirty="0" smtClean="0"/>
                <a:t>1</a:t>
              </a:r>
              <a:endParaRPr lang="ko-KR" alt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8849" y="4196263"/>
              <a:ext cx="4523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/>
                <a:t>x</a:t>
              </a:r>
              <a:r>
                <a:rPr lang="en-US" altLang="ko-KR" sz="2400" baseline="-25000" dirty="0" smtClean="0"/>
                <a:t>0</a:t>
              </a:r>
              <a:endParaRPr lang="ko-KR" altLang="en-US" sz="24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956373" y="3524422"/>
            <a:ext cx="918610" cy="208615"/>
            <a:chOff x="1956373" y="3524422"/>
            <a:chExt cx="918610" cy="208615"/>
          </a:xfrm>
        </p:grpSpPr>
        <p:sp>
          <p:nvSpPr>
            <p:cNvPr id="17" name="타원 16"/>
            <p:cNvSpPr/>
            <p:nvPr/>
          </p:nvSpPr>
          <p:spPr>
            <a:xfrm>
              <a:off x="1956373" y="3524422"/>
              <a:ext cx="206115" cy="2061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68868" y="3526922"/>
              <a:ext cx="206115" cy="2061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29845"/>
              </p:ext>
            </p:extLst>
          </p:nvPr>
        </p:nvGraphicFramePr>
        <p:xfrm>
          <a:off x="743987" y="4078326"/>
          <a:ext cx="1654439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187"/>
                <a:gridCol w="1139252"/>
              </a:tblGrid>
              <a:tr h="492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00</a:t>
                      </a:r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01</a:t>
                      </a:r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10</a:t>
                      </a:r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11</a:t>
                      </a:r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5391619" y="3541145"/>
            <a:ext cx="918610" cy="208615"/>
            <a:chOff x="1956373" y="3524422"/>
            <a:chExt cx="918610" cy="208615"/>
          </a:xfrm>
        </p:grpSpPr>
        <p:sp>
          <p:nvSpPr>
            <p:cNvPr id="22" name="타원 21"/>
            <p:cNvSpPr/>
            <p:nvPr/>
          </p:nvSpPr>
          <p:spPr>
            <a:xfrm>
              <a:off x="1956373" y="3524422"/>
              <a:ext cx="206115" cy="2061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2668868" y="3526922"/>
              <a:ext cx="206115" cy="2061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297699"/>
              </p:ext>
            </p:extLst>
          </p:nvPr>
        </p:nvGraphicFramePr>
        <p:xfrm>
          <a:off x="4363638" y="4134337"/>
          <a:ext cx="1654439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187"/>
                <a:gridCol w="1139252"/>
              </a:tblGrid>
              <a:tr h="492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r>
                        <a:rPr lang="en-US" altLang="ko-KR" sz="2800" b="1" dirty="0" smtClean="0"/>
                        <a:t>1</a:t>
                      </a:r>
                      <a:r>
                        <a:rPr lang="en-US" altLang="ko-KR" sz="2800" b="0" dirty="0" smtClean="0"/>
                        <a:t>0</a:t>
                      </a:r>
                      <a:endParaRPr lang="ko-KR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r>
                        <a:rPr lang="en-US" altLang="ko-KR" sz="2800" b="1" dirty="0" smtClean="0"/>
                        <a:t>1</a:t>
                      </a:r>
                      <a:r>
                        <a:rPr lang="en-US" altLang="ko-KR" sz="2800" b="0" dirty="0" smtClean="0"/>
                        <a:t>1</a:t>
                      </a:r>
                      <a:endParaRPr lang="ko-KR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r>
                        <a:rPr lang="en-US" altLang="ko-KR" sz="2800" b="1" dirty="0" smtClean="0"/>
                        <a:t>1</a:t>
                      </a:r>
                      <a:r>
                        <a:rPr lang="en-US" altLang="ko-KR" sz="2800" b="0" dirty="0" smtClean="0"/>
                        <a:t>0</a:t>
                      </a:r>
                      <a:endParaRPr lang="ko-KR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r>
                        <a:rPr lang="en-US" altLang="ko-KR" sz="2800" b="1" dirty="0" smtClean="0"/>
                        <a:t>1</a:t>
                      </a:r>
                      <a:r>
                        <a:rPr lang="en-US" altLang="ko-KR" sz="2800" b="0" dirty="0" smtClean="0"/>
                        <a:t>1</a:t>
                      </a:r>
                      <a:endParaRPr lang="ko-KR" altLang="en-US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0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해밍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9617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(7, 4) </a:t>
            </a:r>
            <a:r>
              <a:rPr lang="ko-KR" altLang="en-US" dirty="0" err="1" smtClean="0"/>
              <a:t>해밍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P1 </a:t>
            </a:r>
            <a:r>
              <a:rPr lang="en-US" altLang="ko-KR" dirty="0" smtClean="0">
                <a:sym typeface="Wingdings" pitchFamily="2" charset="2"/>
              </a:rPr>
              <a:t>1, 3, 5, 7 </a:t>
            </a:r>
            <a:r>
              <a:rPr lang="en-US" altLang="ko-KR" dirty="0">
                <a:sym typeface="Wingdings" pitchFamily="2" charset="2"/>
              </a:rPr>
              <a:t>	</a:t>
            </a:r>
            <a:r>
              <a:rPr lang="en-US" altLang="ko-KR" dirty="0" smtClean="0">
                <a:sym typeface="Wingdings" pitchFamily="2" charset="2"/>
              </a:rPr>
              <a:t>	p2  2, 3, 6, 7		p4  4, 5, 6, 7 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P1 = x</a:t>
            </a:r>
            <a:r>
              <a:rPr lang="en-US" altLang="ko-KR" baseline="-25000" dirty="0" smtClean="0">
                <a:sym typeface="Wingdings" pitchFamily="2" charset="2"/>
              </a:rPr>
              <a:t>3</a:t>
            </a:r>
            <a:r>
              <a:rPr lang="en-US" altLang="ko-KR" dirty="0" smtClean="0">
                <a:sym typeface="Wingdings" pitchFamily="2" charset="2"/>
              </a:rPr>
              <a:t> + x</a:t>
            </a:r>
            <a:r>
              <a:rPr lang="en-US" altLang="ko-KR" baseline="-25000" dirty="0" smtClean="0">
                <a:sym typeface="Wingdings" pitchFamily="2" charset="2"/>
              </a:rPr>
              <a:t>2</a:t>
            </a:r>
            <a:r>
              <a:rPr lang="en-US" altLang="ko-KR" dirty="0" smtClean="0">
                <a:sym typeface="Wingdings" pitchFamily="2" charset="2"/>
              </a:rPr>
              <a:t> + x</a:t>
            </a:r>
            <a:r>
              <a:rPr lang="en-US" altLang="ko-KR" baseline="-25000" dirty="0" smtClean="0">
                <a:sym typeface="Wingdings" pitchFamily="2" charset="2"/>
              </a:rPr>
              <a:t>0	</a:t>
            </a:r>
            <a:r>
              <a:rPr lang="en-US" altLang="ko-KR" dirty="0" smtClean="0">
                <a:sym typeface="Wingdings" pitchFamily="2" charset="2"/>
              </a:rPr>
              <a:t>P2 = </a:t>
            </a:r>
            <a:r>
              <a:rPr lang="en-US" altLang="ko-KR" dirty="0">
                <a:sym typeface="Wingdings" pitchFamily="2" charset="2"/>
              </a:rPr>
              <a:t>x</a:t>
            </a:r>
            <a:r>
              <a:rPr lang="en-US" altLang="ko-KR" baseline="-25000" dirty="0">
                <a:sym typeface="Wingdings" pitchFamily="2" charset="2"/>
              </a:rPr>
              <a:t>3</a:t>
            </a:r>
            <a:r>
              <a:rPr lang="en-US" altLang="ko-KR" dirty="0">
                <a:sym typeface="Wingdings" pitchFamily="2" charset="2"/>
              </a:rPr>
              <a:t> 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1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0		</a:t>
            </a:r>
            <a:r>
              <a:rPr lang="en-US" altLang="ko-KR" dirty="0" smtClean="0">
                <a:sym typeface="Wingdings" pitchFamily="2" charset="2"/>
              </a:rPr>
              <a:t>P4 </a:t>
            </a:r>
            <a:r>
              <a:rPr lang="en-US" altLang="ko-KR" dirty="0">
                <a:sym typeface="Wingdings" pitchFamily="2" charset="2"/>
              </a:rPr>
              <a:t>=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2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x</a:t>
            </a:r>
            <a:r>
              <a:rPr lang="en-US" altLang="ko-KR" baseline="-25000" dirty="0">
                <a:sym typeface="Wingdings" pitchFamily="2" charset="2"/>
              </a:rPr>
              <a:t>1</a:t>
            </a:r>
            <a:r>
              <a:rPr lang="en-US" altLang="ko-KR" dirty="0">
                <a:sym typeface="Wingdings" pitchFamily="2" charset="2"/>
              </a:rPr>
              <a:t> + x</a:t>
            </a:r>
            <a:r>
              <a:rPr lang="en-US" altLang="ko-KR" baseline="-25000" dirty="0">
                <a:sym typeface="Wingdings" pitchFamily="2" charset="2"/>
              </a:rPr>
              <a:t>0</a:t>
            </a:r>
            <a:r>
              <a:rPr lang="en-US" altLang="ko-KR" baseline="-25000" dirty="0" smtClean="0">
                <a:sym typeface="Wingdings" pitchFamily="2" charset="2"/>
              </a:rPr>
              <a:t/>
            </a:r>
            <a:br>
              <a:rPr lang="en-US" altLang="ko-KR" baseline="-25000" dirty="0" smtClean="0">
                <a:sym typeface="Wingdings" pitchFamily="2" charset="2"/>
              </a:rPr>
            </a:b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658601"/>
              </p:ext>
            </p:extLst>
          </p:nvPr>
        </p:nvGraphicFramePr>
        <p:xfrm>
          <a:off x="1747188" y="1858779"/>
          <a:ext cx="454868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812"/>
                <a:gridCol w="649812"/>
                <a:gridCol w="649812"/>
                <a:gridCol w="649812"/>
                <a:gridCol w="649812"/>
                <a:gridCol w="649812"/>
                <a:gridCol w="649812"/>
              </a:tblGrid>
              <a:tr h="284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3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4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5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6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7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255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p</a:t>
                      </a:r>
                      <a:r>
                        <a:rPr lang="en-US" altLang="ko-KR" sz="1800" b="0" baseline="-25000" dirty="0" smtClean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p</a:t>
                      </a:r>
                      <a:r>
                        <a:rPr lang="en-US" altLang="ko-KR" sz="1800" b="0" baseline="-25000" dirty="0" smtClean="0"/>
                        <a:t>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baseline="0" dirty="0" smtClean="0"/>
                        <a:t>x</a:t>
                      </a:r>
                      <a:r>
                        <a:rPr lang="en-US" altLang="ko-KR" sz="1800" b="0" baseline="-25000" dirty="0" smtClean="0"/>
                        <a:t>3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p</a:t>
                      </a:r>
                      <a:r>
                        <a:rPr lang="en-US" altLang="ko-KR" sz="1800" b="0" baseline="-25000" dirty="0" smtClean="0"/>
                        <a:t>4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baseline="0" dirty="0" smtClean="0"/>
                        <a:t>x</a:t>
                      </a:r>
                      <a:r>
                        <a:rPr lang="en-US" altLang="ko-KR" sz="1800" b="0" baseline="-25000" dirty="0" smtClean="0"/>
                        <a:t>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x</a:t>
                      </a:r>
                      <a:r>
                        <a:rPr lang="en-US" altLang="ko-KR" sz="1800" b="0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x</a:t>
                      </a:r>
                      <a:r>
                        <a:rPr lang="en-US" altLang="ko-KR" sz="1800" b="0" baseline="-25000" dirty="0" smtClean="0"/>
                        <a:t>0</a:t>
                      </a:r>
                      <a:endParaRPr lang="ko-KR" altLang="en-US" sz="1800" b="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10004338" y="1383710"/>
            <a:ext cx="1544874" cy="1359490"/>
            <a:chOff x="4039850" y="3182912"/>
            <a:chExt cx="3372787" cy="2968053"/>
          </a:xfrm>
        </p:grpSpPr>
        <p:grpSp>
          <p:nvGrpSpPr>
            <p:cNvPr id="8" name="그룹 7"/>
            <p:cNvGrpSpPr/>
            <p:nvPr/>
          </p:nvGrpSpPr>
          <p:grpSpPr>
            <a:xfrm rot="10800000">
              <a:off x="4039850" y="3182912"/>
              <a:ext cx="3372787" cy="2968053"/>
              <a:chOff x="3470223" y="3182912"/>
              <a:chExt cx="3372787" cy="2968053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4159769" y="3182912"/>
                <a:ext cx="1978702" cy="19787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470223" y="4172263"/>
                <a:ext cx="1978702" cy="19787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4864308" y="4172263"/>
                <a:ext cx="1978702" cy="19787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459688" y="3764579"/>
              <a:ext cx="849827" cy="703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p</a:t>
              </a:r>
              <a:r>
                <a:rPr lang="en-US" altLang="ko-KR" sz="1050" baseline="-25000" dirty="0" smtClean="0"/>
                <a:t>1</a:t>
              </a:r>
              <a:endParaRPr lang="ko-KR" altLang="en-US" sz="10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33369" y="3764576"/>
              <a:ext cx="849827" cy="703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p</a:t>
              </a:r>
              <a:r>
                <a:rPr lang="en-US" altLang="ko-KR" sz="1050" baseline="-25000" dirty="0"/>
                <a:t>2</a:t>
              </a:r>
              <a:endParaRPr lang="ko-KR" altLang="en-US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08824" y="5196139"/>
              <a:ext cx="849827" cy="703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p</a:t>
              </a:r>
              <a:r>
                <a:rPr lang="en-US" altLang="ko-KR" sz="1050" baseline="-25000" dirty="0" smtClean="0"/>
                <a:t>4</a:t>
              </a:r>
              <a:endParaRPr lang="ko-KR" alt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20852" y="4546564"/>
              <a:ext cx="828282" cy="703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x</a:t>
              </a:r>
              <a:r>
                <a:rPr lang="en-US" altLang="ko-KR" sz="1050" baseline="-25000" dirty="0"/>
                <a:t>2</a:t>
              </a:r>
              <a:endParaRPr lang="ko-KR" alt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73385" y="3672671"/>
              <a:ext cx="828282" cy="703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x</a:t>
              </a:r>
              <a:r>
                <a:rPr lang="en-US" altLang="ko-KR" sz="1050" baseline="-25000" dirty="0" smtClean="0"/>
                <a:t>3</a:t>
              </a:r>
              <a:endParaRPr lang="ko-KR" altLang="en-US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17886" y="4553610"/>
              <a:ext cx="828282" cy="703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x</a:t>
              </a:r>
              <a:r>
                <a:rPr lang="en-US" altLang="ko-KR" sz="1050" baseline="-25000" dirty="0" smtClean="0"/>
                <a:t>1</a:t>
              </a:r>
              <a:endParaRPr lang="ko-KR" altLang="en-US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0891" y="4196264"/>
              <a:ext cx="828282" cy="703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x</a:t>
              </a:r>
              <a:r>
                <a:rPr lang="en-US" altLang="ko-KR" sz="1050" baseline="-25000" dirty="0" smtClean="0"/>
                <a:t>0</a:t>
              </a:r>
              <a:endParaRPr lang="ko-KR" altLang="en-US" sz="105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956373" y="3524422"/>
            <a:ext cx="918610" cy="208615"/>
            <a:chOff x="1956373" y="3524422"/>
            <a:chExt cx="918610" cy="208615"/>
          </a:xfrm>
        </p:grpSpPr>
        <p:sp>
          <p:nvSpPr>
            <p:cNvPr id="17" name="타원 16"/>
            <p:cNvSpPr/>
            <p:nvPr/>
          </p:nvSpPr>
          <p:spPr>
            <a:xfrm>
              <a:off x="1956373" y="3524422"/>
              <a:ext cx="206115" cy="2061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68868" y="3526922"/>
              <a:ext cx="206115" cy="2061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321504"/>
              </p:ext>
            </p:extLst>
          </p:nvPr>
        </p:nvGraphicFramePr>
        <p:xfrm>
          <a:off x="743987" y="4078326"/>
          <a:ext cx="1654439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187"/>
                <a:gridCol w="1139252"/>
              </a:tblGrid>
              <a:tr h="492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00</a:t>
                      </a:r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01</a:t>
                      </a:r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10</a:t>
                      </a:r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11</a:t>
                      </a:r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5391619" y="3541145"/>
            <a:ext cx="918610" cy="208615"/>
            <a:chOff x="1956373" y="3524422"/>
            <a:chExt cx="918610" cy="208615"/>
          </a:xfrm>
        </p:grpSpPr>
        <p:sp>
          <p:nvSpPr>
            <p:cNvPr id="22" name="타원 21"/>
            <p:cNvSpPr/>
            <p:nvPr/>
          </p:nvSpPr>
          <p:spPr>
            <a:xfrm>
              <a:off x="1956373" y="3524422"/>
              <a:ext cx="206115" cy="2061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2668868" y="3526922"/>
              <a:ext cx="206115" cy="2061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50674"/>
              </p:ext>
            </p:extLst>
          </p:nvPr>
        </p:nvGraphicFramePr>
        <p:xfrm>
          <a:off x="4564399" y="4029405"/>
          <a:ext cx="1654439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187"/>
                <a:gridCol w="1139252"/>
              </a:tblGrid>
              <a:tr h="492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r>
                        <a:rPr lang="en-US" altLang="ko-KR" sz="2800" b="1" dirty="0" smtClean="0"/>
                        <a:t>1</a:t>
                      </a:r>
                      <a:r>
                        <a:rPr lang="en-US" altLang="ko-KR" sz="2800" b="0" dirty="0" smtClean="0"/>
                        <a:t>0</a:t>
                      </a:r>
                      <a:endParaRPr lang="ko-KR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r>
                        <a:rPr lang="en-US" altLang="ko-KR" sz="2800" b="1" dirty="0" smtClean="0"/>
                        <a:t>1</a:t>
                      </a:r>
                      <a:r>
                        <a:rPr lang="en-US" altLang="ko-KR" sz="2800" b="0" dirty="0" smtClean="0"/>
                        <a:t>1</a:t>
                      </a:r>
                      <a:endParaRPr lang="ko-KR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r>
                        <a:rPr lang="en-US" altLang="ko-KR" sz="2800" b="1" dirty="0" smtClean="0"/>
                        <a:t>1</a:t>
                      </a:r>
                      <a:r>
                        <a:rPr lang="en-US" altLang="ko-KR" sz="2800" b="0" dirty="0" smtClean="0"/>
                        <a:t>0</a:t>
                      </a:r>
                      <a:endParaRPr lang="ko-KR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r>
                        <a:rPr lang="en-US" altLang="ko-KR" sz="2800" b="1" dirty="0" smtClean="0"/>
                        <a:t>1</a:t>
                      </a:r>
                      <a:r>
                        <a:rPr lang="en-US" altLang="ko-KR" sz="2800" b="0" dirty="0" smtClean="0"/>
                        <a:t>1</a:t>
                      </a:r>
                      <a:endParaRPr lang="ko-KR" altLang="en-US" sz="2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376728"/>
              </p:ext>
            </p:extLst>
          </p:nvPr>
        </p:nvGraphicFramePr>
        <p:xfrm>
          <a:off x="8338026" y="4061884"/>
          <a:ext cx="1654439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187"/>
                <a:gridCol w="1139252"/>
              </a:tblGrid>
              <a:tr h="492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r>
                        <a:rPr lang="en-US" altLang="ko-KR" sz="2800" b="0" dirty="0" smtClean="0"/>
                        <a:t>00</a:t>
                      </a:r>
                      <a:endParaRPr lang="ko-KR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r>
                        <a:rPr lang="en-US" altLang="ko-KR" sz="2800" b="0" dirty="0" smtClean="0"/>
                        <a:t>01</a:t>
                      </a:r>
                      <a:endParaRPr lang="ko-KR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r>
                        <a:rPr lang="en-US" altLang="ko-KR" sz="2800" b="0" dirty="0" smtClean="0"/>
                        <a:t>10</a:t>
                      </a:r>
                      <a:endParaRPr lang="ko-KR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r>
                        <a:rPr lang="en-US" altLang="ko-KR" sz="2800" b="0" dirty="0" smtClean="0"/>
                        <a:t>11</a:t>
                      </a:r>
                      <a:endParaRPr lang="ko-KR" altLang="en-US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64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대수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 smtClean="0"/>
              <a:t>실수 좌표 공간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해밍</a:t>
            </a:r>
            <a:r>
              <a:rPr lang="ko-KR" altLang="en-US" dirty="0"/>
              <a:t>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선형 부호</a:t>
            </a:r>
            <a:endParaRPr lang="ko-KR" altLang="en-US" dirty="0"/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79556" y="4880210"/>
            <a:ext cx="7380427" cy="7189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고파 부호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해밍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9617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(7, 4) </a:t>
            </a:r>
            <a:r>
              <a:rPr lang="ko-KR" altLang="en-US" dirty="0" err="1" smtClean="0"/>
              <a:t>해밍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구조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P1 </a:t>
            </a:r>
            <a:r>
              <a:rPr lang="en-US" altLang="ko-KR" dirty="0" smtClean="0">
                <a:sym typeface="Wingdings" pitchFamily="2" charset="2"/>
              </a:rPr>
              <a:t>1, 3, 5, 7 </a:t>
            </a:r>
            <a:r>
              <a:rPr lang="en-US" altLang="ko-KR" dirty="0">
                <a:sym typeface="Wingdings" pitchFamily="2" charset="2"/>
              </a:rPr>
              <a:t>	</a:t>
            </a:r>
            <a:r>
              <a:rPr lang="en-US" altLang="ko-KR" dirty="0" smtClean="0">
                <a:sym typeface="Wingdings" pitchFamily="2" charset="2"/>
              </a:rPr>
              <a:t>	p2  2, 3, 6, 7		p4  4, 5, 6, 7 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P1 = x</a:t>
            </a:r>
            <a:r>
              <a:rPr lang="en-US" altLang="ko-KR" baseline="-25000" dirty="0" smtClean="0">
                <a:sym typeface="Wingdings" pitchFamily="2" charset="2"/>
              </a:rPr>
              <a:t>3</a:t>
            </a:r>
            <a:r>
              <a:rPr lang="en-US" altLang="ko-KR" dirty="0" smtClean="0">
                <a:sym typeface="Wingdings" pitchFamily="2" charset="2"/>
              </a:rPr>
              <a:t> + x</a:t>
            </a:r>
            <a:r>
              <a:rPr lang="en-US" altLang="ko-KR" baseline="-25000" dirty="0" smtClean="0">
                <a:sym typeface="Wingdings" pitchFamily="2" charset="2"/>
              </a:rPr>
              <a:t>2</a:t>
            </a:r>
            <a:r>
              <a:rPr lang="en-US" altLang="ko-KR" dirty="0" smtClean="0">
                <a:sym typeface="Wingdings" pitchFamily="2" charset="2"/>
              </a:rPr>
              <a:t> + x</a:t>
            </a:r>
            <a:r>
              <a:rPr lang="en-US" altLang="ko-KR" baseline="-25000" dirty="0" smtClean="0">
                <a:sym typeface="Wingdings" pitchFamily="2" charset="2"/>
              </a:rPr>
              <a:t>0	</a:t>
            </a:r>
            <a:r>
              <a:rPr lang="en-US" altLang="ko-KR" dirty="0" smtClean="0">
                <a:sym typeface="Wingdings" pitchFamily="2" charset="2"/>
              </a:rPr>
              <a:t>P2 = </a:t>
            </a:r>
            <a:r>
              <a:rPr lang="en-US" altLang="ko-KR" dirty="0">
                <a:sym typeface="Wingdings" pitchFamily="2" charset="2"/>
              </a:rPr>
              <a:t>x</a:t>
            </a:r>
            <a:r>
              <a:rPr lang="en-US" altLang="ko-KR" baseline="-25000" dirty="0">
                <a:sym typeface="Wingdings" pitchFamily="2" charset="2"/>
              </a:rPr>
              <a:t>3</a:t>
            </a:r>
            <a:r>
              <a:rPr lang="en-US" altLang="ko-KR" dirty="0">
                <a:sym typeface="Wingdings" pitchFamily="2" charset="2"/>
              </a:rPr>
              <a:t> 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1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0		</a:t>
            </a:r>
            <a:r>
              <a:rPr lang="en-US" altLang="ko-KR" dirty="0" smtClean="0">
                <a:sym typeface="Wingdings" pitchFamily="2" charset="2"/>
              </a:rPr>
              <a:t>P4 </a:t>
            </a:r>
            <a:r>
              <a:rPr lang="en-US" altLang="ko-KR" dirty="0">
                <a:sym typeface="Wingdings" pitchFamily="2" charset="2"/>
              </a:rPr>
              <a:t>=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2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x</a:t>
            </a:r>
            <a:r>
              <a:rPr lang="en-US" altLang="ko-KR" baseline="-25000" dirty="0">
                <a:sym typeface="Wingdings" pitchFamily="2" charset="2"/>
              </a:rPr>
              <a:t>1</a:t>
            </a:r>
            <a:r>
              <a:rPr lang="en-US" altLang="ko-KR" dirty="0">
                <a:sym typeface="Wingdings" pitchFamily="2" charset="2"/>
              </a:rPr>
              <a:t> + x</a:t>
            </a:r>
            <a:r>
              <a:rPr lang="en-US" altLang="ko-KR" baseline="-25000" dirty="0">
                <a:sym typeface="Wingdings" pitchFamily="2" charset="2"/>
              </a:rPr>
              <a:t>0</a:t>
            </a:r>
            <a:r>
              <a:rPr lang="en-US" altLang="ko-KR" baseline="-25000" dirty="0" smtClean="0">
                <a:sym typeface="Wingdings" pitchFamily="2" charset="2"/>
              </a:rPr>
              <a:t/>
            </a:r>
            <a:br>
              <a:rPr lang="en-US" altLang="ko-KR" baseline="-25000" dirty="0" smtClean="0">
                <a:sym typeface="Wingdings" pitchFamily="2" charset="2"/>
              </a:rPr>
            </a:br>
            <a:endParaRPr lang="en-US" altLang="ko-KR" dirty="0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425811"/>
              </p:ext>
            </p:extLst>
          </p:nvPr>
        </p:nvGraphicFramePr>
        <p:xfrm>
          <a:off x="1747188" y="1858779"/>
          <a:ext cx="4548684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9812"/>
                <a:gridCol w="649812"/>
                <a:gridCol w="649812"/>
                <a:gridCol w="649812"/>
                <a:gridCol w="649812"/>
                <a:gridCol w="649812"/>
                <a:gridCol w="649812"/>
              </a:tblGrid>
              <a:tr h="2841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3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4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5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6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7</a:t>
                      </a:r>
                      <a:endParaRPr lang="ko-KR" altLang="en-US" sz="1800" b="0" dirty="0"/>
                    </a:p>
                  </a:txBody>
                  <a:tcPr/>
                </a:tc>
              </a:tr>
              <a:tr h="2555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p</a:t>
                      </a:r>
                      <a:r>
                        <a:rPr lang="en-US" altLang="ko-KR" sz="1800" b="0" baseline="-25000" dirty="0" smtClean="0"/>
                        <a:t>1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p</a:t>
                      </a:r>
                      <a:r>
                        <a:rPr lang="en-US" altLang="ko-KR" sz="1800" b="0" baseline="-25000" dirty="0" smtClean="0"/>
                        <a:t>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baseline="0" dirty="0" smtClean="0"/>
                        <a:t>x</a:t>
                      </a:r>
                      <a:r>
                        <a:rPr lang="en-US" altLang="ko-KR" sz="1800" b="0" baseline="-25000" dirty="0" smtClean="0"/>
                        <a:t>3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/>
                        <a:t>p</a:t>
                      </a:r>
                      <a:r>
                        <a:rPr lang="en-US" altLang="ko-KR" sz="1800" b="0" baseline="-25000" dirty="0" smtClean="0"/>
                        <a:t>4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baseline="0" dirty="0" smtClean="0"/>
                        <a:t>x</a:t>
                      </a:r>
                      <a:r>
                        <a:rPr lang="en-US" altLang="ko-KR" sz="1800" b="0" baseline="-25000" dirty="0" smtClean="0"/>
                        <a:t>2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x</a:t>
                      </a:r>
                      <a:r>
                        <a:rPr lang="en-US" altLang="ko-KR" sz="1800" b="0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baseline="0" dirty="0" smtClean="0"/>
                        <a:t>x</a:t>
                      </a:r>
                      <a:r>
                        <a:rPr lang="en-US" altLang="ko-KR" sz="1800" b="0" baseline="-25000" dirty="0" smtClean="0"/>
                        <a:t>0</a:t>
                      </a:r>
                      <a:endParaRPr lang="ko-KR" altLang="en-US" sz="1800" b="0" dirty="0" smtClean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10004338" y="1383710"/>
            <a:ext cx="1544874" cy="1359490"/>
            <a:chOff x="4039850" y="3182912"/>
            <a:chExt cx="3372787" cy="2968053"/>
          </a:xfrm>
        </p:grpSpPr>
        <p:grpSp>
          <p:nvGrpSpPr>
            <p:cNvPr id="8" name="그룹 7"/>
            <p:cNvGrpSpPr/>
            <p:nvPr/>
          </p:nvGrpSpPr>
          <p:grpSpPr>
            <a:xfrm rot="10800000">
              <a:off x="4039850" y="3182912"/>
              <a:ext cx="3372787" cy="2968053"/>
              <a:chOff x="3470223" y="3182912"/>
              <a:chExt cx="3372787" cy="2968053"/>
            </a:xfrm>
          </p:grpSpPr>
          <p:sp>
            <p:nvSpPr>
              <p:cNvPr id="5" name="타원 4"/>
              <p:cNvSpPr/>
              <p:nvPr/>
            </p:nvSpPr>
            <p:spPr>
              <a:xfrm>
                <a:off x="4159769" y="3182912"/>
                <a:ext cx="1978702" cy="19787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3470223" y="4172263"/>
                <a:ext cx="1978702" cy="19787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7" name="타원 6"/>
              <p:cNvSpPr/>
              <p:nvPr/>
            </p:nvSpPr>
            <p:spPr>
              <a:xfrm>
                <a:off x="4864308" y="4172263"/>
                <a:ext cx="1978702" cy="197870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4459688" y="3764579"/>
              <a:ext cx="849827" cy="703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p</a:t>
              </a:r>
              <a:r>
                <a:rPr lang="en-US" altLang="ko-KR" sz="1050" baseline="-25000" dirty="0" smtClean="0"/>
                <a:t>1</a:t>
              </a:r>
              <a:endParaRPr lang="ko-KR" altLang="en-US" sz="105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33369" y="3764576"/>
              <a:ext cx="849827" cy="703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p</a:t>
              </a:r>
              <a:r>
                <a:rPr lang="en-US" altLang="ko-KR" sz="1050" baseline="-25000" dirty="0"/>
                <a:t>2</a:t>
              </a:r>
              <a:endParaRPr lang="ko-KR" altLang="en-US" sz="105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08824" y="5196139"/>
              <a:ext cx="849827" cy="703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p</a:t>
              </a:r>
              <a:r>
                <a:rPr lang="en-US" altLang="ko-KR" sz="1050" baseline="-25000" dirty="0" smtClean="0"/>
                <a:t>4</a:t>
              </a:r>
              <a:endParaRPr lang="ko-KR" altLang="en-US" sz="105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20852" y="4546564"/>
              <a:ext cx="828282" cy="703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x</a:t>
              </a:r>
              <a:r>
                <a:rPr lang="en-US" altLang="ko-KR" sz="1050" baseline="-25000" dirty="0"/>
                <a:t>2</a:t>
              </a:r>
              <a:endParaRPr lang="ko-KR" altLang="en-US" sz="105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73385" y="3672671"/>
              <a:ext cx="828282" cy="703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x</a:t>
              </a:r>
              <a:r>
                <a:rPr lang="en-US" altLang="ko-KR" sz="1050" baseline="-25000" dirty="0" smtClean="0"/>
                <a:t>3</a:t>
              </a:r>
              <a:endParaRPr lang="ko-KR" altLang="en-US" sz="105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17886" y="4553610"/>
              <a:ext cx="828282" cy="703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x</a:t>
              </a:r>
              <a:r>
                <a:rPr lang="en-US" altLang="ko-KR" sz="1050" baseline="-25000" dirty="0" smtClean="0"/>
                <a:t>1</a:t>
              </a:r>
              <a:endParaRPr lang="ko-KR" altLang="en-US" sz="105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0891" y="4196264"/>
              <a:ext cx="828282" cy="7033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 smtClean="0"/>
                <a:t>x</a:t>
              </a:r>
              <a:r>
                <a:rPr lang="en-US" altLang="ko-KR" sz="1050" baseline="-25000" dirty="0" smtClean="0"/>
                <a:t>0</a:t>
              </a:r>
              <a:endParaRPr lang="ko-KR" altLang="en-US" sz="105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956373" y="3524422"/>
            <a:ext cx="918610" cy="208615"/>
            <a:chOff x="1956373" y="3524422"/>
            <a:chExt cx="918610" cy="208615"/>
          </a:xfrm>
        </p:grpSpPr>
        <p:sp>
          <p:nvSpPr>
            <p:cNvPr id="17" name="타원 16"/>
            <p:cNvSpPr/>
            <p:nvPr/>
          </p:nvSpPr>
          <p:spPr>
            <a:xfrm>
              <a:off x="1956373" y="3524422"/>
              <a:ext cx="206115" cy="2061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668868" y="3526922"/>
              <a:ext cx="206115" cy="2061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62347"/>
              </p:ext>
            </p:extLst>
          </p:nvPr>
        </p:nvGraphicFramePr>
        <p:xfrm>
          <a:off x="743987" y="4078326"/>
          <a:ext cx="1654439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187"/>
                <a:gridCol w="1139252"/>
              </a:tblGrid>
              <a:tr h="492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00</a:t>
                      </a:r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01</a:t>
                      </a:r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10</a:t>
                      </a:r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11</a:t>
                      </a:r>
                      <a:r>
                        <a:rPr lang="en-US" altLang="ko-KR" sz="2800" b="1" dirty="0" smtClean="0"/>
                        <a:t>1</a:t>
                      </a:r>
                      <a:endParaRPr lang="ko-KR" altLang="en-US" sz="2800" b="1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5391619" y="3541145"/>
            <a:ext cx="918610" cy="208615"/>
            <a:chOff x="1956373" y="3524422"/>
            <a:chExt cx="918610" cy="208615"/>
          </a:xfrm>
        </p:grpSpPr>
        <p:sp>
          <p:nvSpPr>
            <p:cNvPr id="22" name="타원 21"/>
            <p:cNvSpPr/>
            <p:nvPr/>
          </p:nvSpPr>
          <p:spPr>
            <a:xfrm>
              <a:off x="1956373" y="3524422"/>
              <a:ext cx="206115" cy="2061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2668868" y="3526922"/>
              <a:ext cx="206115" cy="20611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25020"/>
              </p:ext>
            </p:extLst>
          </p:nvPr>
        </p:nvGraphicFramePr>
        <p:xfrm>
          <a:off x="4564399" y="4029405"/>
          <a:ext cx="1654439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187"/>
                <a:gridCol w="1139252"/>
              </a:tblGrid>
              <a:tr h="492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2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r>
                        <a:rPr lang="en-US" altLang="ko-KR" sz="2800" b="1" dirty="0" smtClean="0"/>
                        <a:t>1</a:t>
                      </a:r>
                      <a:r>
                        <a:rPr lang="en-US" altLang="ko-KR" sz="2800" b="0" dirty="0" smtClean="0"/>
                        <a:t>0</a:t>
                      </a:r>
                      <a:endParaRPr lang="ko-KR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3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0</a:t>
                      </a:r>
                      <a:r>
                        <a:rPr lang="en-US" altLang="ko-KR" sz="2800" b="1" dirty="0" smtClean="0"/>
                        <a:t>1</a:t>
                      </a:r>
                      <a:r>
                        <a:rPr lang="en-US" altLang="ko-KR" sz="2800" b="0" dirty="0" smtClean="0"/>
                        <a:t>1</a:t>
                      </a:r>
                      <a:endParaRPr lang="ko-KR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r>
                        <a:rPr lang="en-US" altLang="ko-KR" sz="2800" b="1" dirty="0" smtClean="0"/>
                        <a:t>1</a:t>
                      </a:r>
                      <a:r>
                        <a:rPr lang="en-US" altLang="ko-KR" sz="2800" b="0" dirty="0" smtClean="0"/>
                        <a:t>0</a:t>
                      </a:r>
                      <a:endParaRPr lang="ko-KR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1</a:t>
                      </a:r>
                      <a:r>
                        <a:rPr lang="en-US" altLang="ko-KR" sz="2800" b="1" dirty="0" smtClean="0"/>
                        <a:t>1</a:t>
                      </a:r>
                      <a:r>
                        <a:rPr lang="en-US" altLang="ko-KR" sz="2800" b="0" dirty="0" smtClean="0"/>
                        <a:t>1</a:t>
                      </a:r>
                      <a:endParaRPr lang="ko-KR" altLang="en-US" sz="28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680883"/>
              </p:ext>
            </p:extLst>
          </p:nvPr>
        </p:nvGraphicFramePr>
        <p:xfrm>
          <a:off x="8338026" y="4061884"/>
          <a:ext cx="1654439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5187"/>
                <a:gridCol w="1139252"/>
              </a:tblGrid>
              <a:tr h="492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4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r>
                        <a:rPr lang="en-US" altLang="ko-KR" sz="2800" b="0" dirty="0" smtClean="0"/>
                        <a:t>00</a:t>
                      </a:r>
                      <a:endParaRPr lang="ko-KR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5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r>
                        <a:rPr lang="en-US" altLang="ko-KR" sz="2800" b="0" dirty="0" smtClean="0"/>
                        <a:t>01</a:t>
                      </a:r>
                      <a:endParaRPr lang="ko-KR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6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r>
                        <a:rPr lang="en-US" altLang="ko-KR" sz="2800" b="0" dirty="0" smtClean="0"/>
                        <a:t>10</a:t>
                      </a:r>
                      <a:endParaRPr lang="ko-KR" alt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smtClean="0"/>
                        <a:t>7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1</a:t>
                      </a:r>
                      <a:r>
                        <a:rPr lang="en-US" altLang="ko-KR" sz="2800" b="0" dirty="0" smtClean="0"/>
                        <a:t>11</a:t>
                      </a:r>
                      <a:endParaRPr lang="ko-KR" altLang="en-US" sz="28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63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해밍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en-US" altLang="ko-KR" baseline="-25000" dirty="0" smtClean="0"/>
              <a:t>1 </a:t>
            </a:r>
            <a:r>
              <a:rPr lang="en-US" altLang="ko-KR" dirty="0" smtClean="0"/>
              <a:t>= </a:t>
            </a:r>
            <a:r>
              <a:rPr lang="en-US" altLang="ko-KR" dirty="0">
                <a:sym typeface="Wingdings" pitchFamily="2" charset="2"/>
              </a:rPr>
              <a:t>P1 </a:t>
            </a:r>
            <a:r>
              <a:rPr lang="en-US" altLang="ko-KR" dirty="0" smtClean="0">
                <a:sym typeface="Wingdings" pitchFamily="2" charset="2"/>
              </a:rPr>
              <a:t>+ x</a:t>
            </a:r>
            <a:r>
              <a:rPr lang="en-US" altLang="ko-KR" baseline="-25000" dirty="0" smtClean="0">
                <a:sym typeface="Wingdings" pitchFamily="2" charset="2"/>
              </a:rPr>
              <a:t>3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x</a:t>
            </a:r>
            <a:r>
              <a:rPr lang="en-US" altLang="ko-KR" baseline="-25000" dirty="0">
                <a:sym typeface="Wingdings" pitchFamily="2" charset="2"/>
              </a:rPr>
              <a:t>2</a:t>
            </a:r>
            <a:r>
              <a:rPr lang="en-US" altLang="ko-KR" dirty="0">
                <a:sym typeface="Wingdings" pitchFamily="2" charset="2"/>
              </a:rPr>
              <a:t> 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en-US" altLang="ko-KR" baseline="-25000" dirty="0" smtClean="0"/>
              <a:t>2 </a:t>
            </a:r>
            <a:r>
              <a:rPr lang="en-US" altLang="ko-KR" dirty="0"/>
              <a:t>= </a:t>
            </a:r>
            <a:r>
              <a:rPr lang="en-US" altLang="ko-KR" dirty="0" smtClean="0">
                <a:sym typeface="Wingdings" pitchFamily="2" charset="2"/>
              </a:rPr>
              <a:t>P2 </a:t>
            </a:r>
            <a:r>
              <a:rPr lang="en-US" altLang="ko-KR" dirty="0">
                <a:sym typeface="Wingdings" pitchFamily="2" charset="2"/>
              </a:rPr>
              <a:t>+ x</a:t>
            </a:r>
            <a:r>
              <a:rPr lang="en-US" altLang="ko-KR" baseline="-25000" dirty="0">
                <a:sym typeface="Wingdings" pitchFamily="2" charset="2"/>
              </a:rPr>
              <a:t>3</a:t>
            </a:r>
            <a:r>
              <a:rPr lang="en-US" altLang="ko-KR" dirty="0">
                <a:sym typeface="Wingdings" pitchFamily="2" charset="2"/>
              </a:rPr>
              <a:t> 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1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x</a:t>
            </a:r>
            <a:r>
              <a:rPr lang="en-US" altLang="ko-KR" baseline="-25000" dirty="0">
                <a:sym typeface="Wingdings" pitchFamily="2" charset="2"/>
              </a:rPr>
              <a:t>0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en-US" altLang="ko-KR" baseline="-25000" dirty="0" smtClean="0"/>
              <a:t>4 </a:t>
            </a:r>
            <a:r>
              <a:rPr lang="en-US" altLang="ko-KR" dirty="0"/>
              <a:t>= </a:t>
            </a:r>
            <a:r>
              <a:rPr lang="en-US" altLang="ko-KR" dirty="0" smtClean="0">
                <a:sym typeface="Wingdings" pitchFamily="2" charset="2"/>
              </a:rPr>
              <a:t>P4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2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1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x</a:t>
            </a:r>
            <a:r>
              <a:rPr lang="en-US" altLang="ko-KR" baseline="-25000" dirty="0">
                <a:sym typeface="Wingdings" pitchFamily="2" charset="2"/>
              </a:rPr>
              <a:t>0</a:t>
            </a: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4557" y="3987383"/>
            <a:ext cx="786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r>
              <a:rPr lang="ko-KR" altLang="en-US" sz="2800" dirty="0" smtClean="0"/>
              <a:t>의 결과로 어디에 에러가 발생했는지 확인 가능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0181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해밍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en-US" altLang="ko-KR" baseline="-25000" dirty="0" smtClean="0"/>
              <a:t>1 </a:t>
            </a:r>
            <a:r>
              <a:rPr lang="en-US" altLang="ko-KR" dirty="0" smtClean="0"/>
              <a:t>= </a:t>
            </a:r>
            <a:r>
              <a:rPr lang="en-US" altLang="ko-KR" dirty="0">
                <a:sym typeface="Wingdings" pitchFamily="2" charset="2"/>
              </a:rPr>
              <a:t>P1 </a:t>
            </a:r>
            <a:r>
              <a:rPr lang="en-US" altLang="ko-KR" dirty="0" smtClean="0">
                <a:sym typeface="Wingdings" pitchFamily="2" charset="2"/>
              </a:rPr>
              <a:t>+ x</a:t>
            </a:r>
            <a:r>
              <a:rPr lang="en-US" altLang="ko-KR" baseline="-25000" dirty="0" smtClean="0">
                <a:sym typeface="Wingdings" pitchFamily="2" charset="2"/>
              </a:rPr>
              <a:t>3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x</a:t>
            </a:r>
            <a:r>
              <a:rPr lang="en-US" altLang="ko-KR" baseline="-25000" dirty="0">
                <a:sym typeface="Wingdings" pitchFamily="2" charset="2"/>
              </a:rPr>
              <a:t>2</a:t>
            </a:r>
            <a:r>
              <a:rPr lang="en-US" altLang="ko-KR" dirty="0">
                <a:sym typeface="Wingdings" pitchFamily="2" charset="2"/>
              </a:rPr>
              <a:t> 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0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en-US" altLang="ko-KR" baseline="-25000" dirty="0" smtClean="0"/>
              <a:t>2 </a:t>
            </a:r>
            <a:r>
              <a:rPr lang="en-US" altLang="ko-KR" dirty="0"/>
              <a:t>= </a:t>
            </a:r>
            <a:r>
              <a:rPr lang="en-US" altLang="ko-KR" dirty="0" smtClean="0">
                <a:sym typeface="Wingdings" pitchFamily="2" charset="2"/>
              </a:rPr>
              <a:t>P2 </a:t>
            </a:r>
            <a:r>
              <a:rPr lang="en-US" altLang="ko-KR" dirty="0">
                <a:sym typeface="Wingdings" pitchFamily="2" charset="2"/>
              </a:rPr>
              <a:t>+ x</a:t>
            </a:r>
            <a:r>
              <a:rPr lang="en-US" altLang="ko-KR" baseline="-25000" dirty="0">
                <a:sym typeface="Wingdings" pitchFamily="2" charset="2"/>
              </a:rPr>
              <a:t>3</a:t>
            </a:r>
            <a:r>
              <a:rPr lang="en-US" altLang="ko-KR" dirty="0">
                <a:sym typeface="Wingdings" pitchFamily="2" charset="2"/>
              </a:rPr>
              <a:t> 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1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0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en-US" altLang="ko-KR" baseline="-25000" dirty="0" smtClean="0"/>
              <a:t>4 </a:t>
            </a:r>
            <a:r>
              <a:rPr lang="en-US" altLang="ko-KR" dirty="0"/>
              <a:t>= </a:t>
            </a:r>
            <a:r>
              <a:rPr lang="en-US" altLang="ko-KR" dirty="0" smtClean="0">
                <a:sym typeface="Wingdings" pitchFamily="2" charset="2"/>
              </a:rPr>
              <a:t>P4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2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1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0</a:t>
            </a:r>
            <a:br>
              <a:rPr lang="en-US" altLang="ko-KR" baseline="-25000" dirty="0" smtClean="0">
                <a:sym typeface="Wingdings" pitchFamily="2" charset="2"/>
              </a:rPr>
            </a:b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676620"/>
              </p:ext>
            </p:extLst>
          </p:nvPr>
        </p:nvGraphicFramePr>
        <p:xfrm>
          <a:off x="1747187" y="3177914"/>
          <a:ext cx="8128001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412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2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3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4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5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6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7</a:t>
                      </a:r>
                      <a:endParaRPr lang="ko-KR" altLang="en-US" sz="2400" b="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p</a:t>
                      </a:r>
                      <a:r>
                        <a:rPr lang="en-US" altLang="ko-KR" sz="2400" b="0" baseline="-2500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p</a:t>
                      </a:r>
                      <a:r>
                        <a:rPr lang="en-US" altLang="ko-KR" sz="2400" b="0" baseline="-25000" dirty="0" smtClean="0"/>
                        <a:t>2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baseline="0" dirty="0" smtClean="0"/>
                        <a:t>x</a:t>
                      </a:r>
                      <a:r>
                        <a:rPr lang="en-US" altLang="ko-KR" sz="2400" b="0" baseline="-25000" dirty="0" smtClean="0"/>
                        <a:t>3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p</a:t>
                      </a:r>
                      <a:r>
                        <a:rPr lang="en-US" altLang="ko-KR" sz="2400" b="0" baseline="-25000" dirty="0" smtClean="0"/>
                        <a:t>4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baseline="0" dirty="0" smtClean="0"/>
                        <a:t>x</a:t>
                      </a:r>
                      <a:r>
                        <a:rPr lang="en-US" altLang="ko-KR" sz="2400" b="0" baseline="-25000" dirty="0" smtClean="0"/>
                        <a:t>2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baseline="0" dirty="0" smtClean="0"/>
                        <a:t>x</a:t>
                      </a:r>
                      <a:r>
                        <a:rPr lang="en-US" altLang="ko-KR" sz="2400" b="0" baseline="-250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baseline="0" dirty="0" smtClean="0"/>
                        <a:t>x</a:t>
                      </a:r>
                      <a:r>
                        <a:rPr lang="en-US" altLang="ko-KR" sz="2400" b="0" baseline="-25000" dirty="0" smtClean="0"/>
                        <a:t>0</a:t>
                      </a:r>
                      <a:endParaRPr lang="ko-KR" altLang="en-US" sz="2400" b="0" dirty="0" smtClean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0</a:t>
                      </a:r>
                      <a:endParaRPr lang="ko-KR" altLang="en-US" sz="2400" b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0</a:t>
                      </a:r>
                      <a:endParaRPr lang="ko-KR" altLang="en-US" sz="2400" b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baseline="0" dirty="0" smtClean="0"/>
                        <a:t>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/>
                        <a:t>0</a:t>
                      </a:r>
                      <a:endParaRPr lang="ko-KR" altLang="en-US" sz="2400" b="0" dirty="0" smtClean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 anchor="ctr"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 b="0" baseline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b="0" dirty="0" smtClean="0"/>
                    </a:p>
                  </a:txBody>
                  <a:tcPr anchor="ctr">
                    <a:lnL w="12700" cmpd="sng">
                      <a:noFill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0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0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baseline="0" dirty="0" smtClean="0"/>
                        <a:t>1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/>
                        <a:t>0</a:t>
                      </a:r>
                      <a:endParaRPr lang="ko-KR" altLang="en-US" sz="2400" b="0" dirty="0" smtClean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22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해밍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en-US" altLang="ko-KR" baseline="-25000" dirty="0" smtClean="0"/>
              <a:t>1 </a:t>
            </a:r>
            <a:r>
              <a:rPr lang="en-US" altLang="ko-KR" dirty="0" smtClean="0"/>
              <a:t>= </a:t>
            </a:r>
            <a:r>
              <a:rPr lang="en-US" altLang="ko-KR" dirty="0">
                <a:sym typeface="Wingdings" pitchFamily="2" charset="2"/>
              </a:rPr>
              <a:t>P1 </a:t>
            </a:r>
            <a:r>
              <a:rPr lang="en-US" altLang="ko-KR" dirty="0" smtClean="0">
                <a:sym typeface="Wingdings" pitchFamily="2" charset="2"/>
              </a:rPr>
              <a:t>+ x</a:t>
            </a:r>
            <a:r>
              <a:rPr lang="en-US" altLang="ko-KR" baseline="-25000" dirty="0" smtClean="0">
                <a:sym typeface="Wingdings" pitchFamily="2" charset="2"/>
              </a:rPr>
              <a:t>3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x</a:t>
            </a:r>
            <a:r>
              <a:rPr lang="en-US" altLang="ko-KR" baseline="-25000" dirty="0">
                <a:sym typeface="Wingdings" pitchFamily="2" charset="2"/>
              </a:rPr>
              <a:t>2</a:t>
            </a:r>
            <a:r>
              <a:rPr lang="en-US" altLang="ko-KR" dirty="0">
                <a:sym typeface="Wingdings" pitchFamily="2" charset="2"/>
              </a:rPr>
              <a:t> 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0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en-US" altLang="ko-KR" baseline="-25000" dirty="0" smtClean="0"/>
              <a:t>2 </a:t>
            </a:r>
            <a:r>
              <a:rPr lang="en-US" altLang="ko-KR" dirty="0"/>
              <a:t>= </a:t>
            </a:r>
            <a:r>
              <a:rPr lang="en-US" altLang="ko-KR" dirty="0" smtClean="0">
                <a:sym typeface="Wingdings" pitchFamily="2" charset="2"/>
              </a:rPr>
              <a:t>P2 </a:t>
            </a:r>
            <a:r>
              <a:rPr lang="en-US" altLang="ko-KR" dirty="0">
                <a:sym typeface="Wingdings" pitchFamily="2" charset="2"/>
              </a:rPr>
              <a:t>+ x</a:t>
            </a:r>
            <a:r>
              <a:rPr lang="en-US" altLang="ko-KR" baseline="-25000" dirty="0">
                <a:sym typeface="Wingdings" pitchFamily="2" charset="2"/>
              </a:rPr>
              <a:t>3</a:t>
            </a:r>
            <a:r>
              <a:rPr lang="en-US" altLang="ko-KR" dirty="0">
                <a:sym typeface="Wingdings" pitchFamily="2" charset="2"/>
              </a:rPr>
              <a:t> 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1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0				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en-US" altLang="ko-KR" baseline="-25000" dirty="0" smtClean="0"/>
              <a:t>4 </a:t>
            </a:r>
            <a:r>
              <a:rPr lang="en-US" altLang="ko-KR" dirty="0"/>
              <a:t>= </a:t>
            </a:r>
            <a:r>
              <a:rPr lang="en-US" altLang="ko-KR" dirty="0" smtClean="0">
                <a:sym typeface="Wingdings" pitchFamily="2" charset="2"/>
              </a:rPr>
              <a:t>P4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2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1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0		</a:t>
            </a: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baseline="-25000" dirty="0" smtClean="0">
                <a:sym typeface="Wingdings" pitchFamily="2" charset="2"/>
              </a:rPr>
              <a:t/>
            </a:r>
            <a:br>
              <a:rPr lang="en-US" altLang="ko-KR" baseline="-25000" dirty="0" smtClean="0">
                <a:sym typeface="Wingdings" pitchFamily="2" charset="2"/>
              </a:rPr>
            </a:b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46899"/>
              </p:ext>
            </p:extLst>
          </p:nvPr>
        </p:nvGraphicFramePr>
        <p:xfrm>
          <a:off x="1747187" y="3177914"/>
          <a:ext cx="8128001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412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2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3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4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5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6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7</a:t>
                      </a:r>
                      <a:endParaRPr lang="ko-KR" altLang="en-US" sz="2400" b="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p</a:t>
                      </a:r>
                      <a:r>
                        <a:rPr lang="en-US" altLang="ko-KR" sz="2400" b="0" baseline="-2500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p</a:t>
                      </a:r>
                      <a:r>
                        <a:rPr lang="en-US" altLang="ko-KR" sz="2400" b="0" baseline="-25000" dirty="0" smtClean="0"/>
                        <a:t>2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baseline="0" dirty="0" smtClean="0"/>
                        <a:t>x</a:t>
                      </a:r>
                      <a:r>
                        <a:rPr lang="en-US" altLang="ko-KR" sz="2400" b="0" baseline="-25000" dirty="0" smtClean="0"/>
                        <a:t>3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p</a:t>
                      </a:r>
                      <a:r>
                        <a:rPr lang="en-US" altLang="ko-KR" sz="2400" b="0" baseline="-25000" dirty="0" smtClean="0"/>
                        <a:t>4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baseline="0" dirty="0" smtClean="0"/>
                        <a:t>x</a:t>
                      </a:r>
                      <a:r>
                        <a:rPr lang="en-US" altLang="ko-KR" sz="2400" b="0" baseline="-25000" dirty="0" smtClean="0"/>
                        <a:t>2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baseline="0" dirty="0" smtClean="0"/>
                        <a:t>x</a:t>
                      </a:r>
                      <a:r>
                        <a:rPr lang="en-US" altLang="ko-KR" sz="2400" b="0" baseline="-250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baseline="0" dirty="0" smtClean="0"/>
                        <a:t>x</a:t>
                      </a:r>
                      <a:r>
                        <a:rPr lang="en-US" altLang="ko-KR" sz="2400" b="0" baseline="-25000" dirty="0" smtClean="0"/>
                        <a:t>0</a:t>
                      </a:r>
                      <a:endParaRPr lang="ko-KR" altLang="en-US" sz="2400" b="0" dirty="0" smtClean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0</a:t>
                      </a:r>
                      <a:endParaRPr lang="ko-KR" altLang="en-US" sz="2400" b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0</a:t>
                      </a:r>
                      <a:endParaRPr lang="ko-KR" altLang="en-US" sz="2400" b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baseline="0" dirty="0" smtClean="0"/>
                        <a:t>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/>
                        <a:t>0</a:t>
                      </a:r>
                      <a:endParaRPr lang="ko-KR" altLang="en-US" sz="2400" b="0" dirty="0" smtClean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 anchor="ctr"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 b="0" baseline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b="0" dirty="0" smtClean="0"/>
                    </a:p>
                  </a:txBody>
                  <a:tcPr anchor="ctr">
                    <a:lnL w="12700" cmpd="sng">
                      <a:noFill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0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0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baseline="0" dirty="0" smtClean="0"/>
                        <a:t>1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/>
                        <a:t>0</a:t>
                      </a:r>
                      <a:endParaRPr lang="ko-KR" altLang="en-US" sz="2400" b="0" dirty="0" smtClean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20001" y="1469036"/>
            <a:ext cx="920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C1: 0</a:t>
            </a:r>
          </a:p>
          <a:p>
            <a:r>
              <a:rPr lang="en-US" altLang="ko-KR" sz="2400" dirty="0" smtClean="0"/>
              <a:t>C2: 1</a:t>
            </a:r>
          </a:p>
          <a:p>
            <a:r>
              <a:rPr lang="en-US" altLang="ko-KR" sz="2400" dirty="0" smtClean="0"/>
              <a:t>C4: 0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326643" y="2197707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010 </a:t>
            </a:r>
            <a:r>
              <a:rPr lang="en-US" altLang="ko-KR" sz="2400" dirty="0" smtClean="0">
                <a:sym typeface="Wingdings" pitchFamily="2" charset="2"/>
              </a:rPr>
              <a:t> </a:t>
            </a:r>
            <a:r>
              <a:rPr lang="ko-KR" altLang="en-US" sz="2400" dirty="0" smtClean="0">
                <a:sym typeface="Wingdings" pitchFamily="2" charset="2"/>
              </a:rPr>
              <a:t>위치 </a:t>
            </a:r>
            <a:r>
              <a:rPr lang="en-US" altLang="ko-KR" sz="2400" dirty="0" smtClean="0">
                <a:sym typeface="Wingdings" pitchFamily="2" charset="2"/>
              </a:rPr>
              <a:t>2</a:t>
            </a:r>
            <a:r>
              <a:rPr lang="ko-KR" altLang="en-US" sz="2400" dirty="0" smtClean="0">
                <a:sym typeface="Wingdings" pitchFamily="2" charset="2"/>
              </a:rPr>
              <a:t>번에 문제 발생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2713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해밍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en-US" altLang="ko-KR" baseline="-25000" dirty="0" smtClean="0"/>
              <a:t>1 </a:t>
            </a:r>
            <a:r>
              <a:rPr lang="en-US" altLang="ko-KR" dirty="0" smtClean="0"/>
              <a:t>= </a:t>
            </a:r>
            <a:r>
              <a:rPr lang="en-US" altLang="ko-KR" dirty="0">
                <a:sym typeface="Wingdings" pitchFamily="2" charset="2"/>
              </a:rPr>
              <a:t>P1 </a:t>
            </a:r>
            <a:r>
              <a:rPr lang="en-US" altLang="ko-KR" dirty="0" smtClean="0">
                <a:sym typeface="Wingdings" pitchFamily="2" charset="2"/>
              </a:rPr>
              <a:t>+ x</a:t>
            </a:r>
            <a:r>
              <a:rPr lang="en-US" altLang="ko-KR" baseline="-25000" dirty="0" smtClean="0">
                <a:sym typeface="Wingdings" pitchFamily="2" charset="2"/>
              </a:rPr>
              <a:t>3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x</a:t>
            </a:r>
            <a:r>
              <a:rPr lang="en-US" altLang="ko-KR" baseline="-25000" dirty="0">
                <a:sym typeface="Wingdings" pitchFamily="2" charset="2"/>
              </a:rPr>
              <a:t>2</a:t>
            </a:r>
            <a:r>
              <a:rPr lang="en-US" altLang="ko-KR" dirty="0">
                <a:sym typeface="Wingdings" pitchFamily="2" charset="2"/>
              </a:rPr>
              <a:t> 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0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en-US" altLang="ko-KR" baseline="-25000" dirty="0" smtClean="0"/>
              <a:t>2 </a:t>
            </a:r>
            <a:r>
              <a:rPr lang="en-US" altLang="ko-KR" dirty="0"/>
              <a:t>= </a:t>
            </a:r>
            <a:r>
              <a:rPr lang="en-US" altLang="ko-KR" dirty="0" smtClean="0">
                <a:sym typeface="Wingdings" pitchFamily="2" charset="2"/>
              </a:rPr>
              <a:t>P2 </a:t>
            </a:r>
            <a:r>
              <a:rPr lang="en-US" altLang="ko-KR" dirty="0">
                <a:sym typeface="Wingdings" pitchFamily="2" charset="2"/>
              </a:rPr>
              <a:t>+ x</a:t>
            </a:r>
            <a:r>
              <a:rPr lang="en-US" altLang="ko-KR" baseline="-25000" dirty="0">
                <a:sym typeface="Wingdings" pitchFamily="2" charset="2"/>
              </a:rPr>
              <a:t>3</a:t>
            </a:r>
            <a:r>
              <a:rPr lang="en-US" altLang="ko-KR" dirty="0">
                <a:sym typeface="Wingdings" pitchFamily="2" charset="2"/>
              </a:rPr>
              <a:t> 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1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0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en-US" altLang="ko-KR" baseline="-25000" dirty="0" smtClean="0"/>
              <a:t>4 </a:t>
            </a:r>
            <a:r>
              <a:rPr lang="en-US" altLang="ko-KR" dirty="0"/>
              <a:t>= </a:t>
            </a:r>
            <a:r>
              <a:rPr lang="en-US" altLang="ko-KR" dirty="0" smtClean="0">
                <a:sym typeface="Wingdings" pitchFamily="2" charset="2"/>
              </a:rPr>
              <a:t>P4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2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1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0</a:t>
            </a:r>
            <a:br>
              <a:rPr lang="en-US" altLang="ko-KR" baseline="-25000" dirty="0" smtClean="0">
                <a:sym typeface="Wingdings" pitchFamily="2" charset="2"/>
              </a:rPr>
            </a:b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18950"/>
              </p:ext>
            </p:extLst>
          </p:nvPr>
        </p:nvGraphicFramePr>
        <p:xfrm>
          <a:off x="1747187" y="3177914"/>
          <a:ext cx="8128001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412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2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3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4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5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6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7</a:t>
                      </a:r>
                      <a:endParaRPr lang="ko-KR" altLang="en-US" sz="2400" b="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p</a:t>
                      </a:r>
                      <a:r>
                        <a:rPr lang="en-US" altLang="ko-KR" sz="2400" b="0" baseline="-2500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p</a:t>
                      </a:r>
                      <a:r>
                        <a:rPr lang="en-US" altLang="ko-KR" sz="2400" b="0" baseline="-25000" dirty="0" smtClean="0"/>
                        <a:t>2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baseline="0" dirty="0" smtClean="0"/>
                        <a:t>x</a:t>
                      </a:r>
                      <a:r>
                        <a:rPr lang="en-US" altLang="ko-KR" sz="2400" b="0" baseline="-25000" dirty="0" smtClean="0"/>
                        <a:t>3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p</a:t>
                      </a:r>
                      <a:r>
                        <a:rPr lang="en-US" altLang="ko-KR" sz="2400" b="0" baseline="-25000" dirty="0" smtClean="0"/>
                        <a:t>4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baseline="0" dirty="0" smtClean="0"/>
                        <a:t>x</a:t>
                      </a:r>
                      <a:r>
                        <a:rPr lang="en-US" altLang="ko-KR" sz="2400" b="0" baseline="-25000" dirty="0" smtClean="0"/>
                        <a:t>2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baseline="0" dirty="0" smtClean="0"/>
                        <a:t>x</a:t>
                      </a:r>
                      <a:r>
                        <a:rPr lang="en-US" altLang="ko-KR" sz="2400" b="0" baseline="-250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baseline="0" dirty="0" smtClean="0"/>
                        <a:t>x</a:t>
                      </a:r>
                      <a:r>
                        <a:rPr lang="en-US" altLang="ko-KR" sz="2400" b="0" baseline="-25000" dirty="0" smtClean="0"/>
                        <a:t>0</a:t>
                      </a:r>
                      <a:endParaRPr lang="ko-KR" altLang="en-US" sz="2400" b="0" dirty="0" smtClean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0</a:t>
                      </a:r>
                      <a:endParaRPr lang="ko-KR" altLang="en-US" sz="2400" b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0</a:t>
                      </a:r>
                      <a:endParaRPr lang="ko-KR" altLang="en-US" sz="2400" b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baseline="0" dirty="0" smtClean="0"/>
                        <a:t>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/>
                        <a:t>0</a:t>
                      </a:r>
                      <a:endParaRPr lang="ko-KR" altLang="en-US" sz="2400" b="0" dirty="0" smtClean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 anchor="ctr"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 b="0" baseline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b="0" dirty="0" smtClean="0"/>
                    </a:p>
                  </a:txBody>
                  <a:tcPr anchor="ctr">
                    <a:lnL w="12700" cmpd="sng">
                      <a:noFill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0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baseline="0" dirty="0" smtClean="0"/>
                        <a:t>1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/>
                        <a:t>0</a:t>
                      </a:r>
                      <a:endParaRPr lang="ko-KR" altLang="en-US" sz="2400" b="0" dirty="0" smtClean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9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해밍</a:t>
            </a:r>
            <a:r>
              <a:rPr lang="ko-KR" altLang="en-US" dirty="0" smtClean="0"/>
              <a:t> 코드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en-US" altLang="ko-KR" baseline="-25000" dirty="0" smtClean="0"/>
              <a:t>1 </a:t>
            </a:r>
            <a:r>
              <a:rPr lang="en-US" altLang="ko-KR" dirty="0" smtClean="0"/>
              <a:t>= </a:t>
            </a:r>
            <a:r>
              <a:rPr lang="en-US" altLang="ko-KR" dirty="0">
                <a:sym typeface="Wingdings" pitchFamily="2" charset="2"/>
              </a:rPr>
              <a:t>P1 </a:t>
            </a:r>
            <a:r>
              <a:rPr lang="en-US" altLang="ko-KR" dirty="0" smtClean="0">
                <a:sym typeface="Wingdings" pitchFamily="2" charset="2"/>
              </a:rPr>
              <a:t>+ x</a:t>
            </a:r>
            <a:r>
              <a:rPr lang="en-US" altLang="ko-KR" baseline="-25000" dirty="0" smtClean="0">
                <a:sym typeface="Wingdings" pitchFamily="2" charset="2"/>
              </a:rPr>
              <a:t>3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x</a:t>
            </a:r>
            <a:r>
              <a:rPr lang="en-US" altLang="ko-KR" baseline="-25000" dirty="0">
                <a:sym typeface="Wingdings" pitchFamily="2" charset="2"/>
              </a:rPr>
              <a:t>2</a:t>
            </a:r>
            <a:r>
              <a:rPr lang="en-US" altLang="ko-KR" dirty="0">
                <a:sym typeface="Wingdings" pitchFamily="2" charset="2"/>
              </a:rPr>
              <a:t> 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0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en-US" altLang="ko-KR" baseline="-25000" dirty="0" smtClean="0"/>
              <a:t>2 </a:t>
            </a:r>
            <a:r>
              <a:rPr lang="en-US" altLang="ko-KR" dirty="0"/>
              <a:t>= </a:t>
            </a:r>
            <a:r>
              <a:rPr lang="en-US" altLang="ko-KR" dirty="0" smtClean="0">
                <a:sym typeface="Wingdings" pitchFamily="2" charset="2"/>
              </a:rPr>
              <a:t>P2 </a:t>
            </a:r>
            <a:r>
              <a:rPr lang="en-US" altLang="ko-KR" dirty="0">
                <a:sym typeface="Wingdings" pitchFamily="2" charset="2"/>
              </a:rPr>
              <a:t>+ x</a:t>
            </a:r>
            <a:r>
              <a:rPr lang="en-US" altLang="ko-KR" baseline="-25000" dirty="0">
                <a:sym typeface="Wingdings" pitchFamily="2" charset="2"/>
              </a:rPr>
              <a:t>3</a:t>
            </a:r>
            <a:r>
              <a:rPr lang="en-US" altLang="ko-KR" dirty="0">
                <a:sym typeface="Wingdings" pitchFamily="2" charset="2"/>
              </a:rPr>
              <a:t> 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1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0				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en-US" altLang="ko-KR" baseline="-25000" dirty="0" smtClean="0"/>
              <a:t>4 </a:t>
            </a:r>
            <a:r>
              <a:rPr lang="en-US" altLang="ko-KR" dirty="0"/>
              <a:t>= </a:t>
            </a:r>
            <a:r>
              <a:rPr lang="en-US" altLang="ko-KR" dirty="0" smtClean="0">
                <a:sym typeface="Wingdings" pitchFamily="2" charset="2"/>
              </a:rPr>
              <a:t>P4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2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1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-25000" dirty="0" smtClean="0">
                <a:sym typeface="Wingdings" pitchFamily="2" charset="2"/>
              </a:rPr>
              <a:t>0		</a:t>
            </a:r>
            <a:r>
              <a:rPr lang="en-US" altLang="ko-KR" dirty="0" smtClean="0">
                <a:sym typeface="Wingdings" pitchFamily="2" charset="2"/>
              </a:rPr>
              <a:t>	</a:t>
            </a:r>
            <a:r>
              <a:rPr lang="en-US" altLang="ko-KR" baseline="-25000" dirty="0" smtClean="0">
                <a:sym typeface="Wingdings" pitchFamily="2" charset="2"/>
              </a:rPr>
              <a:t/>
            </a:r>
            <a:br>
              <a:rPr lang="en-US" altLang="ko-KR" baseline="-25000" dirty="0" smtClean="0">
                <a:sym typeface="Wingdings" pitchFamily="2" charset="2"/>
              </a:rPr>
            </a:b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Ex)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117211"/>
              </p:ext>
            </p:extLst>
          </p:nvPr>
        </p:nvGraphicFramePr>
        <p:xfrm>
          <a:off x="1747187" y="3177914"/>
          <a:ext cx="8128001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1143"/>
                <a:gridCol w="1161143"/>
                <a:gridCol w="1161143"/>
                <a:gridCol w="1161143"/>
                <a:gridCol w="1161143"/>
                <a:gridCol w="1161143"/>
                <a:gridCol w="1161143"/>
              </a:tblGrid>
              <a:tr h="412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2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3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4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5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6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7</a:t>
                      </a:r>
                      <a:endParaRPr lang="ko-KR" altLang="en-US" sz="2400" b="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p</a:t>
                      </a:r>
                      <a:r>
                        <a:rPr lang="en-US" altLang="ko-KR" sz="2400" b="0" baseline="-2500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p</a:t>
                      </a:r>
                      <a:r>
                        <a:rPr lang="en-US" altLang="ko-KR" sz="2400" b="0" baseline="-25000" dirty="0" smtClean="0"/>
                        <a:t>2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baseline="0" dirty="0" smtClean="0"/>
                        <a:t>x</a:t>
                      </a:r>
                      <a:r>
                        <a:rPr lang="en-US" altLang="ko-KR" sz="2400" b="0" baseline="-25000" dirty="0" smtClean="0"/>
                        <a:t>3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p</a:t>
                      </a:r>
                      <a:r>
                        <a:rPr lang="en-US" altLang="ko-KR" sz="2400" b="0" baseline="-25000" dirty="0" smtClean="0"/>
                        <a:t>4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baseline="0" dirty="0" smtClean="0"/>
                        <a:t>x</a:t>
                      </a:r>
                      <a:r>
                        <a:rPr lang="en-US" altLang="ko-KR" sz="2400" b="0" baseline="-25000" dirty="0" smtClean="0"/>
                        <a:t>2</a:t>
                      </a:r>
                      <a:endParaRPr lang="ko-KR" altLang="en-US" sz="2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baseline="0" dirty="0" smtClean="0"/>
                        <a:t>x</a:t>
                      </a:r>
                      <a:r>
                        <a:rPr lang="en-US" altLang="ko-KR" sz="2400" b="0" baseline="-250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baseline="0" dirty="0" smtClean="0"/>
                        <a:t>x</a:t>
                      </a:r>
                      <a:r>
                        <a:rPr lang="en-US" altLang="ko-KR" sz="2400" b="0" baseline="-25000" dirty="0" smtClean="0"/>
                        <a:t>0</a:t>
                      </a:r>
                      <a:endParaRPr lang="ko-KR" altLang="en-US" sz="2400" b="0" dirty="0" smtClean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0</a:t>
                      </a:r>
                      <a:endParaRPr lang="ko-KR" altLang="en-US" sz="2400" b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0</a:t>
                      </a:r>
                      <a:endParaRPr lang="ko-KR" altLang="en-US" sz="2400" b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baseline="0" dirty="0" smtClean="0"/>
                        <a:t>1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/>
                        <a:t>0</a:t>
                      </a:r>
                      <a:endParaRPr lang="ko-KR" altLang="en-US" sz="2400" b="0" dirty="0" smtClean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 anchor="ctr"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 b="0" baseline="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400" b="0" dirty="0" smtClean="0"/>
                    </a:p>
                  </a:txBody>
                  <a:tcPr anchor="ctr">
                    <a:lnL w="12700" cmpd="sng">
                      <a:noFill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1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/>
                        <a:t>0</a:t>
                      </a:r>
                      <a:endParaRPr lang="ko-KR" altLang="en-US" sz="2400" b="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4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baseline="0" dirty="0" smtClean="0"/>
                        <a:t>1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 smtClean="0"/>
                        <a:t>0</a:t>
                      </a:r>
                      <a:endParaRPr lang="ko-KR" altLang="en-US" sz="2400" b="0" dirty="0" smtClean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20001" y="1469036"/>
            <a:ext cx="1005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C1: 1 </a:t>
            </a:r>
          </a:p>
          <a:p>
            <a:r>
              <a:rPr lang="en-US" altLang="ko-KR" sz="2400" dirty="0" smtClean="0"/>
              <a:t>C2: 0</a:t>
            </a:r>
          </a:p>
          <a:p>
            <a:r>
              <a:rPr lang="en-US" altLang="ko-KR" sz="2400" dirty="0" smtClean="0"/>
              <a:t>C4: 1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206722" y="2197707"/>
            <a:ext cx="4059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/>
              <a:t>101 </a:t>
            </a:r>
            <a:r>
              <a:rPr lang="en-US" altLang="ko-KR" sz="2400" dirty="0" smtClean="0">
                <a:sym typeface="Wingdings" pitchFamily="2" charset="2"/>
              </a:rPr>
              <a:t> </a:t>
            </a:r>
            <a:r>
              <a:rPr lang="ko-KR" altLang="en-US" sz="2400" dirty="0" smtClean="0">
                <a:sym typeface="Wingdings" pitchFamily="2" charset="2"/>
              </a:rPr>
              <a:t>위치 </a:t>
            </a:r>
            <a:r>
              <a:rPr lang="en-US" altLang="ko-KR" sz="2400" dirty="0" smtClean="0">
                <a:sym typeface="Wingdings" pitchFamily="2" charset="2"/>
              </a:rPr>
              <a:t>5</a:t>
            </a:r>
            <a:r>
              <a:rPr lang="ko-KR" altLang="en-US" sz="2400" dirty="0" smtClean="0">
                <a:sym typeface="Wingdings" pitchFamily="2" charset="2"/>
              </a:rPr>
              <a:t>번에 문제 발생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9301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부호</a:t>
            </a:r>
            <a:r>
              <a:rPr lang="en-US" altLang="ko-KR" sz="3200" dirty="0" smtClean="0"/>
              <a:t>(Linear Code)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[n, k] code</a:t>
            </a:r>
            <a:r>
              <a:rPr lang="ko-KR" altLang="en-US" dirty="0" smtClean="0"/>
              <a:t>를 갖고 진행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n: </a:t>
            </a:r>
            <a:r>
              <a:rPr lang="ko-KR" altLang="en-US" dirty="0" smtClean="0"/>
              <a:t>코드의 길이</a:t>
            </a:r>
            <a:r>
              <a:rPr lang="en-US" altLang="ko-KR" dirty="0" smtClean="0"/>
              <a:t>(words)</a:t>
            </a:r>
            <a:br>
              <a:rPr lang="en-US" altLang="ko-KR" dirty="0" smtClean="0"/>
            </a:br>
            <a:r>
              <a:rPr lang="en-US" altLang="ko-KR" dirty="0" smtClean="0"/>
              <a:t>k: </a:t>
            </a:r>
            <a:r>
              <a:rPr lang="ko-KR" altLang="en-US" dirty="0" smtClean="0"/>
              <a:t>차원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G = Generating Matrix   =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H = Parity Check Matrix = 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56616" y="2773181"/>
            <a:ext cx="2135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HY궁서B" pitchFamily="18" charset="-127"/>
                <a:ea typeface="HY궁서B" pitchFamily="18" charset="-127"/>
              </a:rPr>
              <a:t>[</a:t>
            </a:r>
            <a:r>
              <a:rPr lang="en-US" altLang="ko-KR" sz="4000" dirty="0" err="1" smtClean="0">
                <a:latin typeface="HY궁서B" pitchFamily="18" charset="-127"/>
                <a:ea typeface="HY궁서B" pitchFamily="18" charset="-127"/>
              </a:rPr>
              <a:t>I</a:t>
            </a:r>
            <a:r>
              <a:rPr lang="en-US" altLang="ko-KR" sz="4000" baseline="-25000" dirty="0" err="1" smtClean="0">
                <a:latin typeface="HY궁서B" pitchFamily="18" charset="-127"/>
                <a:ea typeface="HY궁서B" pitchFamily="18" charset="-127"/>
              </a:rPr>
              <a:t>k</a:t>
            </a:r>
            <a:r>
              <a:rPr lang="en-US" altLang="ko-KR" sz="4000" baseline="-25000" dirty="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4000" dirty="0" smtClean="0">
                <a:latin typeface="HY궁서B" pitchFamily="18" charset="-127"/>
                <a:ea typeface="HY궁서B" pitchFamily="18" charset="-127"/>
              </a:rPr>
              <a:t>| P</a:t>
            </a:r>
            <a:r>
              <a:rPr lang="en-US" altLang="ko-KR" sz="4000" baseline="-25000" dirty="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4000" dirty="0" smtClean="0">
                <a:latin typeface="HY궁서B" pitchFamily="18" charset="-127"/>
                <a:ea typeface="HY궁서B" pitchFamily="18" charset="-127"/>
              </a:rPr>
              <a:t>]</a:t>
            </a:r>
            <a:endParaRPr lang="ko-KR" altLang="en-US" sz="4000" dirty="0"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6616" y="4439588"/>
            <a:ext cx="3318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HY궁서B" pitchFamily="18" charset="-127"/>
                <a:ea typeface="HY궁서B" pitchFamily="18" charset="-127"/>
              </a:rPr>
              <a:t>[-P</a:t>
            </a:r>
            <a:r>
              <a:rPr lang="en-US" altLang="ko-KR" sz="4000" baseline="30000" dirty="0" smtClean="0">
                <a:latin typeface="HY궁서B" pitchFamily="18" charset="-127"/>
                <a:ea typeface="HY궁서B" pitchFamily="18" charset="-127"/>
              </a:rPr>
              <a:t>T</a:t>
            </a:r>
            <a:r>
              <a:rPr lang="en-US" altLang="ko-KR" sz="4000" baseline="-25000" dirty="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4000" dirty="0" smtClean="0">
                <a:latin typeface="HY궁서B" pitchFamily="18" charset="-127"/>
                <a:ea typeface="HY궁서B" pitchFamily="18" charset="-127"/>
              </a:rPr>
              <a:t>| I</a:t>
            </a:r>
            <a:r>
              <a:rPr lang="en-US" altLang="ko-KR" sz="4000" baseline="-25000" dirty="0" smtClean="0">
                <a:latin typeface="HY궁서B" pitchFamily="18" charset="-127"/>
                <a:ea typeface="HY궁서B" pitchFamily="18" charset="-127"/>
              </a:rPr>
              <a:t>n-k </a:t>
            </a:r>
            <a:r>
              <a:rPr lang="en-US" altLang="ko-KR" sz="4000" dirty="0" smtClean="0">
                <a:latin typeface="HY궁서B" pitchFamily="18" charset="-127"/>
                <a:ea typeface="HY궁서B" pitchFamily="18" charset="-127"/>
              </a:rPr>
              <a:t>]</a:t>
            </a:r>
            <a:endParaRPr lang="ko-KR" altLang="en-US" sz="4000" dirty="0">
              <a:latin typeface="HY궁서B" pitchFamily="18" charset="-127"/>
              <a:ea typeface="HY궁서B" pitchFamily="18" charset="-127"/>
            </a:endParaRPr>
          </a:p>
        </p:txBody>
      </p:sp>
      <p:sp>
        <p:nvSpPr>
          <p:cNvPr id="7" name="왼쪽 대괄호 6"/>
          <p:cNvSpPr/>
          <p:nvPr/>
        </p:nvSpPr>
        <p:spPr>
          <a:xfrm rot="16200000">
            <a:off x="6141933" y="2495750"/>
            <a:ext cx="164890" cy="2135523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대괄호 7"/>
          <p:cNvSpPr/>
          <p:nvPr/>
        </p:nvSpPr>
        <p:spPr>
          <a:xfrm rot="16200000">
            <a:off x="6724340" y="3732150"/>
            <a:ext cx="164891" cy="2995537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대괄호 8"/>
          <p:cNvSpPr/>
          <p:nvPr/>
        </p:nvSpPr>
        <p:spPr>
          <a:xfrm rot="10800000">
            <a:off x="7478308" y="2908092"/>
            <a:ext cx="45719" cy="501816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대괄호 9"/>
          <p:cNvSpPr/>
          <p:nvPr/>
        </p:nvSpPr>
        <p:spPr>
          <a:xfrm rot="10800000">
            <a:off x="8475152" y="4586990"/>
            <a:ext cx="82445" cy="493116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674964" y="289739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k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42277" y="366438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74850" y="531236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741764" y="4531921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n</a:t>
            </a:r>
            <a:r>
              <a:rPr lang="en-US" altLang="ko-KR" sz="2800" dirty="0" smtClean="0"/>
              <a:t>-k</a:t>
            </a:r>
            <a:endParaRPr lang="ko-KR" altLang="en-US" dirty="0"/>
          </a:p>
        </p:txBody>
      </p:sp>
      <p:sp>
        <p:nvSpPr>
          <p:cNvPr id="15" name="AutoShape 2" descr="ë¨ì íë ¬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8" name="Picture 4" descr="ë¨ì íë ¬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165" y="2425481"/>
            <a:ext cx="21431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5210062" y="1167244"/>
            <a:ext cx="1999600" cy="1627217"/>
            <a:chOff x="5322298" y="1145963"/>
            <a:chExt cx="1999600" cy="1627217"/>
          </a:xfrm>
        </p:grpSpPr>
        <p:sp>
          <p:nvSpPr>
            <p:cNvPr id="16" name="TextBox 15"/>
            <p:cNvSpPr txBox="1"/>
            <p:nvPr/>
          </p:nvSpPr>
          <p:spPr>
            <a:xfrm>
              <a:off x="5540080" y="1319134"/>
              <a:ext cx="16065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1 0 0 0 1 1 0</a:t>
              </a:r>
            </a:p>
            <a:p>
              <a:r>
                <a:rPr lang="en-US" altLang="ko-KR" sz="2000" dirty="0" smtClean="0"/>
                <a:t>0 1 0 0 1 0 1</a:t>
              </a:r>
            </a:p>
            <a:p>
              <a:r>
                <a:rPr lang="en-US" altLang="ko-KR" sz="2000" dirty="0" smtClean="0"/>
                <a:t>0 0 1 0 0 1 1</a:t>
              </a:r>
            </a:p>
            <a:p>
              <a:r>
                <a:rPr lang="en-US" altLang="ko-KR" sz="2000" dirty="0" smtClean="0"/>
                <a:t>0 0 0 1 1 1 1</a:t>
              </a:r>
              <a:endParaRPr lang="ko-KR" altLang="en-US" sz="2000" dirty="0"/>
            </a:p>
          </p:txBody>
        </p:sp>
        <p:pic>
          <p:nvPicPr>
            <p:cNvPr id="18" name="Picture 4" descr="ë¨ì íë ¬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77" r="75040" b="7657"/>
            <a:stretch/>
          </p:blipFill>
          <p:spPr bwMode="auto">
            <a:xfrm>
              <a:off x="5322298" y="1145965"/>
              <a:ext cx="244157" cy="162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ë¨ì íë ¬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77" r="75040" b="7657"/>
            <a:stretch/>
          </p:blipFill>
          <p:spPr bwMode="auto">
            <a:xfrm flipH="1">
              <a:off x="7077741" y="1145963"/>
              <a:ext cx="244157" cy="162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97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 부호</a:t>
            </a:r>
            <a:r>
              <a:rPr lang="en-US" altLang="ko-KR" sz="3200" dirty="0" smtClean="0"/>
              <a:t>(Linear Code)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[n, k] code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G =</a:t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H =  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15" name="AutoShape 2" descr="ë¨ì íë ¬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593814" y="1646206"/>
            <a:ext cx="1321371" cy="881057"/>
            <a:chOff x="5322298" y="1145963"/>
            <a:chExt cx="1875967" cy="1627217"/>
          </a:xfrm>
        </p:grpSpPr>
        <p:sp>
          <p:nvSpPr>
            <p:cNvPr id="16" name="TextBox 15"/>
            <p:cNvSpPr txBox="1"/>
            <p:nvPr/>
          </p:nvSpPr>
          <p:spPr>
            <a:xfrm>
              <a:off x="5635465" y="1196352"/>
              <a:ext cx="1236218" cy="15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1001</a:t>
              </a:r>
            </a:p>
            <a:p>
              <a:r>
                <a:rPr lang="en-US" altLang="ko-KR" sz="2400" dirty="0" smtClean="0"/>
                <a:t>0110</a:t>
              </a:r>
            </a:p>
          </p:txBody>
        </p:sp>
        <p:pic>
          <p:nvPicPr>
            <p:cNvPr id="18" name="Picture 4" descr="ë¨ì íë ¬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77" r="75040" b="7657"/>
            <a:stretch/>
          </p:blipFill>
          <p:spPr bwMode="auto">
            <a:xfrm>
              <a:off x="5322298" y="1145965"/>
              <a:ext cx="244157" cy="162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ë¨ì íë ¬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77" r="75040" b="7657"/>
            <a:stretch/>
          </p:blipFill>
          <p:spPr bwMode="auto">
            <a:xfrm flipH="1">
              <a:off x="6954108" y="1145963"/>
              <a:ext cx="244157" cy="162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/>
          <p:cNvSpPr txBox="1"/>
          <p:nvPr/>
        </p:nvSpPr>
        <p:spPr>
          <a:xfrm>
            <a:off x="3121330" y="1732791"/>
            <a:ext cx="21355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HY궁서B" pitchFamily="18" charset="-127"/>
                <a:ea typeface="HY궁서B" pitchFamily="18" charset="-127"/>
              </a:rPr>
              <a:t>[</a:t>
            </a:r>
            <a:r>
              <a:rPr lang="en-US" altLang="ko-KR" sz="4000" dirty="0" err="1" smtClean="0">
                <a:latin typeface="HY궁서B" pitchFamily="18" charset="-127"/>
                <a:ea typeface="HY궁서B" pitchFamily="18" charset="-127"/>
              </a:rPr>
              <a:t>I</a:t>
            </a:r>
            <a:r>
              <a:rPr lang="en-US" altLang="ko-KR" sz="4000" baseline="-25000" dirty="0" err="1" smtClean="0">
                <a:latin typeface="HY궁서B" pitchFamily="18" charset="-127"/>
                <a:ea typeface="HY궁서B" pitchFamily="18" charset="-127"/>
              </a:rPr>
              <a:t>k</a:t>
            </a:r>
            <a:r>
              <a:rPr lang="en-US" altLang="ko-KR" sz="4000" baseline="-25000" dirty="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4000" dirty="0" smtClean="0">
                <a:latin typeface="HY궁서B" pitchFamily="18" charset="-127"/>
                <a:ea typeface="HY궁서B" pitchFamily="18" charset="-127"/>
              </a:rPr>
              <a:t>| P</a:t>
            </a:r>
            <a:r>
              <a:rPr lang="en-US" altLang="ko-KR" sz="4000" baseline="-25000" dirty="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4000" dirty="0" smtClean="0">
                <a:latin typeface="HY궁서B" pitchFamily="18" charset="-127"/>
                <a:ea typeface="HY궁서B" pitchFamily="18" charset="-127"/>
              </a:rPr>
              <a:t>]</a:t>
            </a:r>
            <a:endParaRPr lang="ko-KR" altLang="en-US" sz="4000" dirty="0">
              <a:latin typeface="HY궁서B" pitchFamily="18" charset="-127"/>
              <a:ea typeface="HY궁서B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8933609" y="4550601"/>
            <a:ext cx="1321371" cy="881057"/>
            <a:chOff x="5322298" y="1145963"/>
            <a:chExt cx="1875967" cy="1627217"/>
          </a:xfrm>
        </p:grpSpPr>
        <p:sp>
          <p:nvSpPr>
            <p:cNvPr id="22" name="TextBox 21"/>
            <p:cNvSpPr txBox="1"/>
            <p:nvPr/>
          </p:nvSpPr>
          <p:spPr>
            <a:xfrm>
              <a:off x="5635465" y="1196352"/>
              <a:ext cx="1236218" cy="15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0</a:t>
              </a:r>
              <a:r>
                <a:rPr lang="en-US" altLang="ko-KR" sz="2400" dirty="0"/>
                <a:t>1</a:t>
              </a:r>
              <a:r>
                <a:rPr lang="en-US" altLang="ko-KR" sz="2400" dirty="0" smtClean="0"/>
                <a:t>10</a:t>
              </a:r>
            </a:p>
            <a:p>
              <a:r>
                <a:rPr lang="en-US" altLang="ko-KR" sz="2400" dirty="0" smtClean="0"/>
                <a:t>1</a:t>
              </a:r>
              <a:r>
                <a:rPr lang="en-US" altLang="ko-KR" sz="2400" dirty="0"/>
                <a:t>0</a:t>
              </a:r>
              <a:r>
                <a:rPr lang="en-US" altLang="ko-KR" sz="2400" dirty="0" smtClean="0"/>
                <a:t>01</a:t>
              </a:r>
            </a:p>
          </p:txBody>
        </p:sp>
        <p:pic>
          <p:nvPicPr>
            <p:cNvPr id="23" name="Picture 4" descr="ë¨ì íë ¬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77" r="75040" b="7657"/>
            <a:stretch/>
          </p:blipFill>
          <p:spPr bwMode="auto">
            <a:xfrm>
              <a:off x="5322298" y="1145965"/>
              <a:ext cx="244157" cy="162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ë¨ì íë ¬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77" r="75040" b="7657"/>
            <a:stretch/>
          </p:blipFill>
          <p:spPr bwMode="auto">
            <a:xfrm flipH="1">
              <a:off x="6954108" y="1145963"/>
              <a:ext cx="244157" cy="162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1468925" y="2857531"/>
            <a:ext cx="3318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latin typeface="HY궁서B" pitchFamily="18" charset="-127"/>
                <a:ea typeface="HY궁서B" pitchFamily="18" charset="-127"/>
              </a:rPr>
              <a:t>[-P</a:t>
            </a:r>
            <a:r>
              <a:rPr lang="en-US" altLang="ko-KR" sz="4000" baseline="30000" dirty="0" smtClean="0">
                <a:latin typeface="HY궁서B" pitchFamily="18" charset="-127"/>
                <a:ea typeface="HY궁서B" pitchFamily="18" charset="-127"/>
              </a:rPr>
              <a:t>T</a:t>
            </a:r>
            <a:r>
              <a:rPr lang="en-US" altLang="ko-KR" sz="4000" baseline="-25000" dirty="0" smtClean="0">
                <a:latin typeface="HY궁서B" pitchFamily="18" charset="-127"/>
                <a:ea typeface="HY궁서B" pitchFamily="18" charset="-127"/>
              </a:rPr>
              <a:t> </a:t>
            </a:r>
            <a:r>
              <a:rPr lang="en-US" altLang="ko-KR" sz="4000" dirty="0" smtClean="0">
                <a:latin typeface="HY궁서B" pitchFamily="18" charset="-127"/>
                <a:ea typeface="HY궁서B" pitchFamily="18" charset="-127"/>
              </a:rPr>
              <a:t>| I</a:t>
            </a:r>
            <a:r>
              <a:rPr lang="en-US" altLang="ko-KR" sz="4000" baseline="-25000" dirty="0" smtClean="0">
                <a:latin typeface="HY궁서B" pitchFamily="18" charset="-127"/>
                <a:ea typeface="HY궁서B" pitchFamily="18" charset="-127"/>
              </a:rPr>
              <a:t>n-k </a:t>
            </a:r>
            <a:r>
              <a:rPr lang="en-US" altLang="ko-KR" sz="4000" dirty="0" smtClean="0">
                <a:latin typeface="HY궁서B" pitchFamily="18" charset="-127"/>
                <a:ea typeface="HY궁서B" pitchFamily="18" charset="-127"/>
              </a:rPr>
              <a:t>]</a:t>
            </a:r>
            <a:endParaRPr lang="ko-KR" altLang="en-US" sz="4000" dirty="0">
              <a:latin typeface="HY궁서B" pitchFamily="18" charset="-127"/>
              <a:ea typeface="HY궁서B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95371" y="4741090"/>
            <a:ext cx="1930002" cy="889319"/>
            <a:chOff x="595371" y="4741090"/>
            <a:chExt cx="1930002" cy="889319"/>
          </a:xfrm>
        </p:grpSpPr>
        <p:grpSp>
          <p:nvGrpSpPr>
            <p:cNvPr id="26" name="그룹 25"/>
            <p:cNvGrpSpPr/>
            <p:nvPr/>
          </p:nvGrpSpPr>
          <p:grpSpPr>
            <a:xfrm>
              <a:off x="1593814" y="4741090"/>
              <a:ext cx="931559" cy="889319"/>
              <a:chOff x="5322298" y="1130704"/>
              <a:chExt cx="1520431" cy="1642476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5635466" y="1196352"/>
                <a:ext cx="1138622" cy="1534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altLang="ko-KR" sz="2400" dirty="0" smtClean="0">
                    <a:solidFill>
                      <a:srgbClr val="C00000"/>
                    </a:solidFill>
                  </a:rPr>
                  <a:t> b</a:t>
                </a:r>
                <a:r>
                  <a:rPr lang="en-US" altLang="ko-KR" sz="2400" dirty="0" smtClean="0"/>
                  <a:t> </a:t>
                </a:r>
              </a:p>
              <a:p>
                <a:r>
                  <a:rPr lang="en-US" altLang="ko-KR" sz="2400" dirty="0" smtClean="0"/>
                  <a:t>c d</a:t>
                </a:r>
              </a:p>
            </p:txBody>
          </p:sp>
          <p:pic>
            <p:nvPicPr>
              <p:cNvPr id="28" name="Picture 4" descr="ë¨ì íë ¬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477" r="75040" b="7657"/>
              <a:stretch/>
            </p:blipFill>
            <p:spPr bwMode="auto">
              <a:xfrm>
                <a:off x="5322298" y="1145965"/>
                <a:ext cx="244157" cy="1627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ë¨ì íë ¬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477" r="75040" b="7657"/>
              <a:stretch/>
            </p:blipFill>
            <p:spPr bwMode="auto">
              <a:xfrm flipH="1">
                <a:off x="6598571" y="1130704"/>
                <a:ext cx="244158" cy="1627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595371" y="4834692"/>
              <a:ext cx="13403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/>
                <a:t>A = </a:t>
              </a:r>
              <a:endParaRPr lang="ko-KR" altLang="en-US" sz="36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2917969" y="4645743"/>
            <a:ext cx="1951530" cy="889319"/>
            <a:chOff x="3465083" y="4645743"/>
            <a:chExt cx="1951530" cy="889319"/>
          </a:xfrm>
        </p:grpSpPr>
        <p:grpSp>
          <p:nvGrpSpPr>
            <p:cNvPr id="30" name="그룹 29"/>
            <p:cNvGrpSpPr/>
            <p:nvPr/>
          </p:nvGrpSpPr>
          <p:grpSpPr>
            <a:xfrm>
              <a:off x="4485054" y="4645743"/>
              <a:ext cx="931559" cy="889319"/>
              <a:chOff x="5322298" y="1130704"/>
              <a:chExt cx="1520431" cy="1642476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5635466" y="1196352"/>
                <a:ext cx="1109843" cy="1534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00000"/>
                    </a:solidFill>
                  </a:rPr>
                  <a:t>a</a:t>
                </a:r>
                <a:r>
                  <a:rPr lang="en-US" altLang="ko-KR" sz="2400" dirty="0" smtClean="0"/>
                  <a:t> c </a:t>
                </a:r>
              </a:p>
              <a:p>
                <a:r>
                  <a:rPr lang="en-US" altLang="ko-KR" sz="2400" dirty="0" smtClean="0">
                    <a:solidFill>
                      <a:srgbClr val="C00000"/>
                    </a:solidFill>
                  </a:rPr>
                  <a:t>b</a:t>
                </a:r>
                <a:r>
                  <a:rPr lang="en-US" altLang="ko-KR" sz="2400" dirty="0" smtClean="0"/>
                  <a:t> d</a:t>
                </a:r>
              </a:p>
            </p:txBody>
          </p:sp>
          <p:pic>
            <p:nvPicPr>
              <p:cNvPr id="32" name="Picture 4" descr="ë¨ì íë ¬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477" r="75040" b="7657"/>
              <a:stretch/>
            </p:blipFill>
            <p:spPr bwMode="auto">
              <a:xfrm>
                <a:off x="5322298" y="1145965"/>
                <a:ext cx="244157" cy="1627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4" descr="ë¨ì íë ¬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477" r="75040" b="7657"/>
              <a:stretch/>
            </p:blipFill>
            <p:spPr bwMode="auto">
              <a:xfrm flipH="1">
                <a:off x="6598571" y="1130704"/>
                <a:ext cx="244158" cy="1627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5" name="TextBox 34"/>
            <p:cNvSpPr txBox="1"/>
            <p:nvPr/>
          </p:nvSpPr>
          <p:spPr>
            <a:xfrm>
              <a:off x="3465083" y="4785327"/>
              <a:ext cx="15002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dirty="0" smtClean="0"/>
                <a:t>A</a:t>
              </a:r>
              <a:r>
                <a:rPr lang="en-US" altLang="ko-KR" sz="3600" baseline="30000" dirty="0" smtClean="0"/>
                <a:t>T </a:t>
              </a:r>
              <a:r>
                <a:rPr lang="en-US" altLang="ko-KR" sz="3600" dirty="0" smtClean="0"/>
                <a:t>=</a:t>
              </a:r>
              <a:endParaRPr lang="ko-KR" altLang="en-US" sz="36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002015" y="1759411"/>
            <a:ext cx="1321371" cy="881057"/>
            <a:chOff x="5322298" y="1145963"/>
            <a:chExt cx="1875967" cy="1627217"/>
          </a:xfrm>
        </p:grpSpPr>
        <p:sp>
          <p:nvSpPr>
            <p:cNvPr id="39" name="TextBox 38"/>
            <p:cNvSpPr txBox="1"/>
            <p:nvPr/>
          </p:nvSpPr>
          <p:spPr>
            <a:xfrm>
              <a:off x="5635465" y="1196352"/>
              <a:ext cx="1236218" cy="15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C00000"/>
                  </a:solidFill>
                </a:rPr>
                <a:t>10</a:t>
              </a:r>
              <a:r>
                <a:rPr lang="en-US" altLang="ko-KR" sz="2400" dirty="0" smtClean="0">
                  <a:solidFill>
                    <a:srgbClr val="0070C0"/>
                  </a:solidFill>
                </a:rPr>
                <a:t>01</a:t>
              </a:r>
            </a:p>
            <a:p>
              <a:r>
                <a:rPr lang="en-US" altLang="ko-KR" sz="2400" dirty="0" smtClean="0">
                  <a:solidFill>
                    <a:srgbClr val="C00000"/>
                  </a:solidFill>
                </a:rPr>
                <a:t>01</a:t>
              </a:r>
              <a:r>
                <a:rPr lang="en-US" altLang="ko-KR" sz="2400" dirty="0" smtClean="0">
                  <a:solidFill>
                    <a:srgbClr val="0070C0"/>
                  </a:solidFill>
                </a:rPr>
                <a:t>10</a:t>
              </a:r>
            </a:p>
          </p:txBody>
        </p:sp>
        <p:pic>
          <p:nvPicPr>
            <p:cNvPr id="40" name="Picture 4" descr="ë¨ì íë ¬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77" r="75040" b="7657"/>
            <a:stretch/>
          </p:blipFill>
          <p:spPr bwMode="auto">
            <a:xfrm>
              <a:off x="5322298" y="1145965"/>
              <a:ext cx="244157" cy="162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ë¨ì íë ¬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77" r="75040" b="7657"/>
            <a:stretch/>
          </p:blipFill>
          <p:spPr bwMode="auto">
            <a:xfrm flipH="1">
              <a:off x="6954108" y="1145963"/>
              <a:ext cx="244157" cy="162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그룹 41"/>
          <p:cNvGrpSpPr/>
          <p:nvPr/>
        </p:nvGrpSpPr>
        <p:grpSpPr>
          <a:xfrm>
            <a:off x="8393957" y="2921657"/>
            <a:ext cx="2195513" cy="881057"/>
            <a:chOff x="5322298" y="1145963"/>
            <a:chExt cx="1511985" cy="1627217"/>
          </a:xfrm>
        </p:grpSpPr>
        <p:sp>
          <p:nvSpPr>
            <p:cNvPr id="43" name="TextBox 42"/>
            <p:cNvSpPr txBox="1"/>
            <p:nvPr/>
          </p:nvSpPr>
          <p:spPr>
            <a:xfrm>
              <a:off x="5635465" y="1196352"/>
              <a:ext cx="1150809" cy="15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0070C0"/>
                  </a:solidFill>
                </a:rPr>
                <a:t>-0 -1 </a:t>
              </a:r>
              <a:r>
                <a:rPr lang="en-US" altLang="ko-KR" sz="2400" dirty="0" smtClean="0">
                  <a:solidFill>
                    <a:srgbClr val="C00000"/>
                  </a:solidFill>
                </a:rPr>
                <a:t>1 0</a:t>
              </a:r>
            </a:p>
            <a:p>
              <a:r>
                <a:rPr lang="en-US" altLang="ko-KR" sz="2400" dirty="0" smtClean="0">
                  <a:solidFill>
                    <a:srgbClr val="0070C0"/>
                  </a:solidFill>
                </a:rPr>
                <a:t>-1 -0 </a:t>
              </a:r>
              <a:r>
                <a:rPr lang="en-US" altLang="ko-KR" sz="2400" dirty="0" smtClean="0">
                  <a:solidFill>
                    <a:srgbClr val="C00000"/>
                  </a:solidFill>
                </a:rPr>
                <a:t>0 1</a:t>
              </a:r>
            </a:p>
          </p:txBody>
        </p:sp>
        <p:pic>
          <p:nvPicPr>
            <p:cNvPr id="44" name="Picture 4" descr="ë¨ì íë ¬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77" r="75040" b="7657"/>
            <a:stretch/>
          </p:blipFill>
          <p:spPr bwMode="auto">
            <a:xfrm>
              <a:off x="5322298" y="1145965"/>
              <a:ext cx="244157" cy="162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" descr="ë¨ì íë ¬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77" r="75040" b="7657"/>
            <a:stretch/>
          </p:blipFill>
          <p:spPr bwMode="auto">
            <a:xfrm flipH="1">
              <a:off x="6590126" y="1145963"/>
              <a:ext cx="244157" cy="162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그룹 45"/>
          <p:cNvGrpSpPr/>
          <p:nvPr/>
        </p:nvGrpSpPr>
        <p:grpSpPr>
          <a:xfrm>
            <a:off x="6023877" y="2919405"/>
            <a:ext cx="1321371" cy="881057"/>
            <a:chOff x="5322298" y="1145963"/>
            <a:chExt cx="1875967" cy="1627217"/>
          </a:xfrm>
        </p:grpSpPr>
        <p:sp>
          <p:nvSpPr>
            <p:cNvPr id="47" name="TextBox 46"/>
            <p:cNvSpPr txBox="1"/>
            <p:nvPr/>
          </p:nvSpPr>
          <p:spPr>
            <a:xfrm>
              <a:off x="5635465" y="1196352"/>
              <a:ext cx="1236218" cy="1534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rgbClr val="0070C0"/>
                  </a:solidFill>
                </a:rPr>
                <a:t>0</a:t>
              </a:r>
              <a:r>
                <a:rPr lang="en-US" altLang="ko-KR" sz="2400" dirty="0">
                  <a:solidFill>
                    <a:srgbClr val="0070C0"/>
                  </a:solidFill>
                </a:rPr>
                <a:t>1</a:t>
              </a:r>
              <a:r>
                <a:rPr lang="en-US" altLang="ko-KR" sz="2400" dirty="0" smtClean="0">
                  <a:solidFill>
                    <a:srgbClr val="C00000"/>
                  </a:solidFill>
                </a:rPr>
                <a:t>10</a:t>
              </a:r>
            </a:p>
            <a:p>
              <a:r>
                <a:rPr lang="en-US" altLang="ko-KR" sz="2400" dirty="0" smtClean="0">
                  <a:solidFill>
                    <a:srgbClr val="0070C0"/>
                  </a:solidFill>
                </a:rPr>
                <a:t>1</a:t>
              </a:r>
              <a:r>
                <a:rPr lang="en-US" altLang="ko-KR" sz="2400" dirty="0">
                  <a:solidFill>
                    <a:srgbClr val="0070C0"/>
                  </a:solidFill>
                </a:rPr>
                <a:t>0</a:t>
              </a:r>
              <a:r>
                <a:rPr lang="en-US" altLang="ko-KR" sz="2400" dirty="0" smtClean="0">
                  <a:solidFill>
                    <a:srgbClr val="C00000"/>
                  </a:solidFill>
                </a:rPr>
                <a:t>01</a:t>
              </a:r>
            </a:p>
          </p:txBody>
        </p:sp>
        <p:pic>
          <p:nvPicPr>
            <p:cNvPr id="48" name="Picture 4" descr="ë¨ì íë ¬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77" r="75040" b="7657"/>
            <a:stretch/>
          </p:blipFill>
          <p:spPr bwMode="auto">
            <a:xfrm>
              <a:off x="5322298" y="1145965"/>
              <a:ext cx="244157" cy="162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" descr="ë¨ì íë ¬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477" r="75040" b="7657"/>
            <a:stretch/>
          </p:blipFill>
          <p:spPr bwMode="auto">
            <a:xfrm flipH="1">
              <a:off x="6954108" y="1145963"/>
              <a:ext cx="244157" cy="1627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" name="TextBox 49"/>
          <p:cNvSpPr txBox="1"/>
          <p:nvPr/>
        </p:nvSpPr>
        <p:spPr>
          <a:xfrm>
            <a:off x="4787462" y="2951810"/>
            <a:ext cx="150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ym typeface="Wingdings" pitchFamily="2" charset="2"/>
              </a:rPr>
              <a:t></a:t>
            </a:r>
            <a:endParaRPr lang="ko-KR" altLang="en-US" sz="3600" dirty="0"/>
          </a:p>
        </p:txBody>
      </p:sp>
      <p:sp>
        <p:nvSpPr>
          <p:cNvPr id="51" name="TextBox 50"/>
          <p:cNvSpPr txBox="1"/>
          <p:nvPr/>
        </p:nvSpPr>
        <p:spPr>
          <a:xfrm>
            <a:off x="7075811" y="2949969"/>
            <a:ext cx="150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ym typeface="Wingdings" pitchFamily="2" charset="2"/>
              </a:rPr>
              <a:t></a:t>
            </a:r>
            <a:endParaRPr lang="ko-KR" altLang="en-US" sz="3600" dirty="0"/>
          </a:p>
        </p:txBody>
      </p:sp>
      <p:sp>
        <p:nvSpPr>
          <p:cNvPr id="52" name="TextBox 51"/>
          <p:cNvSpPr txBox="1"/>
          <p:nvPr/>
        </p:nvSpPr>
        <p:spPr>
          <a:xfrm rot="5400000">
            <a:off x="8816530" y="3791405"/>
            <a:ext cx="150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ym typeface="Wingdings" pitchFamily="2" charset="2"/>
              </a:rPr>
              <a:t></a:t>
            </a:r>
            <a:endParaRPr lang="ko-KR" altLang="en-US" sz="3600" dirty="0"/>
          </a:p>
        </p:txBody>
      </p:sp>
      <p:sp>
        <p:nvSpPr>
          <p:cNvPr id="53" name="TextBox 52"/>
          <p:cNvSpPr txBox="1"/>
          <p:nvPr/>
        </p:nvSpPr>
        <p:spPr>
          <a:xfrm>
            <a:off x="4828543" y="1851903"/>
            <a:ext cx="1500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>
                <a:sym typeface="Wingdings" pitchFamily="2" charset="2"/>
              </a:rPr>
              <a:t>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291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고파 부호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고파 부호 링크 참조</a:t>
            </a:r>
            <a:r>
              <a:rPr lang="en-US" altLang="ko-KR" dirty="0" smtClean="0">
                <a:hlinkClick r:id="rId2"/>
              </a:rPr>
              <a:t/>
            </a:r>
            <a:br>
              <a:rPr lang="en-US" altLang="ko-KR" dirty="0" smtClean="0">
                <a:hlinkClick r:id="rId2"/>
              </a:rPr>
            </a:br>
            <a:r>
              <a:rPr lang="en-US" altLang="ko-KR" dirty="0" smtClean="0">
                <a:hlinkClick r:id="rId2"/>
              </a:rPr>
              <a:t/>
            </a:r>
            <a:br>
              <a:rPr lang="en-US" altLang="ko-KR" dirty="0" smtClean="0">
                <a:hlinkClick r:id="rId2"/>
              </a:rPr>
            </a:b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://www.youtube.com/watch?v=u4y3YehFivA&amp;list=PLdOq9g7U6Pdt5ZlWeffEU-ViDUS6j-jFS&amp;index=21&amp;t=487s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9499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대수</a:t>
            </a:r>
            <a:r>
              <a:rPr lang="en-US" altLang="ko-KR" sz="3200" dirty="0" smtClean="0"/>
              <a:t>(Algebra)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정수론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수론</a:t>
            </a:r>
            <a:r>
              <a:rPr lang="en-US" altLang="ko-KR" sz="1800" dirty="0" smtClean="0"/>
              <a:t>)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수학의 한 분야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각종 수의 성질을 대상으로 함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가우스가 많은 기여</a:t>
            </a:r>
            <a:r>
              <a:rPr lang="en-US" altLang="ko-KR" sz="1800" dirty="0" smtClean="0"/>
              <a:t>)</a:t>
            </a:r>
          </a:p>
          <a:p>
            <a:pPr marL="0" indent="0">
              <a:buNone/>
            </a:pP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en-US" altLang="ko-KR" sz="1800" dirty="0" smtClean="0"/>
          </a:p>
          <a:p>
            <a:r>
              <a:rPr lang="ko-KR" altLang="en-US" sz="2400" dirty="0" smtClean="0"/>
              <a:t>대수학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수 대신에 문자를 사용하여 방정식의 풀이 방법이나</a:t>
            </a:r>
            <a:r>
              <a:rPr lang="en-US" altLang="ko-KR" sz="2400" dirty="0" smtClean="0"/>
              <a:t>	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대수적 구조를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             </a:t>
            </a:r>
            <a:r>
              <a:rPr lang="ko-KR" altLang="en-US" sz="2400" dirty="0" smtClean="0"/>
              <a:t>연구하는 학문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	     ex)	10 * X 	= 5000</a:t>
            </a:r>
            <a:br>
              <a:rPr lang="en-US" altLang="ko-KR" sz="2400" dirty="0" smtClean="0"/>
            </a:br>
            <a:r>
              <a:rPr lang="en-US" altLang="ko-KR" sz="2400" dirty="0" smtClean="0"/>
              <a:t>		10 * X /10 	= 5000 / 10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		X		= 500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 좌표 공간</a:t>
            </a:r>
            <a:r>
              <a:rPr lang="en-US" altLang="ko-KR" sz="3200" dirty="0" smtClean="0"/>
              <a:t>(Real Coordinate Space)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Vector: </a:t>
            </a:r>
            <a:r>
              <a:rPr lang="ko-KR" altLang="en-US" dirty="0" smtClean="0"/>
              <a:t>속력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방향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991845" y="1908148"/>
            <a:ext cx="704039" cy="540583"/>
            <a:chOff x="2158139" y="2185258"/>
            <a:chExt cx="704039" cy="540583"/>
          </a:xfrm>
        </p:grpSpPr>
        <p:cxnSp>
          <p:nvCxnSpPr>
            <p:cNvPr id="5" name="직선 화살표 연결선 4"/>
            <p:cNvCxnSpPr/>
            <p:nvPr/>
          </p:nvCxnSpPr>
          <p:spPr>
            <a:xfrm>
              <a:off x="2206568" y="2185258"/>
              <a:ext cx="6296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158139" y="2202621"/>
              <a:ext cx="704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 smtClean="0"/>
                <a:t>AB</a:t>
              </a:r>
              <a:endParaRPr lang="ko-KR" altLang="en-US" sz="2800" b="1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1594056" y="2851688"/>
            <a:ext cx="2896246" cy="2508143"/>
            <a:chOff x="510799" y="2851688"/>
            <a:chExt cx="2896246" cy="2508143"/>
          </a:xfrm>
        </p:grpSpPr>
        <p:cxnSp>
          <p:nvCxnSpPr>
            <p:cNvPr id="12" name="직선 화살표 연결선 11"/>
            <p:cNvCxnSpPr/>
            <p:nvPr/>
          </p:nvCxnSpPr>
          <p:spPr>
            <a:xfrm flipV="1">
              <a:off x="929899" y="2851688"/>
              <a:ext cx="0" cy="21077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929899" y="4959458"/>
              <a:ext cx="24771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V="1">
              <a:off x="949017" y="3753173"/>
              <a:ext cx="1908874" cy="120628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929899" y="3753173"/>
              <a:ext cx="192799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10799" y="3536241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5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44493" y="4990499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22508" y="3968256"/>
              <a:ext cx="419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2857891" y="3753173"/>
              <a:ext cx="0" cy="120628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/>
          <p:cNvGrpSpPr/>
          <p:nvPr/>
        </p:nvGrpSpPr>
        <p:grpSpPr>
          <a:xfrm>
            <a:off x="5175416" y="4033149"/>
            <a:ext cx="643098" cy="646331"/>
            <a:chOff x="4518108" y="4033149"/>
            <a:chExt cx="643098" cy="646331"/>
          </a:xfrm>
        </p:grpSpPr>
        <p:sp>
          <p:nvSpPr>
            <p:cNvPr id="30" name="TextBox 29"/>
            <p:cNvSpPr txBox="1"/>
            <p:nvPr/>
          </p:nvSpPr>
          <p:spPr>
            <a:xfrm>
              <a:off x="4518108" y="4033149"/>
              <a:ext cx="625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a</a:t>
              </a:r>
              <a:endParaRPr lang="ko-KR" altLang="en-US" dirty="0"/>
            </a:p>
          </p:txBody>
        </p:sp>
        <p:cxnSp>
          <p:nvCxnSpPr>
            <p:cNvPr id="31" name="직선 화살표 연결선 30"/>
            <p:cNvCxnSpPr/>
            <p:nvPr/>
          </p:nvCxnSpPr>
          <p:spPr>
            <a:xfrm>
              <a:off x="4531587" y="4152922"/>
              <a:ext cx="6296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962816" y="4033149"/>
            <a:ext cx="62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=</a:t>
            </a:r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6613608" y="3714878"/>
            <a:ext cx="876300" cy="1210174"/>
            <a:chOff x="6613608" y="3714878"/>
            <a:chExt cx="876300" cy="1210174"/>
          </a:xfrm>
        </p:grpSpPr>
        <p:sp>
          <p:nvSpPr>
            <p:cNvPr id="35" name="TextBox 34"/>
            <p:cNvSpPr txBox="1"/>
            <p:nvPr/>
          </p:nvSpPr>
          <p:spPr>
            <a:xfrm>
              <a:off x="6762916" y="3724723"/>
              <a:ext cx="6253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 smtClean="0"/>
                <a:t>4</a:t>
              </a:r>
            </a:p>
            <a:p>
              <a:pPr algn="ctr"/>
              <a:r>
                <a:rPr lang="en-US" altLang="ko-KR" sz="3600" dirty="0"/>
                <a:t>5</a:t>
              </a:r>
              <a:endParaRPr lang="ko-KR" altLang="en-US" dirty="0"/>
            </a:p>
          </p:txBody>
        </p:sp>
        <p:sp>
          <p:nvSpPr>
            <p:cNvPr id="36" name="왼쪽 대괄호 35"/>
            <p:cNvSpPr/>
            <p:nvPr/>
          </p:nvSpPr>
          <p:spPr>
            <a:xfrm>
              <a:off x="6613608" y="3720907"/>
              <a:ext cx="203200" cy="116806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왼쪽 대괄호 36"/>
            <p:cNvSpPr/>
            <p:nvPr/>
          </p:nvSpPr>
          <p:spPr>
            <a:xfrm flipH="1">
              <a:off x="7286708" y="3714878"/>
              <a:ext cx="203200" cy="116806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601116" y="3848483"/>
            <a:ext cx="93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가로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601116" y="4370215"/>
            <a:ext cx="93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세로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62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 좌표 공간</a:t>
            </a:r>
            <a:r>
              <a:rPr lang="en-US" altLang="ko-KR" sz="3200" dirty="0" smtClean="0"/>
              <a:t>(Real Coordinate Space)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baseline="300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R</a:t>
            </a:r>
            <a:r>
              <a:rPr lang="en-US" altLang="ko-KR" sz="2400" baseline="30000" dirty="0" smtClean="0">
                <a:latin typeface="+mn-ea"/>
              </a:rPr>
              <a:t>2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en-US" altLang="ko-KR" sz="2400" b="1" dirty="0" err="1" smtClean="0">
                <a:latin typeface="+mn-ea"/>
              </a:rPr>
              <a:t>R</a:t>
            </a:r>
            <a:r>
              <a:rPr lang="en-US" altLang="ko-KR" sz="2400" b="1" baseline="30000" dirty="0" err="1" smtClean="0">
                <a:latin typeface="+mn-ea"/>
              </a:rPr>
              <a:t>2</a:t>
            </a:r>
            <a:r>
              <a:rPr lang="en-US" altLang="ko-KR" sz="2400" b="1" baseline="30000" dirty="0" smtClean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: </a:t>
            </a:r>
            <a:r>
              <a:rPr lang="en-US" altLang="ko-KR" sz="2400" dirty="0" smtClean="0">
                <a:latin typeface="+mn-ea"/>
              </a:rPr>
              <a:t>2</a:t>
            </a:r>
            <a:r>
              <a:rPr lang="ko-KR" altLang="en-US" sz="2400" dirty="0" smtClean="0">
                <a:latin typeface="+mn-ea"/>
              </a:rPr>
              <a:t>차원 실수 좌표 공간</a:t>
            </a:r>
            <a:endParaRPr lang="en-US" altLang="ko-KR" sz="2400" baseline="30000" dirty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+mn-ea"/>
              </a:rPr>
              <a:t>  - R: </a:t>
            </a:r>
            <a:r>
              <a:rPr lang="ko-KR" altLang="en-US" sz="2400" dirty="0" smtClean="0">
                <a:latin typeface="+mn-ea"/>
              </a:rPr>
              <a:t>실수 좌표 공간</a:t>
            </a:r>
            <a:endParaRPr lang="en-US" altLang="ko-KR" sz="2400" b="1" baseline="30000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2400" dirty="0" smtClean="0">
                <a:latin typeface="+mn-ea"/>
              </a:rPr>
              <a:t>  - 2: </a:t>
            </a:r>
            <a:r>
              <a:rPr lang="ko-KR" altLang="en-US" sz="2400" dirty="0" smtClean="0">
                <a:latin typeface="+mn-ea"/>
              </a:rPr>
              <a:t>차원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+mn-ea"/>
              </a:rPr>
              <a:t>가능한 모든 실수의 </a:t>
            </a:r>
            <a:r>
              <a:rPr lang="en-US" altLang="ko-KR" sz="2400" dirty="0" smtClean="0">
                <a:latin typeface="+mn-ea"/>
              </a:rPr>
              <a:t>2 </a:t>
            </a:r>
            <a:r>
              <a:rPr lang="ko-KR" altLang="en-US" sz="2400" dirty="0" err="1" smtClean="0">
                <a:latin typeface="+mn-ea"/>
              </a:rPr>
              <a:t>튜플</a:t>
            </a:r>
            <a:r>
              <a:rPr lang="en-US" altLang="ko-KR" sz="2400" dirty="0" smtClean="0">
                <a:latin typeface="+mn-ea"/>
              </a:rPr>
              <a:t/>
            </a:r>
            <a:br>
              <a:rPr lang="en-US" altLang="ko-KR" sz="2400" dirty="0" smtClean="0">
                <a:latin typeface="+mn-ea"/>
              </a:rPr>
            </a:br>
            <a:r>
              <a:rPr lang="ko-KR" altLang="en-US" sz="2000" dirty="0" err="1" smtClean="0">
                <a:latin typeface="+mn-ea"/>
              </a:rPr>
              <a:t>튜플</a:t>
            </a:r>
            <a:r>
              <a:rPr lang="en-US" altLang="ko-KR" sz="2000" dirty="0" smtClean="0">
                <a:latin typeface="+mn-ea"/>
              </a:rPr>
              <a:t>: </a:t>
            </a:r>
            <a:r>
              <a:rPr lang="ko-KR" altLang="en-US" sz="2000" dirty="0" smtClean="0">
                <a:latin typeface="+mn-ea"/>
              </a:rPr>
              <a:t>순서가 정해진 숫자들의 리스트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+mn-ea"/>
              </a:rPr>
              <a:t>실수 </a:t>
            </a:r>
            <a:r>
              <a:rPr lang="en-US" altLang="ko-KR" sz="2400" dirty="0" smtClean="0">
                <a:latin typeface="+mn-ea"/>
              </a:rPr>
              <a:t>2</a:t>
            </a:r>
            <a:r>
              <a:rPr lang="ko-KR" altLang="en-US" sz="2400" dirty="0" smtClean="0">
                <a:latin typeface="+mn-ea"/>
              </a:rPr>
              <a:t>개의 순서 리스트</a:t>
            </a:r>
            <a:r>
              <a:rPr lang="en-US" altLang="ko-KR" sz="2400" dirty="0">
                <a:latin typeface="+mn-ea"/>
              </a:rPr>
              <a:t/>
            </a:r>
            <a:br>
              <a:rPr lang="en-US" altLang="ko-KR" sz="2400" dirty="0">
                <a:latin typeface="+mn-ea"/>
              </a:rPr>
            </a:br>
            <a:r>
              <a:rPr lang="en-US" altLang="ko-KR" sz="2400" dirty="0" smtClean="0">
                <a:latin typeface="+mn-ea"/>
              </a:rPr>
              <a:t>ex)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2400" b="1" baseline="30000" dirty="0" smtClean="0">
              <a:latin typeface="+mn-ea"/>
            </a:endParaRPr>
          </a:p>
          <a:p>
            <a:pPr>
              <a:lnSpc>
                <a:spcPct val="120000"/>
              </a:lnSpc>
            </a:pPr>
            <a:endParaRPr lang="ko-KR" altLang="en-US" sz="2400" b="1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88224" y="1280160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1360510" y="4988351"/>
            <a:ext cx="595059" cy="946022"/>
            <a:chOff x="6613608" y="3714878"/>
            <a:chExt cx="876300" cy="1174092"/>
          </a:xfrm>
        </p:grpSpPr>
        <p:sp>
          <p:nvSpPr>
            <p:cNvPr id="38" name="TextBox 37"/>
            <p:cNvSpPr txBox="1"/>
            <p:nvPr/>
          </p:nvSpPr>
          <p:spPr>
            <a:xfrm>
              <a:off x="6762916" y="3724723"/>
              <a:ext cx="6253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/>
                <a:t>4</a:t>
              </a:r>
            </a:p>
            <a:p>
              <a:pPr algn="ctr"/>
              <a:r>
                <a:rPr lang="en-US" altLang="ko-KR" sz="2400" dirty="0"/>
                <a:t>5</a:t>
              </a:r>
              <a:endParaRPr lang="ko-KR" altLang="en-US" sz="1200" dirty="0"/>
            </a:p>
          </p:txBody>
        </p:sp>
        <p:sp>
          <p:nvSpPr>
            <p:cNvPr id="41" name="왼쪽 대괄호 40"/>
            <p:cNvSpPr/>
            <p:nvPr/>
          </p:nvSpPr>
          <p:spPr>
            <a:xfrm>
              <a:off x="6613608" y="3720907"/>
              <a:ext cx="203200" cy="116806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" name="왼쪽 대괄호 41"/>
            <p:cNvSpPr/>
            <p:nvPr/>
          </p:nvSpPr>
          <p:spPr>
            <a:xfrm flipH="1">
              <a:off x="7286708" y="3714878"/>
              <a:ext cx="203200" cy="116806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042634" y="4976746"/>
            <a:ext cx="750552" cy="1208261"/>
            <a:chOff x="6613608" y="3714878"/>
            <a:chExt cx="876300" cy="1499552"/>
          </a:xfrm>
        </p:grpSpPr>
        <p:sp>
          <p:nvSpPr>
            <p:cNvPr id="44" name="TextBox 43"/>
            <p:cNvSpPr txBox="1"/>
            <p:nvPr/>
          </p:nvSpPr>
          <p:spPr>
            <a:xfrm>
              <a:off x="6762915" y="3724722"/>
              <a:ext cx="625392" cy="1489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/>
                <a:t>-3</a:t>
              </a:r>
            </a:p>
            <a:p>
              <a:pPr algn="ctr"/>
              <a:r>
                <a:rPr lang="en-US" altLang="ko-KR" sz="2400" dirty="0" smtClean="0"/>
                <a:t>4</a:t>
              </a:r>
              <a:endParaRPr lang="ko-KR" altLang="en-US" sz="1200" dirty="0"/>
            </a:p>
          </p:txBody>
        </p:sp>
        <p:sp>
          <p:nvSpPr>
            <p:cNvPr id="45" name="왼쪽 대괄호 44"/>
            <p:cNvSpPr/>
            <p:nvPr/>
          </p:nvSpPr>
          <p:spPr>
            <a:xfrm>
              <a:off x="6613608" y="3720907"/>
              <a:ext cx="203200" cy="116806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" name="왼쪽 대괄호 45"/>
            <p:cNvSpPr/>
            <p:nvPr/>
          </p:nvSpPr>
          <p:spPr>
            <a:xfrm flipH="1">
              <a:off x="7286708" y="3714878"/>
              <a:ext cx="203200" cy="116806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248727" y="4983493"/>
            <a:ext cx="595059" cy="946022"/>
            <a:chOff x="6613608" y="3714878"/>
            <a:chExt cx="876300" cy="1174092"/>
          </a:xfrm>
        </p:grpSpPr>
        <p:sp>
          <p:nvSpPr>
            <p:cNvPr id="48" name="TextBox 47"/>
            <p:cNvSpPr txBox="1"/>
            <p:nvPr/>
          </p:nvSpPr>
          <p:spPr>
            <a:xfrm>
              <a:off x="6762916" y="3724724"/>
              <a:ext cx="625392" cy="1031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/>
                <a:t>0</a:t>
              </a:r>
            </a:p>
            <a:p>
              <a:pPr algn="ctr"/>
              <a:r>
                <a:rPr lang="en-US" altLang="ko-KR" sz="2400" dirty="0" smtClean="0"/>
                <a:t>0</a:t>
              </a:r>
              <a:endParaRPr lang="ko-KR" altLang="en-US" sz="1200" dirty="0"/>
            </a:p>
          </p:txBody>
        </p:sp>
        <p:sp>
          <p:nvSpPr>
            <p:cNvPr id="49" name="왼쪽 대괄호 48"/>
            <p:cNvSpPr/>
            <p:nvPr/>
          </p:nvSpPr>
          <p:spPr>
            <a:xfrm>
              <a:off x="6613608" y="3720907"/>
              <a:ext cx="203200" cy="116806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0" name="왼쪽 대괄호 49"/>
            <p:cNvSpPr/>
            <p:nvPr/>
          </p:nvSpPr>
          <p:spPr>
            <a:xfrm flipH="1">
              <a:off x="7286708" y="3714878"/>
              <a:ext cx="203200" cy="116806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77503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 좌표 공간</a:t>
            </a:r>
            <a:r>
              <a:rPr lang="en-US" altLang="ko-KR" sz="3200" dirty="0" smtClean="0"/>
              <a:t>(Real Coordinate Space)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baseline="30000" dirty="0" smtClean="0">
                <a:latin typeface="+mn-ea"/>
              </a:rPr>
              <a:t> </a:t>
            </a:r>
            <a:r>
              <a:rPr lang="en-US" altLang="ko-KR" sz="2400" dirty="0" smtClean="0">
                <a:latin typeface="+mn-ea"/>
              </a:rPr>
              <a:t>R</a:t>
            </a:r>
            <a:r>
              <a:rPr lang="en-US" altLang="ko-KR" sz="2400" baseline="30000" dirty="0" smtClean="0">
                <a:latin typeface="+mn-ea"/>
              </a:rPr>
              <a:t>3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en-US" altLang="ko-KR" sz="2400" b="1" dirty="0" err="1" smtClean="0">
                <a:latin typeface="+mn-ea"/>
              </a:rPr>
              <a:t>R</a:t>
            </a:r>
            <a:r>
              <a:rPr lang="en-US" altLang="ko-KR" sz="2400" b="1" baseline="30000" dirty="0" err="1">
                <a:latin typeface="+mn-ea"/>
              </a:rPr>
              <a:t>3</a:t>
            </a:r>
            <a:r>
              <a:rPr lang="en-US" altLang="ko-KR" sz="2400" b="1" baseline="30000" dirty="0" smtClean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: </a:t>
            </a:r>
            <a:r>
              <a:rPr lang="en-US" altLang="ko-KR" sz="2400" dirty="0">
                <a:latin typeface="+mn-ea"/>
              </a:rPr>
              <a:t>3</a:t>
            </a:r>
            <a:r>
              <a:rPr lang="ko-KR" altLang="en-US" sz="2400" dirty="0" smtClean="0">
                <a:latin typeface="+mn-ea"/>
              </a:rPr>
              <a:t>차원 실수 좌표 공간</a:t>
            </a:r>
            <a:endParaRPr lang="en-US" altLang="ko-KR" sz="2400" baseline="300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+mn-ea"/>
              </a:rPr>
              <a:t>실수 </a:t>
            </a:r>
            <a:r>
              <a:rPr lang="en-US" altLang="ko-KR" sz="2400" dirty="0">
                <a:latin typeface="+mn-ea"/>
              </a:rPr>
              <a:t>3</a:t>
            </a:r>
            <a:r>
              <a:rPr lang="ko-KR" altLang="en-US" sz="2400" dirty="0" smtClean="0">
                <a:latin typeface="+mn-ea"/>
              </a:rPr>
              <a:t>개의 </a:t>
            </a:r>
            <a:r>
              <a:rPr lang="ko-KR" altLang="en-US" sz="2400" dirty="0" err="1" smtClean="0">
                <a:latin typeface="+mn-ea"/>
              </a:rPr>
              <a:t>튜플</a:t>
            </a:r>
            <a:r>
              <a:rPr lang="en-US" altLang="ko-KR" sz="2400" dirty="0" smtClean="0">
                <a:latin typeface="+mn-ea"/>
              </a:rPr>
              <a:t/>
            </a:r>
            <a:br>
              <a:rPr lang="en-US" altLang="ko-KR" sz="2400" dirty="0" smtClean="0">
                <a:latin typeface="+mn-ea"/>
              </a:rPr>
            </a:br>
            <a:r>
              <a:rPr lang="en-US" altLang="ko-KR" sz="2400" dirty="0" smtClean="0">
                <a:latin typeface="+mn-ea"/>
              </a:rPr>
              <a:t>ex)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2400" b="1" baseline="30000" dirty="0" smtClean="0">
              <a:latin typeface="+mn-ea"/>
            </a:endParaRPr>
          </a:p>
          <a:p>
            <a:pPr>
              <a:lnSpc>
                <a:spcPct val="120000"/>
              </a:lnSpc>
            </a:pPr>
            <a:endParaRPr lang="ko-KR" altLang="en-US" sz="2400" b="1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88224" y="1280160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1275185" y="2829351"/>
            <a:ext cx="595059" cy="1315708"/>
            <a:chOff x="6613608" y="3714878"/>
            <a:chExt cx="876300" cy="1174092"/>
          </a:xfrm>
        </p:grpSpPr>
        <p:sp>
          <p:nvSpPr>
            <p:cNvPr id="38" name="TextBox 37"/>
            <p:cNvSpPr txBox="1"/>
            <p:nvPr/>
          </p:nvSpPr>
          <p:spPr>
            <a:xfrm>
              <a:off x="6762916" y="3724723"/>
              <a:ext cx="625392" cy="92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/>
                <a:t>4</a:t>
              </a:r>
            </a:p>
            <a:p>
              <a:pPr algn="ctr"/>
              <a:r>
                <a:rPr lang="en-US" altLang="ko-KR" sz="2400" dirty="0" smtClean="0"/>
                <a:t>5</a:t>
              </a:r>
            </a:p>
            <a:p>
              <a:pPr algn="ctr"/>
              <a:r>
                <a:rPr lang="en-US" altLang="ko-KR" sz="2400" dirty="0"/>
                <a:t>3</a:t>
              </a:r>
              <a:endParaRPr lang="ko-KR" altLang="en-US" sz="1200" dirty="0"/>
            </a:p>
          </p:txBody>
        </p:sp>
        <p:sp>
          <p:nvSpPr>
            <p:cNvPr id="41" name="왼쪽 대괄호 40"/>
            <p:cNvSpPr/>
            <p:nvPr/>
          </p:nvSpPr>
          <p:spPr>
            <a:xfrm>
              <a:off x="6613608" y="3720907"/>
              <a:ext cx="203200" cy="116806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" name="왼쪽 대괄호 41"/>
            <p:cNvSpPr/>
            <p:nvPr/>
          </p:nvSpPr>
          <p:spPr>
            <a:xfrm flipH="1">
              <a:off x="7286708" y="3714878"/>
              <a:ext cx="203200" cy="116806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663908" y="2817747"/>
            <a:ext cx="750552" cy="1315709"/>
            <a:chOff x="6613608" y="3714878"/>
            <a:chExt cx="876300" cy="1174092"/>
          </a:xfrm>
        </p:grpSpPr>
        <p:sp>
          <p:nvSpPr>
            <p:cNvPr id="44" name="TextBox 43"/>
            <p:cNvSpPr txBox="1"/>
            <p:nvPr/>
          </p:nvSpPr>
          <p:spPr>
            <a:xfrm>
              <a:off x="6762915" y="3724722"/>
              <a:ext cx="625392" cy="92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/>
                <a:t>1</a:t>
              </a:r>
            </a:p>
            <a:p>
              <a:pPr algn="ctr"/>
              <a:r>
                <a:rPr lang="en-US" altLang="ko-KR" sz="2400" dirty="0" smtClean="0"/>
                <a:t>-3</a:t>
              </a:r>
            </a:p>
            <a:p>
              <a:pPr algn="ctr"/>
              <a:r>
                <a:rPr lang="en-US" altLang="ko-KR" sz="2400" dirty="0" smtClean="0"/>
                <a:t>4</a:t>
              </a:r>
              <a:endParaRPr lang="ko-KR" altLang="en-US" sz="1200" dirty="0"/>
            </a:p>
          </p:txBody>
        </p:sp>
        <p:sp>
          <p:nvSpPr>
            <p:cNvPr id="45" name="왼쪽 대괄호 44"/>
            <p:cNvSpPr/>
            <p:nvPr/>
          </p:nvSpPr>
          <p:spPr>
            <a:xfrm>
              <a:off x="6613608" y="3720907"/>
              <a:ext cx="203200" cy="116806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6" name="왼쪽 대괄호 45"/>
            <p:cNvSpPr/>
            <p:nvPr/>
          </p:nvSpPr>
          <p:spPr>
            <a:xfrm flipH="1">
              <a:off x="7286708" y="3714878"/>
              <a:ext cx="203200" cy="116806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492783" y="2824493"/>
            <a:ext cx="595059" cy="1315708"/>
            <a:chOff x="6613608" y="3714878"/>
            <a:chExt cx="876300" cy="1174092"/>
          </a:xfrm>
        </p:grpSpPr>
        <p:sp>
          <p:nvSpPr>
            <p:cNvPr id="48" name="TextBox 47"/>
            <p:cNvSpPr txBox="1"/>
            <p:nvPr/>
          </p:nvSpPr>
          <p:spPr>
            <a:xfrm>
              <a:off x="6762916" y="3724724"/>
              <a:ext cx="625392" cy="92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/>
                <a:t>0</a:t>
              </a:r>
            </a:p>
            <a:p>
              <a:pPr algn="ctr"/>
              <a:r>
                <a:rPr lang="en-US" altLang="ko-KR" sz="2400" dirty="0" smtClean="0"/>
                <a:t>0</a:t>
              </a:r>
            </a:p>
            <a:p>
              <a:pPr algn="ctr"/>
              <a:r>
                <a:rPr lang="en-US" altLang="ko-KR" sz="2400" dirty="0" smtClean="0"/>
                <a:t>0</a:t>
              </a:r>
              <a:endParaRPr lang="ko-KR" altLang="en-US" sz="1200" dirty="0"/>
            </a:p>
          </p:txBody>
        </p:sp>
        <p:sp>
          <p:nvSpPr>
            <p:cNvPr id="49" name="왼쪽 대괄호 48"/>
            <p:cNvSpPr/>
            <p:nvPr/>
          </p:nvSpPr>
          <p:spPr>
            <a:xfrm>
              <a:off x="6613608" y="3720907"/>
              <a:ext cx="203200" cy="116806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0" name="왼쪽 대괄호 49"/>
            <p:cNvSpPr/>
            <p:nvPr/>
          </p:nvSpPr>
          <p:spPr>
            <a:xfrm flipH="1">
              <a:off x="7286708" y="3714878"/>
              <a:ext cx="203200" cy="116806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870243" y="3242900"/>
            <a:ext cx="963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=  x</a:t>
            </a:r>
            <a:endParaRPr lang="ko-KR" altLang="en-US" sz="1400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409309" y="3345982"/>
            <a:ext cx="31480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1213637" y="4494148"/>
            <a:ext cx="750552" cy="1932052"/>
            <a:chOff x="6613608" y="3714878"/>
            <a:chExt cx="876300" cy="1410553"/>
          </a:xfrm>
        </p:grpSpPr>
        <p:sp>
          <p:nvSpPr>
            <p:cNvPr id="21" name="TextBox 20"/>
            <p:cNvSpPr txBox="1"/>
            <p:nvPr/>
          </p:nvSpPr>
          <p:spPr>
            <a:xfrm>
              <a:off x="6762915" y="3724722"/>
              <a:ext cx="625392" cy="1400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smtClean="0"/>
                <a:t>1</a:t>
              </a:r>
            </a:p>
            <a:p>
              <a:pPr algn="ctr"/>
              <a:r>
                <a:rPr lang="en-US" altLang="ko-KR" sz="2400" dirty="0" smtClean="0"/>
                <a:t>-3</a:t>
              </a:r>
            </a:p>
            <a:p>
              <a:pPr algn="ctr"/>
              <a:r>
                <a:rPr lang="en-US" altLang="ko-KR" sz="2400" dirty="0" smtClean="0"/>
                <a:t>4</a:t>
              </a:r>
              <a:endParaRPr lang="en-US" altLang="ko-KR" sz="2400" dirty="0"/>
            </a:p>
            <a:p>
              <a:pPr algn="ctr"/>
              <a:r>
                <a:rPr lang="en-US" altLang="ko-KR" sz="2400" dirty="0" smtClean="0"/>
                <a:t>8</a:t>
              </a:r>
              <a:endParaRPr lang="ko-KR" altLang="en-US" sz="1200" dirty="0"/>
            </a:p>
          </p:txBody>
        </p:sp>
        <p:sp>
          <p:nvSpPr>
            <p:cNvPr id="22" name="왼쪽 대괄호 21"/>
            <p:cNvSpPr/>
            <p:nvPr/>
          </p:nvSpPr>
          <p:spPr>
            <a:xfrm>
              <a:off x="6613608" y="3720907"/>
              <a:ext cx="203200" cy="116806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" name="왼쪽 대괄호 22"/>
            <p:cNvSpPr/>
            <p:nvPr/>
          </p:nvSpPr>
          <p:spPr>
            <a:xfrm flipH="1">
              <a:off x="7286708" y="3714878"/>
              <a:ext cx="203200" cy="116806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2084927" y="5040751"/>
            <a:ext cx="963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(X)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2240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 좌표 공간</a:t>
            </a:r>
            <a:r>
              <a:rPr lang="en-US" altLang="ko-KR" sz="3200" dirty="0" smtClean="0"/>
              <a:t>(Real Coordinate Space)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baseline="30000" dirty="0" smtClean="0">
                <a:latin typeface="+mn-ea"/>
              </a:rPr>
              <a:t> </a:t>
            </a:r>
            <a:r>
              <a:rPr lang="en-US" altLang="ko-KR" sz="2400" dirty="0" err="1" smtClean="0">
                <a:latin typeface="+mn-ea"/>
              </a:rPr>
              <a:t>R</a:t>
            </a:r>
            <a:r>
              <a:rPr lang="en-US" altLang="ko-KR" sz="2400" baseline="30000" dirty="0" err="1" smtClean="0">
                <a:latin typeface="+mn-ea"/>
              </a:rPr>
              <a:t>n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en-US" altLang="ko-KR" sz="2400" b="1" dirty="0" err="1" smtClean="0">
                <a:latin typeface="+mn-ea"/>
              </a:rPr>
              <a:t>R</a:t>
            </a:r>
            <a:r>
              <a:rPr lang="en-US" altLang="ko-KR" sz="2400" b="1" baseline="30000" dirty="0" err="1" smtClean="0">
                <a:latin typeface="+mn-ea"/>
              </a:rPr>
              <a:t>n</a:t>
            </a:r>
            <a:r>
              <a:rPr lang="en-US" altLang="ko-KR" sz="2400" b="1" baseline="30000" dirty="0" smtClean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: </a:t>
            </a:r>
            <a:r>
              <a:rPr lang="en-US" altLang="ko-KR" sz="2400" dirty="0" smtClean="0">
                <a:latin typeface="+mn-ea"/>
              </a:rPr>
              <a:t>n</a:t>
            </a:r>
            <a:r>
              <a:rPr lang="ko-KR" altLang="en-US" sz="2400" dirty="0" smtClean="0">
                <a:latin typeface="+mn-ea"/>
              </a:rPr>
              <a:t>차원 실수 좌표 공간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2400" baseline="300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+mn-ea"/>
              </a:rPr>
              <a:t>단위 벡터</a:t>
            </a:r>
            <a:r>
              <a:rPr lang="en-US" altLang="ko-KR" sz="2400" dirty="0" smtClean="0">
                <a:latin typeface="+mn-ea"/>
              </a:rPr>
              <a:t>(unit vector)</a:t>
            </a:r>
            <a:br>
              <a:rPr lang="en-US" altLang="ko-KR" sz="2400" dirty="0" smtClean="0">
                <a:latin typeface="+mn-ea"/>
              </a:rPr>
            </a:br>
            <a:r>
              <a:rPr lang="ko-KR" altLang="en-US" sz="2000" dirty="0" smtClean="0">
                <a:latin typeface="+mn-ea"/>
              </a:rPr>
              <a:t>정수의 </a:t>
            </a:r>
            <a:r>
              <a:rPr lang="en-US" altLang="ko-KR" sz="2000" dirty="0" smtClean="0">
                <a:latin typeface="+mn-ea"/>
              </a:rPr>
              <a:t>1</a:t>
            </a:r>
            <a:r>
              <a:rPr lang="ko-KR" altLang="en-US" sz="2000" dirty="0" smtClean="0">
                <a:latin typeface="+mn-ea"/>
              </a:rPr>
              <a:t>과 같은 역할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ko-KR" altLang="en-US" sz="2400" b="1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88224" y="1280160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1550761" y="3826538"/>
            <a:ext cx="1677388" cy="1555596"/>
            <a:chOff x="1550761" y="3826538"/>
            <a:chExt cx="1677388" cy="1555596"/>
          </a:xfrm>
        </p:grpSpPr>
        <p:cxnSp>
          <p:nvCxnSpPr>
            <p:cNvPr id="25" name="직선 화살표 연결선 24"/>
            <p:cNvCxnSpPr/>
            <p:nvPr/>
          </p:nvCxnSpPr>
          <p:spPr>
            <a:xfrm flipV="1">
              <a:off x="1550761" y="3826538"/>
              <a:ext cx="1195603" cy="113292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1551035" y="4959459"/>
              <a:ext cx="1195329" cy="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 flipV="1">
              <a:off x="2746364" y="3826538"/>
              <a:ext cx="0" cy="1132921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1625033" y="4097777"/>
              <a:ext cx="481785" cy="406928"/>
              <a:chOff x="1791655" y="3949387"/>
              <a:chExt cx="481785" cy="406928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791655" y="3956205"/>
                <a:ext cx="4817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/>
                  <a:t>V</a:t>
                </a:r>
                <a:endParaRPr lang="ko-KR" altLang="en-US" sz="2000" dirty="0"/>
              </a:p>
            </p:txBody>
          </p:sp>
          <p:cxnSp>
            <p:nvCxnSpPr>
              <p:cNvPr id="30" name="직선 화살표 연결선 29"/>
              <p:cNvCxnSpPr/>
              <p:nvPr/>
            </p:nvCxnSpPr>
            <p:spPr>
              <a:xfrm>
                <a:off x="1875143" y="3949387"/>
                <a:ext cx="31480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2746364" y="4200865"/>
              <a:ext cx="4817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3</a:t>
              </a:r>
              <a:endParaRPr lang="ko-KR" altLang="en-US" sz="2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907669" y="4982024"/>
              <a:ext cx="4817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 smtClean="0"/>
                <a:t>2</a:t>
              </a:r>
              <a:endParaRPr lang="ko-KR" altLang="en-US" sz="2000" dirty="0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862245" y="4053977"/>
            <a:ext cx="492193" cy="584775"/>
            <a:chOff x="4518108" y="4033149"/>
            <a:chExt cx="643098" cy="764066"/>
          </a:xfrm>
        </p:grpSpPr>
        <p:sp>
          <p:nvSpPr>
            <p:cNvPr id="35" name="TextBox 34"/>
            <p:cNvSpPr txBox="1"/>
            <p:nvPr/>
          </p:nvSpPr>
          <p:spPr>
            <a:xfrm>
              <a:off x="4518108" y="4033149"/>
              <a:ext cx="625392" cy="764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/>
                <a:t>v</a:t>
              </a:r>
              <a:endParaRPr lang="ko-KR" altLang="en-US" sz="1600" dirty="0"/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4531587" y="4152922"/>
              <a:ext cx="6296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649645" y="4053978"/>
            <a:ext cx="478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=</a:t>
            </a:r>
            <a:endParaRPr lang="ko-KR" altLang="en-US" sz="16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5300437" y="3753171"/>
            <a:ext cx="670673" cy="1128330"/>
            <a:chOff x="6613608" y="3714878"/>
            <a:chExt cx="876300" cy="1174092"/>
          </a:xfrm>
        </p:grpSpPr>
        <p:sp>
          <p:nvSpPr>
            <p:cNvPr id="40" name="TextBox 39"/>
            <p:cNvSpPr txBox="1"/>
            <p:nvPr/>
          </p:nvSpPr>
          <p:spPr>
            <a:xfrm>
              <a:off x="6762916" y="3724723"/>
              <a:ext cx="625391" cy="112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/>
                <a:t>2</a:t>
              </a:r>
            </a:p>
            <a:p>
              <a:pPr algn="ctr"/>
              <a:r>
                <a:rPr lang="en-US" altLang="ko-KR" sz="3200" dirty="0" smtClean="0"/>
                <a:t>3</a:t>
              </a:r>
              <a:endParaRPr lang="ko-KR" altLang="en-US" sz="1600" dirty="0"/>
            </a:p>
          </p:txBody>
        </p:sp>
        <p:sp>
          <p:nvSpPr>
            <p:cNvPr id="51" name="왼쪽 대괄호 50"/>
            <p:cNvSpPr/>
            <p:nvPr/>
          </p:nvSpPr>
          <p:spPr>
            <a:xfrm>
              <a:off x="6613608" y="3720907"/>
              <a:ext cx="203200" cy="116806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2" name="왼쪽 대괄호 51"/>
            <p:cNvSpPr/>
            <p:nvPr/>
          </p:nvSpPr>
          <p:spPr>
            <a:xfrm flipH="1">
              <a:off x="7286708" y="3714878"/>
              <a:ext cx="203200" cy="116806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287050" y="4053978"/>
            <a:ext cx="118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(2,3)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5947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 좌표 공간</a:t>
            </a:r>
            <a:r>
              <a:rPr lang="en-US" altLang="ko-KR" sz="3200" dirty="0" smtClean="0"/>
              <a:t>(Real Coordinate Space)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baseline="30000" dirty="0" smtClean="0">
                <a:latin typeface="+mn-ea"/>
              </a:rPr>
              <a:t> </a:t>
            </a:r>
            <a:r>
              <a:rPr lang="en-US" altLang="ko-KR" sz="2400" dirty="0" err="1" smtClean="0">
                <a:latin typeface="+mn-ea"/>
              </a:rPr>
              <a:t>R</a:t>
            </a:r>
            <a:r>
              <a:rPr lang="en-US" altLang="ko-KR" sz="2400" baseline="30000" dirty="0" err="1" smtClean="0">
                <a:latin typeface="+mn-ea"/>
              </a:rPr>
              <a:t>n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en-US" altLang="ko-KR" sz="2400" b="1" dirty="0" err="1" smtClean="0">
                <a:latin typeface="+mn-ea"/>
              </a:rPr>
              <a:t>R</a:t>
            </a:r>
            <a:r>
              <a:rPr lang="en-US" altLang="ko-KR" sz="2400" b="1" baseline="30000" dirty="0" err="1" smtClean="0">
                <a:latin typeface="+mn-ea"/>
              </a:rPr>
              <a:t>n</a:t>
            </a:r>
            <a:r>
              <a:rPr lang="en-US" altLang="ko-KR" sz="2400" b="1" baseline="30000" dirty="0" smtClean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: </a:t>
            </a:r>
            <a:r>
              <a:rPr lang="en-US" altLang="ko-KR" sz="2400" dirty="0" smtClean="0">
                <a:latin typeface="+mn-ea"/>
              </a:rPr>
              <a:t>n</a:t>
            </a:r>
            <a:r>
              <a:rPr lang="ko-KR" altLang="en-US" sz="2400" dirty="0" smtClean="0">
                <a:latin typeface="+mn-ea"/>
              </a:rPr>
              <a:t>차원 실수 좌표 공간</a:t>
            </a:r>
            <a:endParaRPr lang="en-US" altLang="ko-KR" sz="2400" dirty="0" smtClean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ko-KR" sz="2400" baseline="300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2400" dirty="0" smtClean="0">
                <a:latin typeface="+mn-ea"/>
              </a:rPr>
              <a:t>단위 벡터</a:t>
            </a:r>
            <a:r>
              <a:rPr lang="en-US" altLang="ko-KR" sz="2400" dirty="0" smtClean="0">
                <a:latin typeface="+mn-ea"/>
              </a:rPr>
              <a:t>(unit vector)</a:t>
            </a:r>
            <a:br>
              <a:rPr lang="en-US" altLang="ko-KR" sz="2400" dirty="0" smtClean="0">
                <a:latin typeface="+mn-ea"/>
              </a:rPr>
            </a:br>
            <a:r>
              <a:rPr lang="ko-KR" altLang="en-US" sz="2000" dirty="0" smtClean="0">
                <a:latin typeface="+mn-ea"/>
              </a:rPr>
              <a:t>정수의 </a:t>
            </a:r>
            <a:r>
              <a:rPr lang="en-US" altLang="ko-KR" sz="2000" dirty="0" smtClean="0">
                <a:latin typeface="+mn-ea"/>
              </a:rPr>
              <a:t>1</a:t>
            </a:r>
            <a:r>
              <a:rPr lang="ko-KR" altLang="en-US" sz="2000" dirty="0" smtClean="0">
                <a:latin typeface="+mn-ea"/>
              </a:rPr>
              <a:t>과 같은 역할</a:t>
            </a:r>
            <a:endParaRPr lang="en-US" altLang="ko-KR" sz="24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ko-KR" altLang="en-US" sz="2400" b="1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88224" y="1280160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802610" y="4053977"/>
            <a:ext cx="492193" cy="584775"/>
            <a:chOff x="4518108" y="4033149"/>
            <a:chExt cx="643098" cy="764066"/>
          </a:xfrm>
        </p:grpSpPr>
        <p:sp>
          <p:nvSpPr>
            <p:cNvPr id="35" name="TextBox 34"/>
            <p:cNvSpPr txBox="1"/>
            <p:nvPr/>
          </p:nvSpPr>
          <p:spPr>
            <a:xfrm>
              <a:off x="4518108" y="4033149"/>
              <a:ext cx="625392" cy="764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/>
                <a:t>v</a:t>
              </a:r>
              <a:endParaRPr lang="ko-KR" altLang="en-US" sz="1600" dirty="0"/>
            </a:p>
          </p:txBody>
        </p:sp>
        <p:cxnSp>
          <p:nvCxnSpPr>
            <p:cNvPr id="36" name="직선 화살표 연결선 35"/>
            <p:cNvCxnSpPr/>
            <p:nvPr/>
          </p:nvCxnSpPr>
          <p:spPr>
            <a:xfrm>
              <a:off x="4531587" y="4152922"/>
              <a:ext cx="6296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590010" y="4053978"/>
            <a:ext cx="478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=</a:t>
            </a:r>
            <a:endParaRPr lang="ko-KR" altLang="en-US" sz="1600" dirty="0"/>
          </a:p>
        </p:txBody>
      </p:sp>
      <p:grpSp>
        <p:nvGrpSpPr>
          <p:cNvPr id="39" name="그룹 38"/>
          <p:cNvGrpSpPr/>
          <p:nvPr/>
        </p:nvGrpSpPr>
        <p:grpSpPr>
          <a:xfrm>
            <a:off x="2240802" y="3753171"/>
            <a:ext cx="670673" cy="1128330"/>
            <a:chOff x="6613608" y="3714878"/>
            <a:chExt cx="876300" cy="1174092"/>
          </a:xfrm>
        </p:grpSpPr>
        <p:sp>
          <p:nvSpPr>
            <p:cNvPr id="40" name="TextBox 39"/>
            <p:cNvSpPr txBox="1"/>
            <p:nvPr/>
          </p:nvSpPr>
          <p:spPr>
            <a:xfrm>
              <a:off x="6762916" y="3724723"/>
              <a:ext cx="625391" cy="1120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/>
                <a:t>2</a:t>
              </a:r>
            </a:p>
            <a:p>
              <a:pPr algn="ctr"/>
              <a:r>
                <a:rPr lang="en-US" altLang="ko-KR" sz="3200" dirty="0" smtClean="0"/>
                <a:t>3</a:t>
              </a:r>
              <a:endParaRPr lang="ko-KR" altLang="en-US" sz="1600" dirty="0"/>
            </a:p>
          </p:txBody>
        </p:sp>
        <p:sp>
          <p:nvSpPr>
            <p:cNvPr id="51" name="왼쪽 대괄호 50"/>
            <p:cNvSpPr/>
            <p:nvPr/>
          </p:nvSpPr>
          <p:spPr>
            <a:xfrm>
              <a:off x="6613608" y="3720907"/>
              <a:ext cx="203200" cy="116806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2" name="왼쪽 대괄호 51"/>
            <p:cNvSpPr/>
            <p:nvPr/>
          </p:nvSpPr>
          <p:spPr>
            <a:xfrm flipH="1">
              <a:off x="7286708" y="3714878"/>
              <a:ext cx="203200" cy="1168063"/>
            </a:xfrm>
            <a:prstGeom prst="leftBracket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227415" y="4053978"/>
            <a:ext cx="118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(2,3)</a:t>
            </a:r>
            <a:endParaRPr lang="ko-KR" altLang="en-US" sz="16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4480113" y="3169482"/>
            <a:ext cx="2298529" cy="1768991"/>
            <a:chOff x="6382142" y="3119842"/>
            <a:chExt cx="2298529" cy="1768991"/>
          </a:xfrm>
        </p:grpSpPr>
        <p:grpSp>
          <p:nvGrpSpPr>
            <p:cNvPr id="12" name="그룹 11"/>
            <p:cNvGrpSpPr/>
            <p:nvPr/>
          </p:nvGrpSpPr>
          <p:grpSpPr>
            <a:xfrm>
              <a:off x="7129422" y="3119842"/>
              <a:ext cx="478642" cy="706696"/>
              <a:chOff x="7129422" y="3119842"/>
              <a:chExt cx="478642" cy="706696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7129422" y="3241763"/>
                <a:ext cx="4786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/>
                  <a:t>i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129422" y="3119842"/>
                <a:ext cx="4786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/>
                  <a:t>^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7129422" y="4130061"/>
              <a:ext cx="478642" cy="714637"/>
              <a:chOff x="7129422" y="3886338"/>
              <a:chExt cx="478642" cy="71463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129422" y="4016200"/>
                <a:ext cx="4786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/>
                  <a:t>j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129422" y="3886338"/>
                <a:ext cx="4786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/>
                  <a:t>^</a:t>
                </a: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382142" y="3300150"/>
              <a:ext cx="747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/>
                <a:t>수평</a:t>
              </a:r>
              <a:endParaRPr lang="ko-KR" altLang="en-US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382142" y="4357357"/>
              <a:ext cx="747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 smtClean="0"/>
                <a:t>수직</a:t>
              </a:r>
              <a:endParaRPr lang="ko-KR" altLang="en-US" sz="1100" dirty="0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7991743" y="3126268"/>
              <a:ext cx="670673" cy="762561"/>
              <a:chOff x="6613608" y="3714878"/>
              <a:chExt cx="876300" cy="1174092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6762916" y="3724723"/>
                <a:ext cx="625391" cy="881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/>
                  <a:t>1</a:t>
                </a:r>
              </a:p>
              <a:p>
                <a:pPr algn="ctr"/>
                <a:r>
                  <a:rPr lang="en-US" altLang="ko-KR" sz="2000" dirty="0"/>
                  <a:t>0</a:t>
                </a:r>
                <a:endParaRPr lang="ko-KR" altLang="en-US" sz="1100" dirty="0"/>
              </a:p>
            </p:txBody>
          </p:sp>
          <p:sp>
            <p:nvSpPr>
              <p:cNvPr id="48" name="왼쪽 대괄호 47"/>
              <p:cNvSpPr/>
              <p:nvPr/>
            </p:nvSpPr>
            <p:spPr>
              <a:xfrm>
                <a:off x="6613608" y="3720907"/>
                <a:ext cx="203200" cy="1168063"/>
              </a:xfrm>
              <a:prstGeom prst="leftBracke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9" name="왼쪽 대괄호 48"/>
              <p:cNvSpPr/>
              <p:nvPr/>
            </p:nvSpPr>
            <p:spPr>
              <a:xfrm flipH="1">
                <a:off x="7286708" y="3714878"/>
                <a:ext cx="203200" cy="1168063"/>
              </a:xfrm>
              <a:prstGeom prst="leftBracke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8009998" y="4122336"/>
              <a:ext cx="670673" cy="766497"/>
              <a:chOff x="6613608" y="3714878"/>
              <a:chExt cx="876300" cy="117409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6762916" y="3783083"/>
                <a:ext cx="625391" cy="1084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dirty="0" smtClean="0"/>
                  <a:t>0</a:t>
                </a:r>
              </a:p>
              <a:p>
                <a:pPr algn="ctr"/>
                <a:r>
                  <a:rPr lang="en-US" altLang="ko-KR" sz="2000" dirty="0" smtClean="0"/>
                  <a:t>1</a:t>
                </a:r>
                <a:endParaRPr lang="ko-KR" altLang="en-US" sz="1100" dirty="0"/>
              </a:p>
            </p:txBody>
          </p:sp>
          <p:sp>
            <p:nvSpPr>
              <p:cNvPr id="55" name="왼쪽 대괄호 54"/>
              <p:cNvSpPr/>
              <p:nvPr/>
            </p:nvSpPr>
            <p:spPr>
              <a:xfrm>
                <a:off x="6613608" y="3720907"/>
                <a:ext cx="203200" cy="1168063"/>
              </a:xfrm>
              <a:prstGeom prst="leftBracke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6" name="왼쪽 대괄호 55"/>
              <p:cNvSpPr/>
              <p:nvPr/>
            </p:nvSpPr>
            <p:spPr>
              <a:xfrm flipH="1">
                <a:off x="7286708" y="3714878"/>
                <a:ext cx="203200" cy="1168063"/>
              </a:xfrm>
              <a:prstGeom prst="leftBracke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7668230" y="4035324"/>
            <a:ext cx="2667737" cy="743346"/>
            <a:chOff x="7668230" y="3930381"/>
            <a:chExt cx="2667737" cy="743346"/>
          </a:xfrm>
        </p:grpSpPr>
        <p:grpSp>
          <p:nvGrpSpPr>
            <p:cNvPr id="57" name="그룹 56"/>
            <p:cNvGrpSpPr/>
            <p:nvPr/>
          </p:nvGrpSpPr>
          <p:grpSpPr>
            <a:xfrm>
              <a:off x="7668230" y="4061734"/>
              <a:ext cx="492193" cy="584775"/>
              <a:chOff x="4518108" y="4033149"/>
              <a:chExt cx="643098" cy="764066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4518108" y="4033149"/>
                <a:ext cx="625392" cy="764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/>
                  <a:t>v</a:t>
                </a:r>
                <a:endParaRPr lang="ko-KR" altLang="en-US" sz="1600" dirty="0"/>
              </a:p>
            </p:txBody>
          </p:sp>
          <p:cxnSp>
            <p:nvCxnSpPr>
              <p:cNvPr id="59" name="직선 화살표 연결선 58"/>
              <p:cNvCxnSpPr/>
              <p:nvPr/>
            </p:nvCxnSpPr>
            <p:spPr>
              <a:xfrm>
                <a:off x="4531587" y="4152922"/>
                <a:ext cx="6296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8209885" y="4088952"/>
              <a:ext cx="20961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/>
                <a:t>= 2*i + 3*j </a:t>
              </a:r>
              <a:endParaRPr lang="ko-KR" altLang="en-US" sz="1600" dirty="0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8929590" y="3930381"/>
              <a:ext cx="1406377" cy="593749"/>
              <a:chOff x="9511738" y="3892281"/>
              <a:chExt cx="1406377" cy="593749"/>
            </a:xfrm>
          </p:grpSpPr>
          <p:sp>
            <p:nvSpPr>
              <p:cNvPr id="61" name="TextBox 60"/>
              <p:cNvSpPr txBox="1"/>
              <p:nvPr/>
            </p:nvSpPr>
            <p:spPr>
              <a:xfrm>
                <a:off x="9511738" y="3901255"/>
                <a:ext cx="4786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/>
                  <a:t>^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10439473" y="3892281"/>
                <a:ext cx="4786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 smtClean="0"/>
                  <a:t>^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806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실수 좌표 공간</a:t>
            </a:r>
            <a:r>
              <a:rPr lang="en-US" altLang="ko-KR" sz="3200" dirty="0" smtClean="0"/>
              <a:t>(Real Coordinate Space)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baseline="30000" dirty="0" smtClean="0">
                <a:latin typeface="+mn-ea"/>
              </a:rPr>
              <a:t> </a:t>
            </a:r>
            <a:r>
              <a:rPr lang="en-US" altLang="ko-KR" sz="2400" dirty="0" err="1" smtClean="0">
                <a:latin typeface="+mn-ea"/>
              </a:rPr>
              <a:t>R</a:t>
            </a:r>
            <a:r>
              <a:rPr lang="en-US" altLang="ko-KR" sz="2400" baseline="30000" dirty="0" err="1" smtClean="0">
                <a:latin typeface="+mn-ea"/>
              </a:rPr>
              <a:t>n</a:t>
            </a:r>
            <a:r>
              <a:rPr lang="en-US" altLang="ko-KR" sz="2400" b="1" dirty="0" smtClean="0">
                <a:latin typeface="+mn-ea"/>
              </a:rPr>
              <a:t> </a:t>
            </a:r>
            <a:r>
              <a:rPr lang="en-US" altLang="ko-KR" sz="2400" b="1" dirty="0" err="1" smtClean="0">
                <a:latin typeface="+mn-ea"/>
              </a:rPr>
              <a:t>R</a:t>
            </a:r>
            <a:r>
              <a:rPr lang="en-US" altLang="ko-KR" sz="2400" b="1" baseline="30000" dirty="0" err="1" smtClean="0">
                <a:latin typeface="+mn-ea"/>
              </a:rPr>
              <a:t>n</a:t>
            </a:r>
            <a:r>
              <a:rPr lang="en-US" altLang="ko-KR" sz="2400" b="1" baseline="30000" dirty="0" smtClean="0">
                <a:latin typeface="+mn-ea"/>
              </a:rPr>
              <a:t> </a:t>
            </a:r>
            <a:r>
              <a:rPr lang="en-US" altLang="ko-KR" sz="2400" b="1" dirty="0" smtClean="0">
                <a:latin typeface="+mn-ea"/>
              </a:rPr>
              <a:t>: </a:t>
            </a:r>
            <a:r>
              <a:rPr lang="en-US" altLang="ko-KR" sz="2400" dirty="0" smtClean="0">
                <a:latin typeface="+mn-ea"/>
              </a:rPr>
              <a:t>n</a:t>
            </a:r>
            <a:r>
              <a:rPr lang="ko-KR" altLang="en-US" sz="2400" dirty="0" smtClean="0">
                <a:latin typeface="+mn-ea"/>
              </a:rPr>
              <a:t>차원 실수 좌표 공간</a:t>
            </a:r>
            <a:endParaRPr lang="en-US" altLang="ko-KR" sz="2400" dirty="0" smtClean="0">
              <a:latin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ko-KR" sz="2400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ko-KR" altLang="en-US" sz="2400" b="1" dirty="0">
              <a:latin typeface="+mn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88224" y="1280160"/>
            <a:ext cx="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3560618" y="3782290"/>
            <a:ext cx="459970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5860472" y="2043544"/>
            <a:ext cx="0" cy="3782291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5860472" y="3753174"/>
            <a:ext cx="1908874" cy="777262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533963" y="414180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</a:t>
            </a:r>
            <a:endParaRPr lang="ko-KR" altLang="en-US" b="1" dirty="0"/>
          </a:p>
        </p:txBody>
      </p:sp>
      <p:cxnSp>
        <p:nvCxnSpPr>
          <p:cNvPr id="65" name="직선 화살표 연결선 64"/>
          <p:cNvCxnSpPr/>
          <p:nvPr/>
        </p:nvCxnSpPr>
        <p:spPr>
          <a:xfrm flipH="1" flipV="1">
            <a:off x="5098473" y="2382982"/>
            <a:ext cx="761999" cy="135089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973782" y="3058428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cxnSp>
        <p:nvCxnSpPr>
          <p:cNvPr id="67" name="직선 화살표 연결선 66"/>
          <p:cNvCxnSpPr/>
          <p:nvPr/>
        </p:nvCxnSpPr>
        <p:spPr>
          <a:xfrm flipH="1" flipV="1">
            <a:off x="7866141" y="2076867"/>
            <a:ext cx="761999" cy="135089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741450" y="2752313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cxnSp>
        <p:nvCxnSpPr>
          <p:cNvPr id="69" name="직선 화살표 연결선 68"/>
          <p:cNvCxnSpPr/>
          <p:nvPr/>
        </p:nvCxnSpPr>
        <p:spPr>
          <a:xfrm flipH="1" flipV="1">
            <a:off x="6953063" y="3179543"/>
            <a:ext cx="761999" cy="1350893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828372" y="385498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b</a:t>
            </a:r>
            <a:endParaRPr lang="ko-KR" altLang="en-US" b="1" dirty="0"/>
          </a:p>
        </p:txBody>
      </p:sp>
      <p:cxnSp>
        <p:nvCxnSpPr>
          <p:cNvPr id="71" name="직선 화살표 연결선 70"/>
          <p:cNvCxnSpPr/>
          <p:nvPr/>
        </p:nvCxnSpPr>
        <p:spPr>
          <a:xfrm flipV="1">
            <a:off x="5873953" y="3243094"/>
            <a:ext cx="1163969" cy="49078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5801218" y="2994877"/>
            <a:ext cx="121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/>
              <a:t>a</a:t>
            </a:r>
            <a:r>
              <a:rPr lang="en-US" altLang="ko-KR" b="1" dirty="0" err="1" smtClean="0"/>
              <a:t>+b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3499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0" grpId="0"/>
      <p:bldP spid="72" grpId="0"/>
    </p:bld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1027</Words>
  <Application>Microsoft Office PowerPoint</Application>
  <PresentationFormat>사용자 지정</PresentationFormat>
  <Paragraphs>524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1" baseType="lpstr">
      <vt:lpstr>CryptoCraft 테마</vt:lpstr>
      <vt:lpstr>제목 테마</vt:lpstr>
      <vt:lpstr>Goppa &amp; Background Knowledge</vt:lpstr>
      <vt:lpstr>PowerPoint 프레젠테이션</vt:lpstr>
      <vt:lpstr>대수(Algebra)</vt:lpstr>
      <vt:lpstr>실수 좌표 공간(Real Coordinate Space)</vt:lpstr>
      <vt:lpstr>실수 좌표 공간(Real Coordinate Space)</vt:lpstr>
      <vt:lpstr>실수 좌표 공간(Real Coordinate Space)</vt:lpstr>
      <vt:lpstr>실수 좌표 공간(Real Coordinate Space)</vt:lpstr>
      <vt:lpstr>실수 좌표 공간(Real Coordinate Space)</vt:lpstr>
      <vt:lpstr>실수 좌표 공간(Real Coordinate Space)</vt:lpstr>
      <vt:lpstr>실수 좌표 공간(Real Coordinate Space)</vt:lpstr>
      <vt:lpstr>해밍 코드(Hamming Code)</vt:lpstr>
      <vt:lpstr>해밍 코드(Hamming Code)</vt:lpstr>
      <vt:lpstr>해밍 코드(Hamming Code)</vt:lpstr>
      <vt:lpstr>해밍 코드</vt:lpstr>
      <vt:lpstr>해밍 코드</vt:lpstr>
      <vt:lpstr>해밍 코드</vt:lpstr>
      <vt:lpstr>해밍 코드</vt:lpstr>
      <vt:lpstr>해밍 코드</vt:lpstr>
      <vt:lpstr>해밍 코드</vt:lpstr>
      <vt:lpstr>해밍 코드</vt:lpstr>
      <vt:lpstr>해밍 코드</vt:lpstr>
      <vt:lpstr>해밍 코드</vt:lpstr>
      <vt:lpstr>해밍 코드</vt:lpstr>
      <vt:lpstr>해밍 코드</vt:lpstr>
      <vt:lpstr>해밍 코드</vt:lpstr>
      <vt:lpstr>선형 부호(Linear Code)</vt:lpstr>
      <vt:lpstr>선형 부호(Linear Code)</vt:lpstr>
      <vt:lpstr>고파 부호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Owner</cp:lastModifiedBy>
  <cp:revision>191</cp:revision>
  <dcterms:created xsi:type="dcterms:W3CDTF">2019-03-05T04:29:07Z</dcterms:created>
  <dcterms:modified xsi:type="dcterms:W3CDTF">2019-06-15T16:03:04Z</dcterms:modified>
</cp:coreProperties>
</file>