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75" r:id="rId2"/>
    <p:sldId id="296" r:id="rId3"/>
    <p:sldId id="359" r:id="rId4"/>
    <p:sldId id="361" r:id="rId5"/>
    <p:sldId id="363" r:id="rId6"/>
    <p:sldId id="360" r:id="rId7"/>
    <p:sldId id="358" r:id="rId8"/>
    <p:sldId id="289" r:id="rId9"/>
    <p:sldId id="341" r:id="rId10"/>
  </p:sldIdLst>
  <p:sldSz cx="12192000" cy="6858000"/>
  <p:notesSz cx="6807200" cy="9939338"/>
  <p:embeddedFontLst>
    <p:embeddedFont>
      <p:font typeface="나눔바른고딕" panose="020B0600000101010101" charset="-127"/>
      <p:regular r:id="rId13"/>
      <p:bold r:id="rId14"/>
    </p:embeddedFont>
    <p:embeddedFont>
      <p:font typeface="맑은 고딕" panose="020B0503020000020004" pitchFamily="50" charset="-127"/>
      <p:regular r:id="rId15"/>
      <p:bold r:id="rId16"/>
    </p:embeddedFont>
    <p:embeddedFont>
      <p:font typeface="Abadi" panose="020B0604020104020204" pitchFamily="34" charset="0"/>
      <p:regular r:id="rId17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DC3E6"/>
    <a:srgbClr val="FBFBFB"/>
    <a:srgbClr val="012EB1"/>
    <a:srgbClr val="00B050"/>
    <a:srgbClr val="242B38"/>
    <a:srgbClr val="282B2A"/>
    <a:srgbClr val="FFFFFF"/>
    <a:srgbClr val="0070C0"/>
    <a:srgbClr val="222B3D"/>
    <a:srgbClr val="182C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937" autoAdjust="0"/>
    <p:restoredTop sz="94660"/>
  </p:normalViewPr>
  <p:slideViewPr>
    <p:cSldViewPr snapToGrid="0">
      <p:cViewPr varScale="1">
        <p:scale>
          <a:sx n="86" d="100"/>
          <a:sy n="86" d="100"/>
        </p:scale>
        <p:origin x="88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0" d="100"/>
          <a:sy n="80" d="100"/>
        </p:scale>
        <p:origin x="3994" y="5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6FD418-65E8-4537-ACBE-DDF7EACBF5D3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35C89FF-FF16-451A-B0C0-9B1CB1ED0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7598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063FF6-CAD3-426C-9365-AEEE19F13B0B}" type="datetimeFigureOut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7AF7A0-6ECF-41E8-BFCD-95C9090357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3134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77680" y="6457185"/>
            <a:ext cx="2743200" cy="365125"/>
          </a:xfrm>
        </p:spPr>
        <p:txBody>
          <a:bodyPr/>
          <a:lstStyle>
            <a:lvl1pPr>
              <a:defRPr lang="ko-KR" altLang="en-US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fld id="{560E2F8E-15A5-49AB-8B12-8B645CC44BB0}" type="slidenum">
              <a:rPr lang="en-US" altLang="ko-KR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65243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82B2A"/>
              </a:gs>
              <a:gs pos="30000">
                <a:srgbClr val="282B2A"/>
              </a:gs>
              <a:gs pos="100000">
                <a:srgbClr val="012EB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09382" y="1250576"/>
            <a:ext cx="11373237" cy="5313680"/>
          </a:xfrm>
          <a:prstGeom prst="roundRect">
            <a:avLst>
              <a:gd name="adj" fmla="val 4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0202" y="412321"/>
            <a:ext cx="104290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/>
          <p:cNvSpPr/>
          <p:nvPr userDrawn="1"/>
        </p:nvSpPr>
        <p:spPr>
          <a:xfrm flipH="1">
            <a:off x="185507" y="336963"/>
            <a:ext cx="150716" cy="150716"/>
          </a:xfrm>
          <a:prstGeom prst="diamond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6223" y="116323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APPENDIX</a:t>
            </a:r>
            <a:endParaRPr lang="ko-KR" altLang="en-US" sz="1200" spc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77680" y="6457185"/>
            <a:ext cx="2743200" cy="365125"/>
          </a:xfrm>
        </p:spPr>
        <p:txBody>
          <a:bodyPr/>
          <a:lstStyle>
            <a:lvl1pPr>
              <a:defRPr lang="ko-KR" altLang="en-US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fld id="{560E2F8E-15A5-49AB-8B12-8B645CC44BB0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443371" y="116323"/>
            <a:ext cx="10214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① 추가홍보방안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345034" y="6582069"/>
            <a:ext cx="22445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신규 브랜드 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런칭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캠페인 제안서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96" y="254822"/>
            <a:ext cx="1005927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7265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82B2A"/>
              </a:gs>
              <a:gs pos="30000">
                <a:srgbClr val="282B2A"/>
              </a:gs>
              <a:gs pos="100000">
                <a:srgbClr val="012EB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09382" y="1250576"/>
            <a:ext cx="11373237" cy="5313680"/>
          </a:xfrm>
          <a:prstGeom prst="roundRect">
            <a:avLst>
              <a:gd name="adj" fmla="val 4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0202" y="412321"/>
            <a:ext cx="104290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/>
          <p:cNvSpPr/>
          <p:nvPr userDrawn="1"/>
        </p:nvSpPr>
        <p:spPr>
          <a:xfrm flipH="1">
            <a:off x="185507" y="336963"/>
            <a:ext cx="150716" cy="150716"/>
          </a:xfrm>
          <a:prstGeom prst="diamond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6223" y="116323"/>
            <a:ext cx="11400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04 APPENDIX</a:t>
            </a:r>
            <a:endParaRPr lang="ko-KR" altLang="en-US" sz="1200" spc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77680" y="6457185"/>
            <a:ext cx="2743200" cy="365125"/>
          </a:xfrm>
        </p:spPr>
        <p:txBody>
          <a:bodyPr/>
          <a:lstStyle>
            <a:lvl1pPr>
              <a:defRPr lang="ko-KR" altLang="en-US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fld id="{560E2F8E-15A5-49AB-8B12-8B645CC44BB0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443371" y="116323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② </a:t>
            </a:r>
            <a:r>
              <a:rPr lang="ko-KR" altLang="en-US" sz="1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제안사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소개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(</a:t>
            </a:r>
            <a:r>
              <a:rPr lang="ko-KR" altLang="en-US" sz="1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레퍼런스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)</a:t>
            </a:r>
            <a:endParaRPr lang="ko-KR" altLang="en-US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9345034" y="6582069"/>
            <a:ext cx="22445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신규 브랜드 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런칭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캠페인 제안서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96" y="254822"/>
            <a:ext cx="1005927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026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82B2A"/>
              </a:gs>
              <a:gs pos="30000">
                <a:srgbClr val="282B2A"/>
              </a:gs>
              <a:gs pos="100000">
                <a:srgbClr val="012EB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0202" y="412321"/>
            <a:ext cx="104290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/>
          <p:cNvSpPr/>
          <p:nvPr userDrawn="1"/>
        </p:nvSpPr>
        <p:spPr>
          <a:xfrm flipH="1">
            <a:off x="185507" y="336963"/>
            <a:ext cx="150716" cy="150716"/>
          </a:xfrm>
          <a:prstGeom prst="diamond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77680" y="6457185"/>
            <a:ext cx="2743200" cy="365125"/>
          </a:xfrm>
        </p:spPr>
        <p:txBody>
          <a:bodyPr/>
          <a:lstStyle>
            <a:lvl1pPr>
              <a:defRPr lang="ko-KR" altLang="en-US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fld id="{560E2F8E-15A5-49AB-8B12-8B645CC44BB0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336223" y="116323"/>
            <a:ext cx="1183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SITUATION</a:t>
            </a:r>
            <a:endParaRPr lang="ko-KR" altLang="en-US" sz="1200" spc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443371" y="116323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③ 우리가 공략할 타깃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345034" y="6582069"/>
            <a:ext cx="22445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신규 브랜드 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런칭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캠페인 제안서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96" y="254822"/>
            <a:ext cx="1005927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25656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/>
          <p:cNvCxnSpPr/>
          <p:nvPr userDrawn="1"/>
        </p:nvCxnSpPr>
        <p:spPr>
          <a:xfrm>
            <a:off x="320202" y="412321"/>
            <a:ext cx="10429078" cy="0"/>
          </a:xfrm>
          <a:prstGeom prst="line">
            <a:avLst/>
          </a:prstGeom>
          <a:ln>
            <a:solidFill>
              <a:srgbClr val="282B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다이아몬드 7"/>
          <p:cNvSpPr/>
          <p:nvPr userDrawn="1"/>
        </p:nvSpPr>
        <p:spPr>
          <a:xfrm flipH="1">
            <a:off x="185507" y="336963"/>
            <a:ext cx="150716" cy="150716"/>
          </a:xfrm>
          <a:prstGeom prst="diamond">
            <a:avLst/>
          </a:prstGeom>
          <a:noFill/>
          <a:ln w="38100">
            <a:solidFill>
              <a:srgbClr val="282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282B2A"/>
              </a:solidFill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336223" y="122949"/>
            <a:ext cx="8162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타깃분석</a:t>
            </a:r>
          </a:p>
        </p:txBody>
      </p:sp>
      <p:sp>
        <p:nvSpPr>
          <p:cNvPr id="11" name="모서리가 둥근 직사각형 10"/>
          <p:cNvSpPr/>
          <p:nvPr userDrawn="1"/>
        </p:nvSpPr>
        <p:spPr>
          <a:xfrm>
            <a:off x="409382" y="1250576"/>
            <a:ext cx="11373237" cy="5313680"/>
          </a:xfrm>
          <a:prstGeom prst="roundRect">
            <a:avLst>
              <a:gd name="adj" fmla="val 4812"/>
            </a:avLst>
          </a:prstGeom>
          <a:gradFill flip="none" rotWithShape="1">
            <a:gsLst>
              <a:gs pos="0">
                <a:srgbClr val="282B2A"/>
              </a:gs>
              <a:gs pos="30000">
                <a:srgbClr val="282B2A"/>
              </a:gs>
              <a:gs pos="100000">
                <a:srgbClr val="012EB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모서리가 둥근 직사각형 12"/>
          <p:cNvSpPr/>
          <p:nvPr userDrawn="1"/>
        </p:nvSpPr>
        <p:spPr>
          <a:xfrm>
            <a:off x="531302" y="1364501"/>
            <a:ext cx="11129397" cy="5085831"/>
          </a:xfrm>
          <a:prstGeom prst="roundRect">
            <a:avLst>
              <a:gd name="adj" fmla="val 27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77680" y="6457185"/>
            <a:ext cx="2743200" cy="365125"/>
          </a:xfrm>
        </p:spPr>
        <p:txBody>
          <a:bodyPr/>
          <a:lstStyle>
            <a:lvl1pPr>
              <a:defRPr lang="ko-KR" altLang="en-US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fld id="{560E2F8E-15A5-49AB-8B12-8B645CC44BB0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9345034" y="6582069"/>
            <a:ext cx="22445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신규 브랜드 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런칭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캠페인 제안서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96" y="254822"/>
            <a:ext cx="1005927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173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82B2A"/>
              </a:gs>
              <a:gs pos="30000">
                <a:srgbClr val="282B2A"/>
              </a:gs>
              <a:gs pos="100000">
                <a:srgbClr val="012EB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09382" y="1250576"/>
            <a:ext cx="11373237" cy="5313680"/>
          </a:xfrm>
          <a:prstGeom prst="roundRect">
            <a:avLst>
              <a:gd name="adj" fmla="val 4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0202" y="412321"/>
            <a:ext cx="104290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/>
          <p:cNvSpPr/>
          <p:nvPr userDrawn="1"/>
        </p:nvSpPr>
        <p:spPr>
          <a:xfrm flipH="1">
            <a:off x="185507" y="336963"/>
            <a:ext cx="150716" cy="150716"/>
          </a:xfrm>
          <a:prstGeom prst="diamond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 userDrawn="1"/>
        </p:nvSpPr>
        <p:spPr>
          <a:xfrm>
            <a:off x="9345034" y="6582069"/>
            <a:ext cx="22445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신규 브랜드 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런칭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캠페인 제안서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77680" y="6457185"/>
            <a:ext cx="2743200" cy="365125"/>
          </a:xfrm>
        </p:spPr>
        <p:txBody>
          <a:bodyPr/>
          <a:lstStyle>
            <a:lvl1pPr>
              <a:defRPr lang="ko-KR" altLang="en-US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fld id="{560E2F8E-15A5-49AB-8B12-8B645CC44BB0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336223" y="116323"/>
            <a:ext cx="1183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SITUATION</a:t>
            </a:r>
            <a:endParaRPr lang="ko-KR" altLang="en-US" sz="1200" spc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15" name="TextBox 14"/>
          <p:cNvSpPr txBox="1"/>
          <p:nvPr userDrawn="1"/>
        </p:nvSpPr>
        <p:spPr>
          <a:xfrm>
            <a:off x="1443371" y="116323"/>
            <a:ext cx="1063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①  브랜드의 탄생</a:t>
            </a:r>
          </a:p>
        </p:txBody>
      </p:sp>
      <p:pic>
        <p:nvPicPr>
          <p:cNvPr id="3" name="그림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96" y="254822"/>
            <a:ext cx="1005927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02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82B2A"/>
              </a:gs>
              <a:gs pos="30000">
                <a:srgbClr val="282B2A"/>
              </a:gs>
              <a:gs pos="100000">
                <a:srgbClr val="012EB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09382" y="1250576"/>
            <a:ext cx="11373237" cy="5313680"/>
          </a:xfrm>
          <a:prstGeom prst="roundRect">
            <a:avLst>
              <a:gd name="adj" fmla="val 4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0202" y="412321"/>
            <a:ext cx="104290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/>
          <p:cNvSpPr/>
          <p:nvPr userDrawn="1"/>
        </p:nvSpPr>
        <p:spPr>
          <a:xfrm flipH="1">
            <a:off x="185507" y="336963"/>
            <a:ext cx="150716" cy="150716"/>
          </a:xfrm>
          <a:prstGeom prst="diamond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6223" y="116323"/>
            <a:ext cx="1183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SITUATION</a:t>
            </a:r>
            <a:endParaRPr lang="ko-KR" altLang="en-US" sz="1200" spc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77680" y="6457185"/>
            <a:ext cx="2743200" cy="365125"/>
          </a:xfrm>
        </p:spPr>
        <p:txBody>
          <a:bodyPr/>
          <a:lstStyle>
            <a:lvl1pPr>
              <a:defRPr lang="ko-KR" altLang="en-US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fld id="{560E2F8E-15A5-49AB-8B12-8B645CC44BB0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443371" y="116323"/>
            <a:ext cx="8258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② </a:t>
            </a:r>
            <a:r>
              <a:rPr lang="ko-KR" altLang="en-US" sz="1200" spc="-1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시장 분석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345034" y="6582069"/>
            <a:ext cx="22445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신규 브랜드 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런칭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캠페인 제안서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96" y="254822"/>
            <a:ext cx="1005927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223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82B2A"/>
              </a:gs>
              <a:gs pos="30000">
                <a:srgbClr val="282B2A"/>
              </a:gs>
              <a:gs pos="100000">
                <a:srgbClr val="012EB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09382" y="1250576"/>
            <a:ext cx="11373237" cy="5313680"/>
          </a:xfrm>
          <a:prstGeom prst="roundRect">
            <a:avLst>
              <a:gd name="adj" fmla="val 4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0202" y="412321"/>
            <a:ext cx="104290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/>
          <p:cNvSpPr/>
          <p:nvPr userDrawn="1"/>
        </p:nvSpPr>
        <p:spPr>
          <a:xfrm flipH="1">
            <a:off x="185507" y="336963"/>
            <a:ext cx="150716" cy="150716"/>
          </a:xfrm>
          <a:prstGeom prst="diamond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6223" y="116323"/>
            <a:ext cx="11837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01 SITUATION</a:t>
            </a:r>
            <a:endParaRPr lang="ko-KR" altLang="en-US" sz="1200" spc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77680" y="6457185"/>
            <a:ext cx="2743200" cy="365125"/>
          </a:xfrm>
        </p:spPr>
        <p:txBody>
          <a:bodyPr/>
          <a:lstStyle>
            <a:lvl1pPr>
              <a:defRPr lang="ko-KR" altLang="en-US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fld id="{560E2F8E-15A5-49AB-8B12-8B645CC44BB0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443371" y="116323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③ 우리가 공략할 타깃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345034" y="6582069"/>
            <a:ext cx="22445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신규 브랜드 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런칭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캠페인 제안서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96" y="254822"/>
            <a:ext cx="1005927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460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82B2A"/>
              </a:gs>
              <a:gs pos="30000">
                <a:srgbClr val="282B2A"/>
              </a:gs>
              <a:gs pos="100000">
                <a:srgbClr val="012EB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09382" y="1250576"/>
            <a:ext cx="11373237" cy="5313680"/>
          </a:xfrm>
          <a:prstGeom prst="roundRect">
            <a:avLst>
              <a:gd name="adj" fmla="val 4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0202" y="412321"/>
            <a:ext cx="104290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/>
          <p:cNvSpPr/>
          <p:nvPr userDrawn="1"/>
        </p:nvSpPr>
        <p:spPr>
          <a:xfrm flipH="1">
            <a:off x="185507" y="336963"/>
            <a:ext cx="150716" cy="150716"/>
          </a:xfrm>
          <a:prstGeom prst="diamond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6223" y="116323"/>
            <a:ext cx="1117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MESSAGE</a:t>
            </a:r>
            <a:endParaRPr lang="ko-KR" altLang="en-US" sz="1200" spc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77680" y="6457185"/>
            <a:ext cx="2743200" cy="365125"/>
          </a:xfrm>
        </p:spPr>
        <p:txBody>
          <a:bodyPr/>
          <a:lstStyle>
            <a:lvl1pPr>
              <a:defRPr lang="ko-KR" altLang="en-US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fld id="{560E2F8E-15A5-49AB-8B12-8B645CC44BB0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443371" y="116323"/>
            <a:ext cx="13035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① 무엇을 말할 것인가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345034" y="6582069"/>
            <a:ext cx="22445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신규 브랜드 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런칭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캠페인 제안서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96" y="254822"/>
            <a:ext cx="1005927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093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82B2A"/>
              </a:gs>
              <a:gs pos="30000">
                <a:srgbClr val="282B2A"/>
              </a:gs>
              <a:gs pos="100000">
                <a:srgbClr val="012EB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09382" y="1250576"/>
            <a:ext cx="11373237" cy="5313680"/>
          </a:xfrm>
          <a:prstGeom prst="roundRect">
            <a:avLst>
              <a:gd name="adj" fmla="val 4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0202" y="412321"/>
            <a:ext cx="104290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/>
          <p:cNvSpPr/>
          <p:nvPr userDrawn="1"/>
        </p:nvSpPr>
        <p:spPr>
          <a:xfrm flipH="1">
            <a:off x="185507" y="336963"/>
            <a:ext cx="150716" cy="150716"/>
          </a:xfrm>
          <a:prstGeom prst="diamond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6223" y="116323"/>
            <a:ext cx="11177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02 MESSAGE</a:t>
            </a:r>
            <a:endParaRPr lang="ko-KR" altLang="en-US" sz="1200" spc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77680" y="6457185"/>
            <a:ext cx="2743200" cy="365125"/>
          </a:xfrm>
        </p:spPr>
        <p:txBody>
          <a:bodyPr/>
          <a:lstStyle>
            <a:lvl1pPr>
              <a:defRPr lang="ko-KR" altLang="en-US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fld id="{560E2F8E-15A5-49AB-8B12-8B645CC44BB0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443371" y="116323"/>
            <a:ext cx="15023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② 어떻게 전달할 것인가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?</a:t>
            </a:r>
            <a:endParaRPr lang="ko-KR" altLang="en-US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9345034" y="6582069"/>
            <a:ext cx="22445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신규 브랜드 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런칭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캠페인 제안서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96" y="254822"/>
            <a:ext cx="1005927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096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82B2A"/>
              </a:gs>
              <a:gs pos="30000">
                <a:srgbClr val="282B2A"/>
              </a:gs>
              <a:gs pos="100000">
                <a:srgbClr val="012EB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09382" y="1250576"/>
            <a:ext cx="11373237" cy="5313680"/>
          </a:xfrm>
          <a:prstGeom prst="roundRect">
            <a:avLst>
              <a:gd name="adj" fmla="val 4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0202" y="412321"/>
            <a:ext cx="104290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/>
          <p:cNvSpPr/>
          <p:nvPr userDrawn="1"/>
        </p:nvSpPr>
        <p:spPr>
          <a:xfrm flipH="1">
            <a:off x="185507" y="336963"/>
            <a:ext cx="150716" cy="150716"/>
          </a:xfrm>
          <a:prstGeom prst="diamond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6223" y="116323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STRATEGY</a:t>
            </a:r>
            <a:endParaRPr lang="ko-KR" altLang="en-US" sz="1200" spc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77680" y="6457185"/>
            <a:ext cx="2743200" cy="365125"/>
          </a:xfrm>
        </p:spPr>
        <p:txBody>
          <a:bodyPr/>
          <a:lstStyle>
            <a:lvl1pPr>
              <a:defRPr lang="ko-KR" altLang="en-US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fld id="{560E2F8E-15A5-49AB-8B12-8B645CC44BB0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443371" y="116323"/>
            <a:ext cx="11624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① </a:t>
            </a:r>
            <a:r>
              <a:rPr lang="ko-KR" altLang="en-US" sz="1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브랜드런칭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전략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345034" y="6582069"/>
            <a:ext cx="22445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신규 브랜드 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런칭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캠페인 제안서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96" y="254822"/>
            <a:ext cx="1005927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3276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82B2A"/>
              </a:gs>
              <a:gs pos="30000">
                <a:srgbClr val="282B2A"/>
              </a:gs>
              <a:gs pos="100000">
                <a:srgbClr val="012EB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09382" y="1250576"/>
            <a:ext cx="11373237" cy="5313680"/>
          </a:xfrm>
          <a:prstGeom prst="roundRect">
            <a:avLst>
              <a:gd name="adj" fmla="val 4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0202" y="412321"/>
            <a:ext cx="104290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/>
          <p:cNvSpPr/>
          <p:nvPr userDrawn="1"/>
        </p:nvSpPr>
        <p:spPr>
          <a:xfrm flipH="1">
            <a:off x="185507" y="336963"/>
            <a:ext cx="150716" cy="150716"/>
          </a:xfrm>
          <a:prstGeom prst="diamond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6223" y="116323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STRATEGY</a:t>
            </a:r>
            <a:endParaRPr lang="ko-KR" altLang="en-US" sz="1200" spc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77680" y="6457185"/>
            <a:ext cx="2743200" cy="365125"/>
          </a:xfrm>
        </p:spPr>
        <p:txBody>
          <a:bodyPr/>
          <a:lstStyle>
            <a:lvl1pPr>
              <a:defRPr lang="ko-KR" altLang="en-US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fld id="{560E2F8E-15A5-49AB-8B12-8B645CC44BB0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443371" y="116323"/>
            <a:ext cx="10470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② 제품출시 전략</a:t>
            </a:r>
          </a:p>
        </p:txBody>
      </p:sp>
      <p:sp>
        <p:nvSpPr>
          <p:cNvPr id="17" name="TextBox 16"/>
          <p:cNvSpPr txBox="1"/>
          <p:nvPr userDrawn="1"/>
        </p:nvSpPr>
        <p:spPr>
          <a:xfrm>
            <a:off x="9345034" y="6582069"/>
            <a:ext cx="22445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신규 브랜드 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런칭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캠페인 제안서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96" y="254822"/>
            <a:ext cx="1005927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155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82B2A"/>
              </a:gs>
              <a:gs pos="30000">
                <a:srgbClr val="282B2A"/>
              </a:gs>
              <a:gs pos="100000">
                <a:srgbClr val="012EB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모서리가 둥근 직사각형 7"/>
          <p:cNvSpPr/>
          <p:nvPr userDrawn="1"/>
        </p:nvSpPr>
        <p:spPr>
          <a:xfrm>
            <a:off x="409382" y="1250576"/>
            <a:ext cx="11373237" cy="5313680"/>
          </a:xfrm>
          <a:prstGeom prst="roundRect">
            <a:avLst>
              <a:gd name="adj" fmla="val 4812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320202" y="412321"/>
            <a:ext cx="104290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다이아몬드 9"/>
          <p:cNvSpPr/>
          <p:nvPr userDrawn="1"/>
        </p:nvSpPr>
        <p:spPr>
          <a:xfrm flipH="1">
            <a:off x="185507" y="336963"/>
            <a:ext cx="150716" cy="150716"/>
          </a:xfrm>
          <a:prstGeom prst="diamond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 userDrawn="1"/>
        </p:nvSpPr>
        <p:spPr>
          <a:xfrm>
            <a:off x="336223" y="116323"/>
            <a:ext cx="1172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spc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</a:rPr>
              <a:t>03 STRATEGY</a:t>
            </a:r>
            <a:endParaRPr lang="ko-KR" altLang="en-US" sz="1200" spc="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>
          <a:xfrm>
            <a:off x="9377680" y="6457185"/>
            <a:ext cx="2743200" cy="365125"/>
          </a:xfrm>
        </p:spPr>
        <p:txBody>
          <a:bodyPr/>
          <a:lstStyle>
            <a:lvl1pPr>
              <a:defRPr lang="ko-KR" altLang="en-US" sz="12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  <a:cs typeface="+mn-cs"/>
              </a:defRPr>
            </a:lvl1pPr>
          </a:lstStyle>
          <a:p>
            <a:fld id="{560E2F8E-15A5-49AB-8B12-8B645CC44BB0}" type="slidenum">
              <a:rPr lang="en-US" altLang="ko-KR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 userDrawn="1"/>
        </p:nvSpPr>
        <p:spPr>
          <a:xfrm>
            <a:off x="1443371" y="116323"/>
            <a:ext cx="7986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③ </a:t>
            </a:r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KPI</a:t>
            </a:r>
            <a:r>
              <a:rPr lang="en-US" altLang="ko-KR" sz="1200" spc="-1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/ </a:t>
            </a:r>
            <a:r>
              <a:rPr lang="ko-KR" altLang="en-US" sz="1200" spc="-150" baseline="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예산</a:t>
            </a:r>
            <a:endParaRPr lang="ko-KR" altLang="en-US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sp>
        <p:nvSpPr>
          <p:cNvPr id="17" name="TextBox 16"/>
          <p:cNvSpPr txBox="1"/>
          <p:nvPr userDrawn="1"/>
        </p:nvSpPr>
        <p:spPr>
          <a:xfrm>
            <a:off x="9345034" y="6582069"/>
            <a:ext cx="2244525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2018 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신규 브랜드 </a:t>
            </a:r>
            <a:r>
              <a:rPr lang="ko-KR" altLang="en-US" sz="10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런칭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캠페인 제안서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나눔바른고딕 UltraLight" panose="020B0603020101020101" pitchFamily="50" charset="-127"/>
                <a:ea typeface="나눔바른고딕 UltraLight" panose="020B0603020101020101" pitchFamily="50" charset="-127"/>
              </a:rPr>
              <a:t> 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50000"/>
                </a:schemeClr>
              </a:solidFill>
              <a:latin typeface="나눔바른고딕 UltraLight" panose="020B0603020101020101" pitchFamily="50" charset="-127"/>
              <a:ea typeface="나눔바른고딕 UltraLight" panose="020B0603020101020101" pitchFamily="50" charset="-127"/>
            </a:endParaRPr>
          </a:p>
        </p:txBody>
      </p:sp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9996" y="254822"/>
            <a:ext cx="1005927" cy="33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475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6D880C-741C-4899-81B6-6CA477FC4FFD}" type="datetime1">
              <a:rPr lang="ko-KR" altLang="en-US" smtClean="0"/>
              <a:t>2018-11-22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0E2F8E-15A5-49AB-8B12-8B645CC44BB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0606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52" r:id="rId12"/>
    <p:sldLayoutId id="2147483650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hyperlink" Target="https://www.google.com/url?sa=i&amp;rct=j&amp;q=&amp;esrc=s&amp;source=images&amp;cd=&amp;ved=2ahUKEwjCgKbh6OTeAhWJebwKHSJhC4MQjRx6BAgBEAU&amp;url=http://bst-blog.tistory.com/75&amp;psig=AOvVaw0PHPhpkQjmvOiBYaSSa5oW&amp;ust=1542866749125507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82B2A"/>
              </a:gs>
              <a:gs pos="30000">
                <a:srgbClr val="282B2A"/>
              </a:gs>
              <a:gs pos="100000">
                <a:srgbClr val="012EB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j-lt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3058605" y="3794706"/>
            <a:ext cx="603883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3098547" y="2665604"/>
            <a:ext cx="61398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400" i="1" dirty="0">
                <a:solidFill>
                  <a:schemeClr val="accent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O</a:t>
            </a:r>
            <a:r>
              <a:rPr lang="en-US" altLang="ko-KR" sz="4400" i="1" dirty="0">
                <a:solidFill>
                  <a:schemeClr val="bg1"/>
                </a:solidFill>
                <a:latin typeface="Abadi" panose="020B0604020104020204" pitchFamily="34" charset="0"/>
              </a:rPr>
              <a:t>ptional</a:t>
            </a:r>
            <a:r>
              <a:rPr lang="en-US" altLang="ko-KR" sz="44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  <a:ea typeface="나눔바른고딕 UltraLight" panose="020B0603020101020101" pitchFamily="50" charset="-127"/>
              </a:rPr>
              <a:t> </a:t>
            </a:r>
            <a:r>
              <a:rPr lang="en-US" altLang="ko-KR" sz="44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badi" panose="020B0604020104020204" pitchFamily="34" charset="0"/>
                <a:ea typeface="나눔바른고딕 UltraLight" panose="020B0603020101020101" pitchFamily="50" charset="-127"/>
              </a:rPr>
              <a:t>C</a:t>
            </a:r>
            <a:r>
              <a:rPr lang="en-US" altLang="ko-KR" sz="44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  <a:ea typeface="나눔바른고딕 UltraLight" panose="020B0603020101020101" pitchFamily="50" charset="-127"/>
              </a:rPr>
              <a:t>ookie </a:t>
            </a:r>
            <a:r>
              <a:rPr lang="en-US" altLang="ko-KR" sz="44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/>
                </a:solidFill>
                <a:latin typeface="Abadi" panose="020B0604020104020204" pitchFamily="34" charset="0"/>
                <a:ea typeface="나눔바른고딕 UltraLight" panose="020B0603020101020101" pitchFamily="50" charset="-127"/>
              </a:rPr>
              <a:t>P</a:t>
            </a:r>
            <a:r>
              <a:rPr lang="en-US" altLang="ko-KR" sz="44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  <a:ea typeface="나눔바른고딕 UltraLight" panose="020B0603020101020101" pitchFamily="50" charset="-127"/>
              </a:rPr>
              <a:t>rogram</a:t>
            </a:r>
            <a:r>
              <a:rPr lang="ko-KR" altLang="en-US" sz="44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  <a:ea typeface="나눔바른고딕 UltraLight" panose="020B0603020101020101" pitchFamily="50" charset="-127"/>
              </a:rPr>
              <a:t> </a:t>
            </a:r>
          </a:p>
          <a:p>
            <a:pPr algn="ctr"/>
            <a:endParaRPr lang="en-US" altLang="ko-KR" sz="2800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accent1">
                  <a:lumMod val="60000"/>
                  <a:lumOff val="40000"/>
                </a:schemeClr>
              </a:solidFill>
              <a:latin typeface="Abadi" panose="020B0604020104020204" pitchFamily="34" charset="0"/>
              <a:ea typeface="210 콤퓨타세탁 B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2F8E-15A5-49AB-8B12-8B645CC44BB0}" type="slidenum">
              <a:rPr lang="ko-KR" altLang="en-US" smtClean="0"/>
              <a:t>1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2033196" y="1949177"/>
            <a:ext cx="7904706" cy="2849570"/>
            <a:chOff x="2033196" y="2182260"/>
            <a:chExt cx="7904706" cy="2849570"/>
          </a:xfrm>
        </p:grpSpPr>
        <p:sp>
          <p:nvSpPr>
            <p:cNvPr id="14" name="모서리가 둥근 직사각형 13"/>
            <p:cNvSpPr/>
            <p:nvPr/>
          </p:nvSpPr>
          <p:spPr>
            <a:xfrm>
              <a:off x="2482093" y="2377440"/>
              <a:ext cx="7227815" cy="2092959"/>
            </a:xfrm>
            <a:prstGeom prst="roundRect">
              <a:avLst>
                <a:gd name="adj" fmla="val 8895"/>
              </a:avLst>
            </a:prstGeom>
            <a:noFill/>
            <a:ln w="635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badi" panose="020B0604020104020204" pitchFamily="34" charset="0"/>
              </a:endParaRPr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33196" y="2182260"/>
              <a:ext cx="1085182" cy="829128"/>
            </a:xfrm>
            <a:prstGeom prst="rect">
              <a:avLst/>
            </a:prstGeom>
          </p:spPr>
        </p:pic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51450" y="4196606"/>
              <a:ext cx="786452" cy="835224"/>
            </a:xfrm>
            <a:prstGeom prst="rect">
              <a:avLst/>
            </a:prstGeom>
          </p:spPr>
        </p:pic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A72FE687-144E-429F-AF43-663B6455516E}"/>
              </a:ext>
            </a:extLst>
          </p:cNvPr>
          <p:cNvSpPr txBox="1"/>
          <p:nvPr/>
        </p:nvSpPr>
        <p:spPr>
          <a:xfrm>
            <a:off x="9151450" y="5128196"/>
            <a:ext cx="396560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1891012 </a:t>
            </a:r>
            <a:r>
              <a:rPr lang="ko-KR" altLang="en-US" dirty="0">
                <a:solidFill>
                  <a:schemeClr val="bg1"/>
                </a:solidFill>
              </a:rPr>
              <a:t>김동훈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1891095 </a:t>
            </a:r>
            <a:r>
              <a:rPr lang="ko-KR" altLang="en-US" dirty="0">
                <a:solidFill>
                  <a:schemeClr val="bg1"/>
                </a:solidFill>
              </a:rPr>
              <a:t>전혜진</a:t>
            </a:r>
            <a:endParaRPr lang="en-US" altLang="ko-KR" dirty="0">
              <a:solidFill>
                <a:schemeClr val="bg1"/>
              </a:solidFill>
            </a:endParaRPr>
          </a:p>
          <a:p>
            <a:r>
              <a:rPr lang="en-US" altLang="ko-KR" dirty="0">
                <a:solidFill>
                  <a:schemeClr val="bg1"/>
                </a:solidFill>
              </a:rPr>
              <a:t>1891331 </a:t>
            </a:r>
            <a:r>
              <a:rPr lang="ko-KR" altLang="en-US" dirty="0">
                <a:solidFill>
                  <a:schemeClr val="bg1"/>
                </a:solidFill>
              </a:rPr>
              <a:t>한선우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3EA88E9-E9AA-46FC-891A-93F080844D57}"/>
              </a:ext>
            </a:extLst>
          </p:cNvPr>
          <p:cNvSpPr txBox="1"/>
          <p:nvPr/>
        </p:nvSpPr>
        <p:spPr>
          <a:xfrm>
            <a:off x="9174423" y="4798747"/>
            <a:ext cx="2095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19</a:t>
            </a:r>
            <a:r>
              <a:rPr lang="ko-KR" altLang="en-US" dirty="0">
                <a:solidFill>
                  <a:schemeClr val="bg1"/>
                </a:solidFill>
              </a:rPr>
              <a:t>조</a:t>
            </a:r>
          </a:p>
        </p:txBody>
      </p:sp>
    </p:spTree>
    <p:extLst>
      <p:ext uri="{BB962C8B-B14F-4D97-AF65-F5344CB8AC3E}">
        <p14:creationId xmlns:p14="http://schemas.microsoft.com/office/powerpoint/2010/main" val="3268804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-66845" y="5605"/>
            <a:ext cx="12191999" cy="6858000"/>
          </a:xfrm>
          <a:prstGeom prst="rect">
            <a:avLst/>
          </a:prstGeom>
          <a:gradFill flip="none" rotWithShape="1">
            <a:gsLst>
              <a:gs pos="0">
                <a:srgbClr val="282B2A"/>
              </a:gs>
              <a:gs pos="31000">
                <a:srgbClr val="282B2A">
                  <a:alpha val="91000"/>
                </a:srgbClr>
              </a:gs>
              <a:gs pos="100000">
                <a:srgbClr val="012EB1">
                  <a:alpha val="85000"/>
                </a:srgbClr>
              </a:gs>
              <a:gs pos="80000">
                <a:srgbClr val="012EB1">
                  <a:alpha val="86000"/>
                </a:srgbClr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2F8E-15A5-49AB-8B12-8B645CC44BB0}" type="slidenum">
              <a:rPr lang="ko-KR" altLang="en-US" smtClean="0"/>
              <a:t>2</a:t>
            </a:fld>
            <a:endParaRPr lang="ko-KR" altLang="en-US"/>
          </a:p>
        </p:txBody>
      </p:sp>
      <p:cxnSp>
        <p:nvCxnSpPr>
          <p:cNvPr id="4" name="직선 연결선 3"/>
          <p:cNvCxnSpPr/>
          <p:nvPr/>
        </p:nvCxnSpPr>
        <p:spPr>
          <a:xfrm>
            <a:off x="4008783" y="1763864"/>
            <a:ext cx="7301947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그룹 5"/>
          <p:cNvGrpSpPr/>
          <p:nvPr/>
        </p:nvGrpSpPr>
        <p:grpSpPr>
          <a:xfrm>
            <a:off x="6296216" y="2038851"/>
            <a:ext cx="5014514" cy="3577514"/>
            <a:chOff x="6316610" y="1996329"/>
            <a:chExt cx="5014514" cy="3572493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9700548" y="2187188"/>
              <a:ext cx="1554376" cy="51372"/>
            </a:xfrm>
            <a:prstGeom prst="roundRect">
              <a:avLst>
                <a:gd name="adj" fmla="val 50000"/>
              </a:avLst>
            </a:prstGeom>
            <a:solidFill>
              <a:srgbClr val="282B2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badi" panose="020B0604020104020204" pitchFamily="34" charset="0"/>
              </a:endParaRPr>
            </a:p>
          </p:txBody>
        </p:sp>
        <p:sp>
          <p:nvSpPr>
            <p:cNvPr id="22" name="모서리가 둥근 직사각형 21"/>
            <p:cNvSpPr/>
            <p:nvPr/>
          </p:nvSpPr>
          <p:spPr>
            <a:xfrm>
              <a:off x="9912146" y="3326983"/>
              <a:ext cx="1342778" cy="51372"/>
            </a:xfrm>
            <a:prstGeom prst="roundRect">
              <a:avLst>
                <a:gd name="adj" fmla="val 50000"/>
              </a:avLst>
            </a:prstGeom>
            <a:solidFill>
              <a:srgbClr val="282B2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badi" panose="020B0604020104020204" pitchFamily="34" charset="0"/>
              </a:endParaRPr>
            </a:p>
          </p:txBody>
        </p:sp>
        <p:sp>
          <p:nvSpPr>
            <p:cNvPr id="23" name="모서리가 둥근 직사각형 22"/>
            <p:cNvSpPr/>
            <p:nvPr/>
          </p:nvSpPr>
          <p:spPr>
            <a:xfrm>
              <a:off x="9791700" y="4280079"/>
              <a:ext cx="1463224" cy="51135"/>
            </a:xfrm>
            <a:prstGeom prst="roundRect">
              <a:avLst>
                <a:gd name="adj" fmla="val 50000"/>
              </a:avLst>
            </a:prstGeom>
            <a:solidFill>
              <a:srgbClr val="282B2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badi" panose="020B0604020104020204" pitchFamily="34" charset="0"/>
              </a:endParaRP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9808844" y="5428762"/>
              <a:ext cx="1446079" cy="45719"/>
            </a:xfrm>
            <a:prstGeom prst="roundRect">
              <a:avLst>
                <a:gd name="adj" fmla="val 50000"/>
              </a:avLst>
            </a:prstGeom>
            <a:solidFill>
              <a:srgbClr val="282B2A">
                <a:alpha val="7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badi" panose="020B0604020104020204" pitchFamily="34" charset="0"/>
              </a:endParaRPr>
            </a:p>
          </p:txBody>
        </p:sp>
        <p:grpSp>
          <p:nvGrpSpPr>
            <p:cNvPr id="3" name="그룹 2"/>
            <p:cNvGrpSpPr/>
            <p:nvPr/>
          </p:nvGrpSpPr>
          <p:grpSpPr>
            <a:xfrm>
              <a:off x="6316610" y="1996329"/>
              <a:ext cx="5014514" cy="3572493"/>
              <a:chOff x="6316610" y="1996329"/>
              <a:chExt cx="5014514" cy="3572493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6316610" y="1996329"/>
                <a:ext cx="5014514" cy="338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600" i="1" spc="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badi" panose="020B0604020104020204" pitchFamily="34" charset="0"/>
                    <a:ea typeface="210 콤퓨타세탁 B" panose="02020603020101020101" pitchFamily="18" charset="-127"/>
                  </a:rPr>
                  <a:t>1. Cookie</a:t>
                </a:r>
                <a:r>
                  <a:rPr lang="ko-KR" altLang="en-US" sz="1600" i="1" spc="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badi" panose="020B0604020104020204" pitchFamily="34" charset="0"/>
                    <a:ea typeface="210 콤퓨타세탁 B" panose="02020603020101020101" pitchFamily="18" charset="-127"/>
                  </a:rPr>
                  <a:t>를 통해 이뤄지는 개인정보 수집</a:t>
                </a:r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11146393" y="2281842"/>
                <a:ext cx="18473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endParaRPr lang="ko-KR" altLang="en-US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badi" panose="020B0604020104020204" pitchFamily="34" charset="0"/>
                  <a:ea typeface="나눔바른고딕 UltraLight" panose="020B0603020101020101" pitchFamily="50" charset="-127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166394" y="3133602"/>
                <a:ext cx="4164730" cy="338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600" i="1" spc="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badi" panose="020B0604020104020204" pitchFamily="34" charset="0"/>
                    <a:ea typeface="210 콤퓨타세탁 B" panose="02020603020101020101" pitchFamily="18" charset="-127"/>
                  </a:rPr>
                  <a:t>2. Web browser</a:t>
                </a:r>
                <a:r>
                  <a:rPr lang="ko-KR" altLang="en-US" sz="1600" i="1" spc="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badi" panose="020B0604020104020204" pitchFamily="34" charset="0"/>
                    <a:ea typeface="210 콤퓨타세탁 B" panose="02020603020101020101" pitchFamily="18" charset="-127"/>
                  </a:rPr>
                  <a:t> </a:t>
                </a:r>
                <a:r>
                  <a:rPr lang="ko-KR" altLang="en-US" sz="1600" i="1" spc="300" dirty="0" err="1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badi" panose="020B0604020104020204" pitchFamily="34" charset="0"/>
                    <a:ea typeface="210 콤퓨타세탁 B" panose="02020603020101020101" pitchFamily="18" charset="-127"/>
                  </a:rPr>
                  <a:t>옵션와</a:t>
                </a:r>
                <a:r>
                  <a:rPr lang="ko-KR" altLang="en-US" sz="1600" i="1" spc="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badi" panose="020B0604020104020204" pitchFamily="34" charset="0"/>
                    <a:ea typeface="210 콤퓨타세탁 B" panose="02020603020101020101" pitchFamily="18" charset="-127"/>
                  </a:rPr>
                  <a:t> </a:t>
                </a:r>
                <a:r>
                  <a:rPr lang="en-US" altLang="ko-KR" sz="1600" i="1" spc="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badi" panose="020B0604020104020204" pitchFamily="34" charset="0"/>
                    <a:ea typeface="210 콤퓨타세탁 B" panose="02020603020101020101" pitchFamily="18" charset="-127"/>
                  </a:rPr>
                  <a:t>AdBlock</a:t>
                </a:r>
                <a:endParaRPr lang="ko-KR" altLang="en-US" sz="1600" i="1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badi" panose="020B0604020104020204" pitchFamily="34" charset="0"/>
                  <a:ea typeface="210 콤퓨타세탁 B" panose="02020603020101020101" pitchFamily="18" charset="-127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10389840" y="4087999"/>
                <a:ext cx="941284" cy="338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600" i="1" spc="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badi" panose="020B0604020104020204" pitchFamily="34" charset="0"/>
                    <a:ea typeface="210 콤퓨타세탁 B" panose="02020603020101020101" pitchFamily="18" charset="-127"/>
                  </a:rPr>
                  <a:t>3.OCP</a:t>
                </a:r>
                <a:endParaRPr lang="ko-KR" altLang="en-US" sz="1600" i="1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badi" panose="020B0604020104020204" pitchFamily="34" charset="0"/>
                  <a:ea typeface="210 콤퓨타세탁 B" panose="02020603020101020101" pitchFamily="18" charset="-127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9998707" y="4350651"/>
                <a:ext cx="1332417" cy="461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badi" panose="020B0604020104020204" pitchFamily="34" charset="0"/>
                    <a:ea typeface="나눔바른고딕 UltraLight" panose="020B0603020101020101" pitchFamily="50" charset="-127"/>
                  </a:rPr>
                  <a:t>①소개</a:t>
                </a:r>
                <a:endParaRPr lang="en-US" altLang="ko-KR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badi" panose="020B0604020104020204" pitchFamily="34" charset="0"/>
                  <a:ea typeface="나눔바른고딕 UltraLight" panose="020B0603020101020101" pitchFamily="50" charset="-127"/>
                </a:endParaRPr>
              </a:p>
              <a:p>
                <a:pPr algn="r"/>
                <a:r>
                  <a:rPr lang="ko-KR" altLang="en-US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badi" panose="020B0604020104020204" pitchFamily="34" charset="0"/>
                    <a:ea typeface="나눔바른고딕 UltraLight" panose="020B0603020101020101" pitchFamily="50" charset="-127"/>
                  </a:rPr>
                  <a:t>②장점</a:t>
                </a:r>
                <a:r>
                  <a:rPr lang="en-US" altLang="ko-KR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badi" panose="020B0604020104020204" pitchFamily="34" charset="0"/>
                    <a:ea typeface="나눔바른고딕 UltraLight" panose="020B0603020101020101" pitchFamily="50" charset="-127"/>
                  </a:rPr>
                  <a:t> </a:t>
                </a:r>
                <a:r>
                  <a:rPr lang="ko-KR" altLang="en-US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badi" panose="020B0604020104020204" pitchFamily="34" charset="0"/>
                    <a:ea typeface="나눔바른고딕 UltraLight" panose="020B0603020101020101" pitchFamily="50" charset="-127"/>
                  </a:rPr>
                  <a:t>및 기대효과</a:t>
                </a:r>
                <a:endParaRPr lang="en-US" altLang="ko-KR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badi" panose="020B0604020104020204" pitchFamily="34" charset="0"/>
                  <a:ea typeface="나눔바른고딕 UltraLight" panose="020B0603020101020101" pitchFamily="50" charset="-127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10277630" y="5230743"/>
                <a:ext cx="1053494" cy="338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altLang="ko-KR" sz="1600" i="1" spc="3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badi" panose="020B0604020104020204" pitchFamily="34" charset="0"/>
                    <a:ea typeface="210 콤퓨타세탁 B" panose="02020603020101020101" pitchFamily="18" charset="-127"/>
                  </a:rPr>
                  <a:t>4. Q&amp;A</a:t>
                </a:r>
                <a:endParaRPr lang="ko-KR" altLang="en-US" sz="1600" i="1" spc="3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badi" panose="020B0604020104020204" pitchFamily="34" charset="0"/>
                  <a:ea typeface="210 콤퓨타세탁 B" panose="02020603020101020101" pitchFamily="18" charset="-127"/>
                </a:endParaRPr>
              </a:p>
            </p:txBody>
          </p:sp>
          <p:cxnSp>
            <p:nvCxnSpPr>
              <p:cNvPr id="34" name="직선 연결선 33"/>
              <p:cNvCxnSpPr/>
              <p:nvPr/>
            </p:nvCxnSpPr>
            <p:spPr>
              <a:xfrm>
                <a:off x="10027919" y="2706022"/>
                <a:ext cx="1227004" cy="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직선 연결선 35"/>
              <p:cNvCxnSpPr>
                <a:cxnSpLocks/>
              </p:cNvCxnSpPr>
              <p:nvPr/>
            </p:nvCxnSpPr>
            <p:spPr>
              <a:xfrm>
                <a:off x="10418933" y="3864891"/>
                <a:ext cx="835991" cy="648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직선 연결선 36"/>
              <p:cNvCxnSpPr/>
              <p:nvPr/>
            </p:nvCxnSpPr>
            <p:spPr>
              <a:xfrm>
                <a:off x="10408919" y="4850411"/>
                <a:ext cx="846004" cy="0"/>
              </a:xfrm>
              <a:prstGeom prst="line">
                <a:avLst/>
              </a:prstGeom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10402664" y="3403874"/>
                <a:ext cx="928460" cy="4610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ko-KR" altLang="en-US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badi" panose="020B0604020104020204" pitchFamily="34" charset="0"/>
                    <a:ea typeface="나눔바른고딕 UltraLight" panose="020B0603020101020101" pitchFamily="50" charset="-127"/>
                  </a:rPr>
                  <a:t>① 기존 기능</a:t>
                </a:r>
                <a:endParaRPr lang="en-US" altLang="ko-KR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badi" panose="020B0604020104020204" pitchFamily="34" charset="0"/>
                  <a:ea typeface="나눔바른고딕 UltraLight" panose="020B0603020101020101" pitchFamily="50" charset="-127"/>
                </a:endParaRPr>
              </a:p>
              <a:p>
                <a:pPr algn="r"/>
                <a:r>
                  <a:rPr lang="ko-KR" altLang="en-US" sz="1200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Abadi" panose="020B0604020104020204" pitchFamily="34" charset="0"/>
                    <a:ea typeface="나눔바른고딕 UltraLight" panose="020B0603020101020101" pitchFamily="50" charset="-127"/>
                  </a:rPr>
                  <a:t>② 한계점</a:t>
                </a:r>
                <a:endParaRPr lang="en-US" altLang="ko-KR" sz="12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badi" panose="020B0604020104020204" pitchFamily="34" charset="0"/>
                  <a:ea typeface="나눔바른고딕 UltraLight" panose="020B0603020101020101" pitchFamily="50" charset="-127"/>
                </a:endParaRPr>
              </a:p>
            </p:txBody>
          </p:sp>
        </p:grpSp>
      </p:grpSp>
      <p:sp>
        <p:nvSpPr>
          <p:cNvPr id="27" name="TextBox 26"/>
          <p:cNvSpPr txBox="1"/>
          <p:nvPr/>
        </p:nvSpPr>
        <p:spPr>
          <a:xfrm>
            <a:off x="9524590" y="1030882"/>
            <a:ext cx="17491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4000" i="1" spc="3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  <a:ea typeface="210 콤퓨타세탁 B" panose="02020603020101020101" pitchFamily="18" charset="-127"/>
              </a:rPr>
              <a:t>INDEX</a:t>
            </a:r>
            <a:endParaRPr lang="ko-KR" altLang="en-US" sz="4000" i="1" spc="3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badi" panose="020B0604020104020204" pitchFamily="34" charset="0"/>
              <a:ea typeface="210 콤퓨타세탁 B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09F251-D840-45E5-9F6A-FD887FDD3DF3}"/>
              </a:ext>
            </a:extLst>
          </p:cNvPr>
          <p:cNvSpPr txBox="1"/>
          <p:nvPr/>
        </p:nvSpPr>
        <p:spPr>
          <a:xfrm>
            <a:off x="9471504" y="2296164"/>
            <a:ext cx="1854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  <a:ea typeface="나눔바른고딕 UltraLight" panose="020B0603020101020101" pitchFamily="50" charset="-127"/>
              </a:rPr>
              <a:t>①</a:t>
            </a:r>
            <a:r>
              <a:rPr lang="ko-KR" altLang="en-US" sz="1200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  <a:ea typeface="나눔바른고딕 UltraLight" panose="020B0603020101020101" pitchFamily="50" charset="-127"/>
              </a:rPr>
              <a:t>리타겟팅</a:t>
            </a:r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  <a:ea typeface="나눔바른고딕 UltraLight" panose="020B0603020101020101" pitchFamily="50" charset="-127"/>
              </a:rPr>
              <a:t> 광고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badi" panose="020B0604020104020204" pitchFamily="34" charset="0"/>
              <a:ea typeface="나눔바른고딕 UltraLight" panose="020B0603020101020101" pitchFamily="50" charset="-127"/>
            </a:endParaRPr>
          </a:p>
          <a:p>
            <a:pPr algn="r"/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  <a:ea typeface="나눔바른고딕 UltraLight" panose="020B0603020101020101" pitchFamily="50" charset="-127"/>
              </a:rPr>
              <a:t>② 쿠키 수집의 예시들</a:t>
            </a:r>
            <a:endParaRPr lang="ko-KR" altLang="en-US" sz="12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268383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2F8E-15A5-49AB-8B12-8B645CC44BB0}" type="slidenum">
              <a:rPr lang="en-US" altLang="ko-KR" smtClean="0">
                <a:latin typeface="Abadi" panose="020B0604020104020204" pitchFamily="34" charset="0"/>
              </a:rPr>
              <a:pPr/>
              <a:t>3</a:t>
            </a:fld>
            <a:endParaRPr lang="en-US" dirty="0">
              <a:latin typeface="Abadi" panose="020B060402010402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524123" y="534696"/>
            <a:ext cx="71086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FF00"/>
                </a:solidFill>
                <a:latin typeface="Abadi" panose="020B0604020104020204" pitchFamily="34" charset="0"/>
                <a:ea typeface="210 콤퓨타세탁 B" panose="02020603020101020101" pitchFamily="18" charset="-127"/>
              </a:rPr>
              <a:t>COOKIE</a:t>
            </a:r>
            <a:r>
              <a:rPr lang="ko-KR" altLang="en-US" sz="32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  <a:ea typeface="210 콤퓨타세탁 B" panose="02020603020101020101" pitchFamily="18" charset="-127"/>
              </a:rPr>
              <a:t>를 통해 이뤄지는 개인정보 수집</a:t>
            </a:r>
            <a:endParaRPr lang="ko-KR" altLang="en-US" sz="32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FFFF00"/>
              </a:solidFill>
              <a:latin typeface="Abadi" panose="020B0604020104020204" pitchFamily="34" charset="0"/>
              <a:ea typeface="210 콤퓨타세탁 B" panose="02020603020101020101" pitchFamily="18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6138733" y="2111069"/>
            <a:ext cx="5475711" cy="42485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badi" panose="020B0604020104020204" pitchFamily="34" charset="0"/>
            </a:endParaRPr>
          </a:p>
        </p:txBody>
      </p:sp>
      <p:cxnSp>
        <p:nvCxnSpPr>
          <p:cNvPr id="25" name="직선 연결선 24"/>
          <p:cNvCxnSpPr/>
          <p:nvPr/>
        </p:nvCxnSpPr>
        <p:spPr>
          <a:xfrm>
            <a:off x="6131207" y="2058783"/>
            <a:ext cx="5375588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6219325" y="2260989"/>
            <a:ext cx="715918" cy="253916"/>
            <a:chOff x="6249074" y="4358291"/>
            <a:chExt cx="2143086" cy="345411"/>
          </a:xfrm>
        </p:grpSpPr>
        <p:sp>
          <p:nvSpPr>
            <p:cNvPr id="31" name="모서리가 둥근 직사각형 30"/>
            <p:cNvSpPr/>
            <p:nvPr/>
          </p:nvSpPr>
          <p:spPr>
            <a:xfrm>
              <a:off x="6249074" y="4398259"/>
              <a:ext cx="2143086" cy="265475"/>
            </a:xfrm>
            <a:prstGeom prst="roundRect">
              <a:avLst>
                <a:gd name="adj" fmla="val 50000"/>
              </a:avLst>
            </a:prstGeom>
            <a:solidFill>
              <a:srgbClr val="282B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>
                <a:latin typeface="Abadi" panose="020B0604020104020204" pitchFamily="34" charset="0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6641142" y="4358291"/>
              <a:ext cx="1358953" cy="345411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ko-KR" altLang="en-US" sz="105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Abadi" panose="020B0604020104020204" pitchFamily="34" charset="0"/>
                  <a:ea typeface="210 콤퓨타세탁 B" panose="02020603020101020101" pitchFamily="18" charset="-127"/>
                </a:rPr>
                <a:t>방법</a:t>
              </a:r>
              <a:endParaRPr lang="en-US" altLang="ko-KR" sz="105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  <a:ea typeface="210 콤퓨타세탁 B" panose="02020603020101020101" pitchFamily="18" charset="-127"/>
              </a:endParaRPr>
            </a:p>
          </p:txBody>
        </p:sp>
      </p:grpSp>
      <p:sp>
        <p:nvSpPr>
          <p:cNvPr id="33" name="모서리가 둥근 직사각형 32"/>
          <p:cNvSpPr/>
          <p:nvPr/>
        </p:nvSpPr>
        <p:spPr>
          <a:xfrm>
            <a:off x="7064532" y="2251394"/>
            <a:ext cx="4442263" cy="849079"/>
          </a:xfrm>
          <a:prstGeom prst="roundRect">
            <a:avLst>
              <a:gd name="adj" fmla="val 4902"/>
            </a:avLst>
          </a:prstGeom>
          <a:solidFill>
            <a:schemeClr val="bg1">
              <a:alpha val="72000"/>
            </a:schemeClr>
          </a:solidFill>
          <a:ln w="3175">
            <a:solidFill>
              <a:srgbClr val="282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Abadi" panose="020B0604020104020204" pitchFamily="34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7356787" y="2404999"/>
            <a:ext cx="4139273" cy="7540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>
                <a:latin typeface="Abadi" panose="020B0604020104020204" pitchFamily="34" charset="0"/>
              </a:rPr>
              <a:t>이용자들이 남기는 쿠키 정보를 수집하여</a:t>
            </a:r>
            <a:endParaRPr lang="en-US" altLang="ko-KR" sz="1600" dirty="0">
              <a:latin typeface="Abadi" panose="020B0604020104020204" pitchFamily="34" charset="0"/>
            </a:endParaRPr>
          </a:p>
          <a:p>
            <a:r>
              <a:rPr lang="ko-KR" altLang="en-US" sz="1600" dirty="0">
                <a:latin typeface="Abadi" panose="020B0604020104020204" pitchFamily="34" charset="0"/>
              </a:rPr>
              <a:t>             개인정보를 무단으로 수집</a:t>
            </a:r>
            <a:endParaRPr lang="ko-KR" altLang="en-US" sz="16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Abadi" panose="020B0604020104020204" pitchFamily="34" charset="0"/>
              <a:ea typeface="나눔바른고딕" panose="020B0603020101020101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ko-KR" sz="11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Abadi" panose="020B0604020104020204" pitchFamily="34" charset="0"/>
              <a:ea typeface="나눔바른고딕 UltraLight" panose="020B0603020101020101" pitchFamily="50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6484920" y="2655068"/>
            <a:ext cx="184731" cy="253916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endParaRPr lang="en-US" altLang="ko-KR" sz="105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solidFill>
                <a:schemeClr val="bg1"/>
              </a:solidFill>
              <a:latin typeface="Abadi" panose="020B0604020104020204" pitchFamily="34" charset="0"/>
              <a:ea typeface="210 콤퓨타세탁 B" panose="02020603020101020101" pitchFamily="18" charset="-127"/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577556" y="1562100"/>
            <a:ext cx="5376458" cy="4800949"/>
          </a:xfrm>
          <a:prstGeom prst="roundRect">
            <a:avLst>
              <a:gd name="adj" fmla="val 3859"/>
            </a:avLst>
          </a:prstGeom>
          <a:noFill/>
          <a:ln w="25400">
            <a:solidFill>
              <a:srgbClr val="282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>
              <a:latin typeface="Abadi" panose="020B0604020104020204" pitchFamily="34" charset="0"/>
            </a:endParaRPr>
          </a:p>
        </p:txBody>
      </p:sp>
      <p:grpSp>
        <p:nvGrpSpPr>
          <p:cNvPr id="58" name="그룹 57"/>
          <p:cNvGrpSpPr/>
          <p:nvPr/>
        </p:nvGrpSpPr>
        <p:grpSpPr>
          <a:xfrm>
            <a:off x="564697" y="1453074"/>
            <a:ext cx="5404557" cy="390966"/>
            <a:chOff x="564535" y="6159725"/>
            <a:chExt cx="5404557" cy="286577"/>
          </a:xfrm>
        </p:grpSpPr>
        <p:sp>
          <p:nvSpPr>
            <p:cNvPr id="41" name="모서리가 둥근 직사각형 40"/>
            <p:cNvSpPr/>
            <p:nvPr/>
          </p:nvSpPr>
          <p:spPr>
            <a:xfrm>
              <a:off x="564535" y="6159725"/>
              <a:ext cx="5404557" cy="286577"/>
            </a:xfrm>
            <a:prstGeom prst="roundRect">
              <a:avLst>
                <a:gd name="adj" fmla="val 26321"/>
              </a:avLst>
            </a:prstGeom>
            <a:solidFill>
              <a:srgbClr val="282B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>
                <a:latin typeface="Abadi" panose="020B0604020104020204" pitchFamily="34" charset="0"/>
              </a:endParaRPr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2522876" y="6178934"/>
              <a:ext cx="1487908" cy="248159"/>
            </a:xfrm>
            <a:prstGeom prst="rect">
              <a:avLst/>
            </a:prstGeom>
          </p:spPr>
          <p:txBody>
            <a:bodyPr wrap="none" anchor="ctr">
              <a:spAutoFit/>
            </a:bodyPr>
            <a:lstStyle/>
            <a:p>
              <a:pPr lvl="0" algn="ctr"/>
              <a:r>
                <a:rPr lang="ko-KR" altLang="en-US" sz="1600" dirty="0" err="1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Abadi" panose="020B0604020104020204" pitchFamily="34" charset="0"/>
                  <a:ea typeface="210 콤퓨타세탁 B" panose="02020603020101020101" pitchFamily="18" charset="-127"/>
                </a:rPr>
                <a:t>리타겟팅</a:t>
              </a:r>
              <a:r>
                <a:rPr lang="ko-KR" altLang="en-US" sz="1600" dirty="0">
                  <a:ln>
                    <a:solidFill>
                      <a:srgbClr val="5B9BD5">
                        <a:shade val="50000"/>
                        <a:alpha val="0"/>
                      </a:srgbClr>
                    </a:solidFill>
                  </a:ln>
                  <a:solidFill>
                    <a:schemeClr val="bg1"/>
                  </a:solidFill>
                  <a:latin typeface="Abadi" panose="020B0604020104020204" pitchFamily="34" charset="0"/>
                  <a:ea typeface="210 콤퓨타세탁 B" panose="02020603020101020101" pitchFamily="18" charset="-127"/>
                </a:rPr>
                <a:t> 광고</a:t>
              </a:r>
              <a:endParaRPr lang="en-US" altLang="ko-KR" sz="1600" dirty="0">
                <a:ln>
                  <a:solidFill>
                    <a:srgbClr val="5B9BD5">
                      <a:shade val="50000"/>
                      <a:alpha val="0"/>
                    </a:srgbClr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  <a:ea typeface="210 콤퓨타세탁 B" panose="02020603020101020101" pitchFamily="18" charset="-127"/>
              </a:endParaRPr>
            </a:p>
          </p:txBody>
        </p:sp>
      </p:grpSp>
      <p:sp>
        <p:nvSpPr>
          <p:cNvPr id="48" name="직사각형 47"/>
          <p:cNvSpPr/>
          <p:nvPr/>
        </p:nvSpPr>
        <p:spPr>
          <a:xfrm>
            <a:off x="1241177" y="3862921"/>
            <a:ext cx="3996607" cy="584775"/>
          </a:xfrm>
          <a:prstGeom prst="rect">
            <a:avLst/>
          </a:prstGeom>
        </p:spPr>
        <p:txBody>
          <a:bodyPr wrap="none" anchor="ctr">
            <a:spAutoFit/>
          </a:bodyPr>
          <a:lstStyle/>
          <a:p>
            <a:pPr lvl="0" algn="ctr"/>
            <a:r>
              <a:rPr lang="ko-KR" altLang="en-US" sz="1600" dirty="0">
                <a:latin typeface="Abadi" panose="020B0604020104020204" pitchFamily="34" charset="0"/>
              </a:rPr>
              <a:t>온라인에서 강력한 </a:t>
            </a:r>
            <a:endParaRPr lang="en-US" altLang="ko-KR" sz="1600" dirty="0">
              <a:latin typeface="Abadi" panose="020B0604020104020204" pitchFamily="34" charset="0"/>
            </a:endParaRPr>
          </a:p>
          <a:p>
            <a:pPr lvl="0" algn="ctr"/>
            <a:r>
              <a:rPr lang="ko-KR" altLang="en-US" sz="1600" dirty="0">
                <a:latin typeface="Abadi" panose="020B0604020104020204" pitchFamily="34" charset="0"/>
              </a:rPr>
              <a:t>프라이버시 침해 수단이 될 수 있는 </a:t>
            </a:r>
            <a:r>
              <a:rPr lang="en-US" altLang="ko-KR" sz="1600" dirty="0">
                <a:latin typeface="Abadi" panose="020B0604020104020204" pitchFamily="34" charset="0"/>
              </a:rPr>
              <a:t>'</a:t>
            </a:r>
            <a:r>
              <a:rPr lang="ko-KR" altLang="en-US" sz="1600" dirty="0">
                <a:latin typeface="Abadi" panose="020B0604020104020204" pitchFamily="34" charset="0"/>
              </a:rPr>
              <a:t>쿠키</a:t>
            </a:r>
            <a:r>
              <a:rPr lang="en-US" altLang="ko-KR" sz="1600" dirty="0">
                <a:latin typeface="Abadi" panose="020B0604020104020204" pitchFamily="34" charset="0"/>
              </a:rPr>
              <a:t>'</a:t>
            </a:r>
            <a:endParaRPr lang="en-US" altLang="ko-KR" sz="1600" dirty="0">
              <a:ln>
                <a:solidFill>
                  <a:srgbClr val="5B9BD5">
                    <a:shade val="50000"/>
                    <a:alpha val="0"/>
                  </a:srgbClr>
                </a:solidFill>
              </a:ln>
              <a:latin typeface="Abadi" panose="020B0604020104020204" pitchFamily="34" charset="0"/>
              <a:ea typeface="210 콤퓨타세탁 B" panose="02020603020101020101" pitchFamily="18" charset="-127"/>
            </a:endParaRPr>
          </a:p>
        </p:txBody>
      </p:sp>
      <p:sp>
        <p:nvSpPr>
          <p:cNvPr id="56" name="직사각형 55"/>
          <p:cNvSpPr/>
          <p:nvPr/>
        </p:nvSpPr>
        <p:spPr>
          <a:xfrm>
            <a:off x="1226961" y="4887905"/>
            <a:ext cx="490424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Abadi" panose="020B0604020104020204" pitchFamily="34" charset="0"/>
                <a:ea typeface="나눔바른고딕 UltraLight" panose="020B0603020101020101" pitchFamily="50" charset="-127"/>
              </a:rPr>
              <a:t>▶</a:t>
            </a:r>
            <a:r>
              <a:rPr lang="ko-KR" altLang="en-US" sz="1200" dirty="0">
                <a:latin typeface="Abadi" panose="020B0604020104020204" pitchFamily="34" charset="0"/>
              </a:rPr>
              <a:t>쿠키는 사용자가 인터넷 서핑을 하며 한 활동들을 기록하는 파일</a:t>
            </a:r>
            <a:endParaRPr lang="en-US" altLang="ko-KR" sz="1200" dirty="0">
              <a:latin typeface="Abadi" panose="020B0604020104020204" pitchFamily="34" charset="0"/>
            </a:endParaRPr>
          </a:p>
          <a:p>
            <a:r>
              <a:rPr lang="en-US" altLang="ko-KR" sz="1200" dirty="0">
                <a:latin typeface="Abadi" panose="020B0604020104020204" pitchFamily="34" charset="0"/>
              </a:rPr>
              <a:t>    </a:t>
            </a:r>
            <a:r>
              <a:rPr lang="ko-KR" altLang="en-US" sz="1200" dirty="0">
                <a:latin typeface="Abadi" panose="020B0604020104020204" pitchFamily="34" charset="0"/>
              </a:rPr>
              <a:t>→ 사용자와 웹사이트 사이 서비스 원활</a:t>
            </a:r>
            <a:endParaRPr lang="en-US" altLang="ko-KR" sz="1200" dirty="0">
              <a:latin typeface="Abadi" panose="020B0604020104020204" pitchFamily="34" charset="0"/>
            </a:endParaRPr>
          </a:p>
          <a:p>
            <a:r>
              <a:rPr lang="en-US" altLang="ko-KR" sz="12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Abadi" panose="020B0604020104020204" pitchFamily="34" charset="0"/>
                <a:ea typeface="나눔바른고딕 UltraLight" panose="020B0603020101020101" pitchFamily="50" charset="-127"/>
              </a:rPr>
              <a:t>▶</a:t>
            </a:r>
            <a:r>
              <a:rPr lang="ko-KR" altLang="en-US" sz="1200" dirty="0">
                <a:latin typeface="Abadi" panose="020B0604020104020204" pitchFamily="34" charset="0"/>
              </a:rPr>
              <a:t>하지만 이용자가 본 내용</a:t>
            </a:r>
            <a:r>
              <a:rPr lang="en-US" altLang="ko-KR" sz="1200" dirty="0">
                <a:latin typeface="Abadi" panose="020B0604020104020204" pitchFamily="34" charset="0"/>
              </a:rPr>
              <a:t>, </a:t>
            </a:r>
            <a:r>
              <a:rPr lang="ko-KR" altLang="en-US" sz="1200" dirty="0">
                <a:latin typeface="Abadi" panose="020B0604020104020204" pitchFamily="34" charset="0"/>
              </a:rPr>
              <a:t>상품 구매 내역이나 아이디</a:t>
            </a:r>
            <a:r>
              <a:rPr lang="en-US" altLang="ko-KR" sz="1200" dirty="0">
                <a:latin typeface="Abadi" panose="020B0604020104020204" pitchFamily="34" charset="0"/>
              </a:rPr>
              <a:t>(ID), </a:t>
            </a:r>
          </a:p>
          <a:p>
            <a:r>
              <a:rPr lang="en-US" altLang="ko-KR" sz="1200" dirty="0">
                <a:latin typeface="Abadi" panose="020B0604020104020204" pitchFamily="34" charset="0"/>
              </a:rPr>
              <a:t>   IP </a:t>
            </a:r>
            <a:r>
              <a:rPr lang="ko-KR" altLang="en-US" sz="1200" dirty="0">
                <a:latin typeface="Abadi" panose="020B0604020104020204" pitchFamily="34" charset="0"/>
              </a:rPr>
              <a:t>주소 등 다양한 정보 → 개인정보 침해 가능성 ↑</a:t>
            </a:r>
            <a:endParaRPr lang="en-US" altLang="ko-KR" sz="12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Abadi" panose="020B0604020104020204" pitchFamily="34" charset="0"/>
              <a:ea typeface="나눔바른고딕 UltraLight" panose="020B0603020101020101" pitchFamily="50" charset="-127"/>
            </a:endParaRPr>
          </a:p>
        </p:txBody>
      </p:sp>
      <p:cxnSp>
        <p:nvCxnSpPr>
          <p:cNvPr id="61" name="직선 연결선 60"/>
          <p:cNvCxnSpPr>
            <a:cxnSpLocks/>
          </p:cNvCxnSpPr>
          <p:nvPr/>
        </p:nvCxnSpPr>
        <p:spPr>
          <a:xfrm>
            <a:off x="1494192" y="4651632"/>
            <a:ext cx="3392133" cy="0"/>
          </a:xfrm>
          <a:prstGeom prst="line">
            <a:avLst/>
          </a:prstGeom>
          <a:ln w="254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3">
            <a:extLst>
              <a:ext uri="{FF2B5EF4-FFF2-40B4-BE49-F238E27FC236}">
                <a16:creationId xmlns:a16="http://schemas.microsoft.com/office/drawing/2014/main" id="{28B5D2C6-4445-4F7F-8235-03EE2F2B5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4138" y="2525358"/>
            <a:ext cx="2867822" cy="257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9044" tIns="-19044" rIns="0" bIns="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>
              <a:latin typeface="Abadi" panose="020B0604020104020204" pitchFamily="34" charset="0"/>
            </a:endParaRPr>
          </a:p>
        </p:txBody>
      </p:sp>
      <p:pic>
        <p:nvPicPr>
          <p:cNvPr id="1026" name="Picture 2" descr="리타겟팅 광고에 대한 이미지 검색결과">
            <a:hlinkClick r:id="rId2"/>
            <a:extLst>
              <a:ext uri="{FF2B5EF4-FFF2-40B4-BE49-F238E27FC236}">
                <a16:creationId xmlns:a16="http://schemas.microsoft.com/office/drawing/2014/main" id="{E786064F-192F-4FAC-82BC-1FBEE5BC3D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7863" y="1874460"/>
            <a:ext cx="3273541" cy="196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" name="직사각형 59">
            <a:extLst>
              <a:ext uri="{FF2B5EF4-FFF2-40B4-BE49-F238E27FC236}">
                <a16:creationId xmlns:a16="http://schemas.microsoft.com/office/drawing/2014/main" id="{E6B04EB0-8993-4F9A-AF85-6924212B8A9E}"/>
              </a:ext>
            </a:extLst>
          </p:cNvPr>
          <p:cNvSpPr/>
          <p:nvPr/>
        </p:nvSpPr>
        <p:spPr>
          <a:xfrm>
            <a:off x="6143999" y="1430604"/>
            <a:ext cx="11256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b="1" i="1" dirty="0" err="1">
                <a:solidFill>
                  <a:srgbClr val="012EB1"/>
                </a:solidFill>
                <a:latin typeface="Abadi" panose="020B0604020104020204" pitchFamily="34" charset="0"/>
              </a:rPr>
              <a:t>FaceBook</a:t>
            </a:r>
            <a:endParaRPr lang="ko-KR" altLang="en-US" b="1" i="1" dirty="0">
              <a:solidFill>
                <a:srgbClr val="012EB1"/>
              </a:solidFill>
              <a:latin typeface="Abadi" panose="020B0604020104020204" pitchFamily="34" charset="0"/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E4BEC130-63AA-4ECA-AA4C-A29401C7C31D}"/>
              </a:ext>
            </a:extLst>
          </p:cNvPr>
          <p:cNvSpPr/>
          <p:nvPr/>
        </p:nvSpPr>
        <p:spPr>
          <a:xfrm>
            <a:off x="6136261" y="1359548"/>
            <a:ext cx="1220526" cy="514912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badi" panose="020B0604020104020204" pitchFamily="34" charset="0"/>
            </a:endParaRPr>
          </a:p>
        </p:txBody>
      </p:sp>
      <p:pic>
        <p:nvPicPr>
          <p:cNvPr id="40" name="그림 39">
            <a:extLst>
              <a:ext uri="{FF2B5EF4-FFF2-40B4-BE49-F238E27FC236}">
                <a16:creationId xmlns:a16="http://schemas.microsoft.com/office/drawing/2014/main" id="{D90150E3-A886-443C-8BD4-2F612854669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653" b="-50653"/>
          <a:stretch/>
        </p:blipFill>
        <p:spPr>
          <a:xfrm>
            <a:off x="7059991" y="4350434"/>
            <a:ext cx="4064796" cy="394285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BC7E8D4-8C54-4B0B-9AF1-A5D59A110E55}"/>
              </a:ext>
            </a:extLst>
          </p:cNvPr>
          <p:cNvSpPr txBox="1"/>
          <p:nvPr/>
        </p:nvSpPr>
        <p:spPr>
          <a:xfrm>
            <a:off x="7539034" y="1434623"/>
            <a:ext cx="3648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Abadi" panose="020B0604020104020204" pitchFamily="34" charset="0"/>
              </a:rPr>
              <a:t>“</a:t>
            </a:r>
            <a:r>
              <a:rPr lang="ko-KR" alt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트래킹</a:t>
            </a:r>
            <a:r>
              <a:rPr lang="ko-KR" alt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</a:rPr>
              <a:t> 쿠키</a:t>
            </a:r>
            <a:r>
              <a:rPr lang="en-US" altLang="ko-KR" dirty="0">
                <a:latin typeface="Abadi" panose="020B0604020104020204" pitchFamily="34" charset="0"/>
              </a:rPr>
              <a:t>”</a:t>
            </a:r>
            <a:endParaRPr lang="ko-KR" alt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710728"/>
      </p:ext>
    </p:extLst>
  </p:cSld>
  <p:clrMapOvr>
    <a:masterClrMapping/>
  </p:clrMapOvr>
  <p:transition spd="med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33" grpId="0" animBg="1"/>
      <p:bldP spid="34" grpId="0"/>
      <p:bldP spid="60" grpId="0"/>
      <p:bldP spid="27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B05128A9-3520-42F5-8A58-F0741259C6E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33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668320A-FB3E-4D9F-B1EB-FE87D59F5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560E2F8E-15A5-49AB-8B12-8B645CC44BB0}" type="slidenum">
              <a:rPr lang="en-US" altLang="ko-KR">
                <a:solidFill>
                  <a:srgbClr val="FFFFFF"/>
                </a:solidFill>
                <a:latin typeface="Abadi" panose="020B0604020104020204" pitchFamily="34" charset="0"/>
                <a:ea typeface="+mn-ea"/>
              </a:rPr>
              <a:pPr latinLnBrk="0">
                <a:spcAft>
                  <a:spcPts val="600"/>
                </a:spcAft>
              </a:pPr>
              <a:t>4</a:t>
            </a:fld>
            <a:endParaRPr lang="en-US">
              <a:solidFill>
                <a:srgbClr val="FFFFFF"/>
              </a:solidFill>
              <a:latin typeface="Abadi" panose="020B0604020104020204" pitchFamily="34" charset="0"/>
              <a:ea typeface="+mn-ea"/>
            </a:endParaRP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657835BC-D14E-4792-A6E6-326C9A221FC0}"/>
              </a:ext>
            </a:extLst>
          </p:cNvPr>
          <p:cNvSpPr/>
          <p:nvPr/>
        </p:nvSpPr>
        <p:spPr>
          <a:xfrm>
            <a:off x="10147177" y="3258105"/>
            <a:ext cx="2044803" cy="3844030"/>
          </a:xfrm>
          <a:prstGeom prst="frame">
            <a:avLst>
              <a:gd name="adj1" fmla="val 4251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4878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스크린샷이(가) 표시된 사진&#10;&#10;매우 높은 신뢰도로 생성된 설명">
            <a:extLst>
              <a:ext uri="{FF2B5EF4-FFF2-40B4-BE49-F238E27FC236}">
                <a16:creationId xmlns:a16="http://schemas.microsoft.com/office/drawing/2014/main" id="{1D9AF745-6682-463E-951E-E54DD2B274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870" r="17330"/>
          <a:stretch/>
        </p:blipFill>
        <p:spPr>
          <a:xfrm>
            <a:off x="-1" y="10"/>
            <a:ext cx="7534655" cy="6857990"/>
          </a:xfrm>
          <a:prstGeom prst="rect">
            <a:avLst/>
          </a:prstGeom>
        </p:spPr>
      </p:pic>
      <p:pic>
        <p:nvPicPr>
          <p:cNvPr id="4" name="그림 3" descr="전자기기이(가) 표시된 사진&#10;&#10;높은 신뢰도로 생성된 설명">
            <a:extLst>
              <a:ext uri="{FF2B5EF4-FFF2-40B4-BE49-F238E27FC236}">
                <a16:creationId xmlns:a16="http://schemas.microsoft.com/office/drawing/2014/main" id="{C94B970A-8513-4F09-B157-16A9FE976F0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350"/>
          <a:stretch/>
        </p:blipFill>
        <p:spPr>
          <a:xfrm>
            <a:off x="7534656" y="10"/>
            <a:ext cx="4657344" cy="685799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7E5DC50-54F9-4B45-9E19-CE69CE0D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>
              <a:spcAft>
                <a:spcPts val="600"/>
              </a:spcAft>
            </a:pPr>
            <a:fld id="{560E2F8E-15A5-49AB-8B12-8B645CC44BB0}" type="slidenum">
              <a:rPr lang="en-US" altLang="ko-KR">
                <a:solidFill>
                  <a:srgbClr val="FFFFFF"/>
                </a:solidFill>
                <a:latin typeface="+mn-lt"/>
                <a:ea typeface="+mn-ea"/>
              </a:rPr>
              <a:pPr latinLnBrk="0">
                <a:spcAft>
                  <a:spcPts val="600"/>
                </a:spcAft>
              </a:pPr>
              <a:t>5</a:t>
            </a:fld>
            <a:endParaRPr lang="en-US">
              <a:solidFill>
                <a:srgbClr val="FFFFFF"/>
              </a:solidFill>
              <a:latin typeface="+mn-lt"/>
              <a:ea typeface="+mn-ea"/>
            </a:endParaRPr>
          </a:p>
        </p:txBody>
      </p:sp>
      <p:sp>
        <p:nvSpPr>
          <p:cNvPr id="7" name="액자 6">
            <a:extLst>
              <a:ext uri="{FF2B5EF4-FFF2-40B4-BE49-F238E27FC236}">
                <a16:creationId xmlns:a16="http://schemas.microsoft.com/office/drawing/2014/main" id="{9F3735E8-2FEF-405D-B057-CD95867E8CDE}"/>
              </a:ext>
            </a:extLst>
          </p:cNvPr>
          <p:cNvSpPr/>
          <p:nvPr/>
        </p:nvSpPr>
        <p:spPr>
          <a:xfrm>
            <a:off x="5079998" y="2514600"/>
            <a:ext cx="2454654" cy="4317990"/>
          </a:xfrm>
          <a:prstGeom prst="frame">
            <a:avLst>
              <a:gd name="adj1" fmla="val 267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0153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49044" y="5525225"/>
            <a:ext cx="4977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나눔바른고딕 UltraLight" panose="020B0603020101020101" pitchFamily="50" charset="-127"/>
              </a:rPr>
              <a:t>기록 삭제가 가능하지만  굳이 삭제하지 않고 편의를 위해  남겨놔도 될 기록까지 삭제함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Abadi" panose="020B0604020104020204" pitchFamily="34" charset="0"/>
                <a:ea typeface="나눔바른고딕 UltraLight" panose="020B0603020101020101" pitchFamily="50" charset="-127"/>
              </a:rPr>
              <a:t>.</a:t>
            </a:r>
          </a:p>
        </p:txBody>
      </p:sp>
      <p:sp>
        <p:nvSpPr>
          <p:cNvPr id="22" name="모서리가 둥근 직사각형 21"/>
          <p:cNvSpPr/>
          <p:nvPr/>
        </p:nvSpPr>
        <p:spPr>
          <a:xfrm>
            <a:off x="1180982" y="2098191"/>
            <a:ext cx="4338233" cy="2962828"/>
          </a:xfrm>
          <a:prstGeom prst="roundRect">
            <a:avLst>
              <a:gd name="adj" fmla="val 0"/>
            </a:avLst>
          </a:prstGeom>
          <a:noFill/>
          <a:ln w="63500">
            <a:solidFill>
              <a:srgbClr val="282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badi" panose="020B0604020104020204" pitchFamily="34" charset="0"/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049408" y="5497075"/>
            <a:ext cx="1390918" cy="527712"/>
            <a:chOff x="7112997" y="3575862"/>
            <a:chExt cx="929640" cy="286622"/>
          </a:xfrm>
        </p:grpSpPr>
        <p:sp>
          <p:nvSpPr>
            <p:cNvPr id="27" name="모서리가 둥근 직사각형 26"/>
            <p:cNvSpPr/>
            <p:nvPr/>
          </p:nvSpPr>
          <p:spPr>
            <a:xfrm>
              <a:off x="7112997" y="3575862"/>
              <a:ext cx="929640" cy="28662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28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2B2A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28" name="직사각형 27"/>
            <p:cNvSpPr/>
            <p:nvPr/>
          </p:nvSpPr>
          <p:spPr>
            <a:xfrm>
              <a:off x="7114881" y="3632663"/>
              <a:ext cx="925871" cy="1730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Abadi" panose="020B0604020104020204" pitchFamily="34" charset="0"/>
                  <a:ea typeface="나눔바른고딕 UltraLight" panose="020B0603020101020101" pitchFamily="50" charset="-127"/>
                </a:rPr>
                <a:t>기존기능</a:t>
              </a:r>
              <a:endParaRPr lang="ko-KR" altLang="en-US" sz="1400" dirty="0">
                <a:solidFill>
                  <a:srgbClr val="282B2A"/>
                </a:solidFill>
                <a:latin typeface="Abadi" panose="020B0604020104020204" pitchFamily="34" charset="0"/>
              </a:endParaRPr>
            </a:p>
          </p:txBody>
        </p:sp>
      </p:grpSp>
      <p:sp>
        <p:nvSpPr>
          <p:cNvPr id="31" name="이등변 삼각형 30"/>
          <p:cNvSpPr/>
          <p:nvPr/>
        </p:nvSpPr>
        <p:spPr>
          <a:xfrm flipV="1">
            <a:off x="1581555" y="5060799"/>
            <a:ext cx="3537087" cy="18288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badi" panose="020B0604020104020204" pitchFamily="34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6545106" y="5438294"/>
            <a:ext cx="49773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dirty="0">
                <a:latin typeface="Abadi" panose="020B0604020104020204" pitchFamily="34" charset="0"/>
                <a:ea typeface="나눔바른고딕" panose="020B0600000101010101" charset="-127"/>
              </a:rPr>
              <a:t>애들 블록은 정당하게 광고를 내는 기업들의 광고까지 차단하게 됨</a:t>
            </a:r>
            <a:r>
              <a:rPr lang="en-US" altLang="ko-KR" sz="2000" dirty="0">
                <a:latin typeface="Abadi" panose="020B0604020104020204" pitchFamily="34" charset="0"/>
                <a:ea typeface="나눔바른고딕" panose="020B0600000101010101" charset="-127"/>
              </a:rPr>
              <a:t>.</a:t>
            </a:r>
            <a:endParaRPr lang="ko-KR" altLang="en-US" sz="2000" dirty="0">
              <a:latin typeface="Abadi" panose="020B0604020104020204" pitchFamily="34" charset="0"/>
              <a:ea typeface="나눔바른고딕" panose="020B0600000101010101" charset="-127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8267795" y="5584236"/>
            <a:ext cx="30708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광고 차단 기능</a:t>
            </a:r>
          </a:p>
        </p:txBody>
      </p:sp>
      <p:sp>
        <p:nvSpPr>
          <p:cNvPr id="45" name="모서리가 둥근 직사각형 44"/>
          <p:cNvSpPr/>
          <p:nvPr/>
        </p:nvSpPr>
        <p:spPr>
          <a:xfrm>
            <a:off x="6675234" y="2098191"/>
            <a:ext cx="4338233" cy="2969650"/>
          </a:xfrm>
          <a:prstGeom prst="roundRect">
            <a:avLst>
              <a:gd name="adj" fmla="val 0"/>
            </a:avLst>
          </a:prstGeom>
          <a:noFill/>
          <a:ln w="63500">
            <a:solidFill>
              <a:srgbClr val="282B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badi" panose="020B0604020104020204" pitchFamily="34" charset="0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6545106" y="5540471"/>
            <a:ext cx="1419077" cy="510232"/>
            <a:chOff x="7177709" y="3431727"/>
            <a:chExt cx="929640" cy="286622"/>
          </a:xfrm>
        </p:grpSpPr>
        <p:sp>
          <p:nvSpPr>
            <p:cNvPr id="49" name="모서리가 둥근 직사각형 48"/>
            <p:cNvSpPr/>
            <p:nvPr/>
          </p:nvSpPr>
          <p:spPr>
            <a:xfrm>
              <a:off x="7177709" y="3431727"/>
              <a:ext cx="929640" cy="286622"/>
            </a:xfrm>
            <a:prstGeom prst="roundRect">
              <a:avLst>
                <a:gd name="adj" fmla="val 50000"/>
              </a:avLst>
            </a:prstGeom>
            <a:noFill/>
            <a:ln>
              <a:solidFill>
                <a:srgbClr val="28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282B2A"/>
                </a:solidFill>
                <a:latin typeface="Abadi" panose="020B0604020104020204" pitchFamily="34" charset="0"/>
              </a:endParaRPr>
            </a:p>
          </p:txBody>
        </p:sp>
        <p:sp>
          <p:nvSpPr>
            <p:cNvPr id="50" name="직사각형 49"/>
            <p:cNvSpPr/>
            <p:nvPr/>
          </p:nvSpPr>
          <p:spPr>
            <a:xfrm>
              <a:off x="7358063" y="3486710"/>
              <a:ext cx="564130" cy="17289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기존 기능</a:t>
              </a:r>
              <a:endParaRPr lang="ko-KR" altLang="en-US" sz="1400" dirty="0">
                <a:solidFill>
                  <a:srgbClr val="282B2A"/>
                </a:solidFill>
                <a:latin typeface="굴림" panose="020B0600000101010101" pitchFamily="50" charset="-127"/>
                <a:ea typeface="굴림" panose="020B0600000101010101" pitchFamily="50" charset="-127"/>
              </a:endParaRPr>
            </a:p>
          </p:txBody>
        </p:sp>
      </p:grpSp>
      <p:sp>
        <p:nvSpPr>
          <p:cNvPr id="51" name="이등변 삼각형 50"/>
          <p:cNvSpPr/>
          <p:nvPr/>
        </p:nvSpPr>
        <p:spPr>
          <a:xfrm flipV="1">
            <a:off x="7075807" y="5067621"/>
            <a:ext cx="3537087" cy="182880"/>
          </a:xfrm>
          <a:prstGeom prst="triangle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badi" panose="020B0604020104020204" pitchFamily="34" charset="0"/>
            </a:endParaRPr>
          </a:p>
        </p:txBody>
      </p:sp>
      <p:sp>
        <p:nvSpPr>
          <p:cNvPr id="65" name="직사각형 64"/>
          <p:cNvSpPr/>
          <p:nvPr/>
        </p:nvSpPr>
        <p:spPr>
          <a:xfrm>
            <a:off x="8639421" y="4772610"/>
            <a:ext cx="2223686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Abadi" panose="020B0604020104020204" pitchFamily="34" charset="0"/>
                <a:ea typeface="나눔바른고딕 UltraLight" panose="020B0603020101020101" pitchFamily="50" charset="-127"/>
              </a:rPr>
              <a:t>*2018 Target Audience Report – 20s</a:t>
            </a:r>
            <a:endParaRPr lang="ko-KR" altLang="en-US" sz="1000" dirty="0">
              <a:solidFill>
                <a:schemeClr val="bg1">
                  <a:lumMod val="50000"/>
                </a:schemeClr>
              </a:solidFill>
              <a:latin typeface="Abadi" panose="020B0604020104020204" pitchFamily="34" charset="0"/>
            </a:endParaRPr>
          </a:p>
        </p:txBody>
      </p:sp>
      <p:sp>
        <p:nvSpPr>
          <p:cNvPr id="88" name="직사각형 87"/>
          <p:cNvSpPr/>
          <p:nvPr/>
        </p:nvSpPr>
        <p:spPr>
          <a:xfrm>
            <a:off x="2192956" y="1386718"/>
            <a:ext cx="304409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3200" dirty="0" err="1">
                <a:solidFill>
                  <a:srgbClr val="282B2A"/>
                </a:solidFill>
                <a:latin typeface="Abadi" panose="020B0604020104020204" pitchFamily="34" charset="0"/>
                <a:ea typeface="나눔바른고딕" panose="020B0600000101010101" charset="-127"/>
              </a:rPr>
              <a:t>웹브라우저</a:t>
            </a:r>
            <a:r>
              <a:rPr lang="ko-KR" altLang="en-US" sz="3200" dirty="0">
                <a:solidFill>
                  <a:srgbClr val="282B2A"/>
                </a:solidFill>
                <a:latin typeface="Abadi" panose="020B0604020104020204" pitchFamily="34" charset="0"/>
                <a:ea typeface="나눔바른고딕" panose="020B0600000101010101" charset="-127"/>
              </a:rPr>
              <a:t> 옵션</a:t>
            </a:r>
          </a:p>
        </p:txBody>
      </p:sp>
      <p:sp>
        <p:nvSpPr>
          <p:cNvPr id="89" name="직사각형 88"/>
          <p:cNvSpPr/>
          <p:nvPr/>
        </p:nvSpPr>
        <p:spPr>
          <a:xfrm>
            <a:off x="7964183" y="1419519"/>
            <a:ext cx="203486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3200" dirty="0">
                <a:solidFill>
                  <a:srgbClr val="282B2A"/>
                </a:solidFill>
                <a:latin typeface="Abadi" panose="020B0604020104020204" pitchFamily="34" charset="0"/>
                <a:ea typeface="나눔바른고딕" panose="020B0600000101010101" charset="-127"/>
              </a:rPr>
              <a:t>Ad Block</a:t>
            </a:r>
            <a:endParaRPr lang="ko-KR" altLang="en-US" sz="3200" dirty="0">
              <a:solidFill>
                <a:srgbClr val="282B2A"/>
              </a:solidFill>
              <a:latin typeface="Abadi" panose="020B0604020104020204" pitchFamily="34" charset="0"/>
              <a:ea typeface="나눔바른고딕" panose="020B0600000101010101" charset="-127"/>
            </a:endParaRPr>
          </a:p>
        </p:txBody>
      </p:sp>
      <p:sp>
        <p:nvSpPr>
          <p:cNvPr id="90" name="TextBox 89"/>
          <p:cNvSpPr txBox="1"/>
          <p:nvPr/>
        </p:nvSpPr>
        <p:spPr>
          <a:xfrm>
            <a:off x="524123" y="569150"/>
            <a:ext cx="7664278" cy="58477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ko-KR" altLang="en-US" sz="32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  <a:ea typeface="210 콤퓨타세탁 B" panose="02020603020101020101" pitchFamily="18" charset="-127"/>
              </a:rPr>
              <a:t> </a:t>
            </a:r>
            <a:r>
              <a:rPr lang="ko-KR" altLang="en-US" sz="3200" i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  <a:ea typeface="210 콤퓨타세탁 B" panose="02020603020101020101" pitchFamily="18" charset="-127"/>
              </a:rPr>
              <a:t>웹브라우저</a:t>
            </a:r>
            <a:r>
              <a:rPr lang="ko-KR" altLang="en-US" sz="32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  <a:ea typeface="210 콤퓨타세탁 B" panose="02020603020101020101" pitchFamily="18" charset="-127"/>
              </a:rPr>
              <a:t> 옵션</a:t>
            </a:r>
            <a:r>
              <a:rPr lang="ko-KR" altLang="en-US" sz="32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  <a:ea typeface="나눔바른고딕" panose="020B0600000101010101" charset="-127"/>
              </a:rPr>
              <a:t>과 </a:t>
            </a:r>
            <a:r>
              <a:rPr lang="ko-KR" altLang="en-US" sz="3200" i="1" spc="-150" dirty="0" err="1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  <a:ea typeface="나눔바른고딕" panose="020B0600000101010101" charset="-127"/>
              </a:rPr>
              <a:t>애드블럭의</a:t>
            </a:r>
            <a:r>
              <a:rPr lang="ko-KR" altLang="en-US" sz="32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  <a:ea typeface="나눔바른고딕" panose="020B0600000101010101" charset="-127"/>
              </a:rPr>
              <a:t> 기능과 한계점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671607" y="5470661"/>
            <a:ext cx="2722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Abadi" panose="020B0604020104020204" pitchFamily="34" charset="0"/>
                <a:ea typeface="나눔바른고딕" panose="020B0603020101020101" pitchFamily="50" charset="-127"/>
              </a:rPr>
              <a:t>설정 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Abadi" panose="020B0604020104020204" pitchFamily="34" charset="0"/>
                <a:ea typeface="나눔바른고딕" panose="020B0603020101020101" pitchFamily="50" charset="-127"/>
              </a:rPr>
              <a:t>– </a:t>
            </a:r>
            <a:r>
              <a:rPr lang="ko-KR" altLang="en-US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Abadi" panose="020B0604020104020204" pitchFamily="34" charset="0"/>
                <a:ea typeface="나눔바른고딕" panose="020B0603020101020101" pitchFamily="50" charset="-127"/>
              </a:rPr>
              <a:t>인터넷 옵션을 통해 기록삭제를 할 수 있다</a:t>
            </a:r>
            <a:r>
              <a:rPr lang="en-US" altLang="ko-KR" sz="20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Abadi" panose="020B0604020104020204" pitchFamily="34" charset="0"/>
                <a:ea typeface="나눔바른고딕" panose="020B0603020101020101" pitchFamily="50" charset="-127"/>
              </a:rPr>
              <a:t>.</a:t>
            </a:r>
            <a:endParaRPr lang="ko-KR" altLang="en-US" sz="20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Abadi" panose="020B0604020104020204" pitchFamily="34" charset="0"/>
              <a:ea typeface="나눔바른고딕" panose="020B0603020101020101" pitchFamily="50" charset="-127"/>
            </a:endParaRPr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9439" y="2302812"/>
            <a:ext cx="3805743" cy="2553781"/>
          </a:xfrm>
          <a:prstGeom prst="rect">
            <a:avLst/>
          </a:prstGeom>
        </p:spPr>
      </p:pic>
      <p:pic>
        <p:nvPicPr>
          <p:cNvPr id="21" name="그림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2919" y="2786421"/>
            <a:ext cx="3922861" cy="1431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60962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35" grpId="0"/>
      <p:bldP spid="36" grpId="0"/>
      <p:bldP spid="6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모서리가 둥근 직사각형 39"/>
          <p:cNvSpPr/>
          <p:nvPr/>
        </p:nvSpPr>
        <p:spPr>
          <a:xfrm>
            <a:off x="7132996" y="4556189"/>
            <a:ext cx="3771675" cy="326832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00B050">
                  <a:alpha val="19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badi" panose="020B0604020104020204" pitchFamily="34" charset="0"/>
            </a:endParaRPr>
          </a:p>
        </p:txBody>
      </p:sp>
      <p:sp>
        <p:nvSpPr>
          <p:cNvPr id="38" name="모서리가 둥근 직사각형 37"/>
          <p:cNvSpPr/>
          <p:nvPr/>
        </p:nvSpPr>
        <p:spPr>
          <a:xfrm flipH="1">
            <a:off x="245251" y="2704525"/>
            <a:ext cx="3987365" cy="364003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chemeClr val="accent1">
                  <a:lumMod val="5000"/>
                  <a:lumOff val="95000"/>
                  <a:alpha val="0"/>
                </a:schemeClr>
              </a:gs>
              <a:gs pos="100000">
                <a:srgbClr val="012EB1">
                  <a:alpha val="12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badi" panose="020B0604020104020204" pitchFamily="34" charset="0"/>
            </a:endParaRPr>
          </a:p>
        </p:txBody>
      </p:sp>
      <p:cxnSp>
        <p:nvCxnSpPr>
          <p:cNvPr id="31" name="직선 연결선 30"/>
          <p:cNvCxnSpPr/>
          <p:nvPr/>
        </p:nvCxnSpPr>
        <p:spPr>
          <a:xfrm>
            <a:off x="410644" y="5810251"/>
            <a:ext cx="113877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/>
          <p:cNvCxnSpPr/>
          <p:nvPr/>
        </p:nvCxnSpPr>
        <p:spPr>
          <a:xfrm>
            <a:off x="410644" y="1997877"/>
            <a:ext cx="11387711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885019" y="1964153"/>
            <a:ext cx="71380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210 콤퓨타세탁 B" panose="02020603020101020101" pitchFamily="18" charset="-127"/>
              </a:rPr>
              <a:t>1</a:t>
            </a:r>
            <a:endParaRPr lang="ko-KR" altLang="en-US" sz="8000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  <a:ea typeface="210 콤퓨타세탁 B" panose="02020603020101020101" pitchFamily="18" charset="-127"/>
            </a:endParaRPr>
          </a:p>
        </p:txBody>
      </p:sp>
      <p:sp>
        <p:nvSpPr>
          <p:cNvPr id="37" name="직사각형 36"/>
          <p:cNvSpPr/>
          <p:nvPr/>
        </p:nvSpPr>
        <p:spPr>
          <a:xfrm>
            <a:off x="8679646" y="4315230"/>
            <a:ext cx="829375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80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210 콤퓨타세탁 B" panose="02020603020101020101" pitchFamily="18" charset="-127"/>
              </a:rPr>
              <a:t>3</a:t>
            </a:r>
            <a:endParaRPr lang="ko-KR" altLang="en-US" sz="80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badi" panose="020B0604020104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2F8E-15A5-49AB-8B12-8B645CC44BB0}" type="slidenum">
              <a:rPr lang="en-US" altLang="ko-KR" smtClean="0"/>
              <a:pPr/>
              <a:t>7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309062" y="501760"/>
            <a:ext cx="47201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Abadi" panose="020B0604020104020204" pitchFamily="34" charset="0"/>
                <a:ea typeface="210 콤퓨타세탁 B" panose="02020603020101020101" pitchFamily="18" charset="-127"/>
              </a:rPr>
              <a:t> </a:t>
            </a:r>
            <a:r>
              <a:rPr lang="en-US" altLang="ko-KR" sz="3200" b="1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  <a:ea typeface="210 콤퓨타세탁 B" panose="02020603020101020101" pitchFamily="18" charset="-127"/>
              </a:rPr>
              <a:t>OCP</a:t>
            </a:r>
            <a:r>
              <a:rPr lang="en-US" altLang="ko-KR" sz="3200" b="1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Abadi" panose="020B0604020104020204" pitchFamily="34" charset="0"/>
                <a:ea typeface="210 콤퓨타세탁 B" panose="02020603020101020101" pitchFamily="18" charset="-127"/>
              </a:rPr>
              <a:t>.</a:t>
            </a:r>
          </a:p>
          <a:p>
            <a:endParaRPr lang="ko-KR" altLang="en-US" sz="3200" i="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badi" panose="020B0604020104020204" pitchFamily="34" charset="0"/>
              <a:ea typeface="210 콤퓨타세탁 L" panose="02020603020101020101" pitchFamily="18" charset="-127"/>
            </a:endParaRPr>
          </a:p>
        </p:txBody>
      </p:sp>
      <p:grpSp>
        <p:nvGrpSpPr>
          <p:cNvPr id="32" name="그룹 31"/>
          <p:cNvGrpSpPr/>
          <p:nvPr/>
        </p:nvGrpSpPr>
        <p:grpSpPr>
          <a:xfrm>
            <a:off x="740796" y="2704525"/>
            <a:ext cx="9413711" cy="2747008"/>
            <a:chOff x="634918" y="2570608"/>
            <a:chExt cx="9413711" cy="2747008"/>
          </a:xfrm>
        </p:grpSpPr>
        <p:grpSp>
          <p:nvGrpSpPr>
            <p:cNvPr id="3" name="그룹 2"/>
            <p:cNvGrpSpPr/>
            <p:nvPr/>
          </p:nvGrpSpPr>
          <p:grpSpPr>
            <a:xfrm>
              <a:off x="2836833" y="3618654"/>
              <a:ext cx="6855807" cy="846542"/>
              <a:chOff x="2554441" y="5509613"/>
              <a:chExt cx="6855807" cy="846542"/>
            </a:xfrm>
          </p:grpSpPr>
          <p:sp>
            <p:nvSpPr>
              <p:cNvPr id="4" name="모서리가 둥근 직사각형 3"/>
              <p:cNvSpPr/>
              <p:nvPr/>
            </p:nvSpPr>
            <p:spPr>
              <a:xfrm>
                <a:off x="3409071" y="5722957"/>
                <a:ext cx="5373858" cy="190261"/>
              </a:xfrm>
              <a:prstGeom prst="roundRect">
                <a:avLst>
                  <a:gd name="adj" fmla="val 50000"/>
                </a:avLst>
              </a:prstGeom>
              <a:solidFill>
                <a:srgbClr val="FFF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latin typeface="Abadi" panose="020B0604020104020204" pitchFamily="34" charset="0"/>
                </a:endParaRPr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2554441" y="5525158"/>
                <a:ext cx="6855807" cy="83099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ko-KR" sz="4800" i="1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282B2A"/>
                    </a:solidFill>
                    <a:latin typeface="Abadi" panose="020B0604020104020204" pitchFamily="34" charset="0"/>
                    <a:ea typeface="210 콤퓨타세탁 B" panose="02020603020101020101" pitchFamily="18" charset="-127"/>
                  </a:rPr>
                  <a:t>“              </a:t>
                </a:r>
                <a:r>
                  <a:rPr lang="en-US" altLang="ko-KR" sz="4800" b="1" i="1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282B2A"/>
                    </a:solidFill>
                    <a:latin typeface="Abadi" panose="020B0604020104020204" pitchFamily="34" charset="0"/>
                    <a:ea typeface="210 콤퓨타세탁 B" panose="02020603020101020101" pitchFamily="18" charset="-127"/>
                  </a:rPr>
                  <a:t>      </a:t>
                </a:r>
                <a:r>
                  <a:rPr lang="en-US" altLang="ko-KR" sz="4800" i="1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282B2A"/>
                    </a:solidFill>
                    <a:latin typeface="Abadi" panose="020B0604020104020204" pitchFamily="34" charset="0"/>
                    <a:ea typeface="210 콤퓨타세탁 B" panose="02020603020101020101" pitchFamily="18" charset="-127"/>
                  </a:rPr>
                  <a:t>            ”</a:t>
                </a:r>
              </a:p>
            </p:txBody>
          </p:sp>
          <p:sp>
            <p:nvSpPr>
              <p:cNvPr id="6" name="직사각형 5"/>
              <p:cNvSpPr/>
              <p:nvPr/>
            </p:nvSpPr>
            <p:spPr>
              <a:xfrm>
                <a:off x="5587841" y="5509613"/>
                <a:ext cx="788998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ko-KR" sz="2800" i="1" spc="-15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282B2A"/>
                    </a:solidFill>
                    <a:latin typeface="Abadi" panose="020B0604020104020204" pitchFamily="34" charset="0"/>
                    <a:ea typeface="210 콤퓨타세탁 B" panose="02020603020101020101" pitchFamily="18" charset="-127"/>
                  </a:rPr>
                  <a:t>OCP</a:t>
                </a:r>
              </a:p>
            </p:txBody>
          </p:sp>
        </p:grpSp>
        <p:cxnSp>
          <p:nvCxnSpPr>
            <p:cNvPr id="8" name="직선 연결선 7"/>
            <p:cNvCxnSpPr/>
            <p:nvPr/>
          </p:nvCxnSpPr>
          <p:spPr>
            <a:xfrm>
              <a:off x="3939946" y="3613104"/>
              <a:ext cx="131196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자유형 8"/>
            <p:cNvSpPr/>
            <p:nvPr/>
          </p:nvSpPr>
          <p:spPr>
            <a:xfrm>
              <a:off x="4229100" y="3133172"/>
              <a:ext cx="800100" cy="470647"/>
            </a:xfrm>
            <a:custGeom>
              <a:avLst/>
              <a:gdLst>
                <a:gd name="connsiteX0" fmla="*/ 1069041 w 1069041"/>
                <a:gd name="connsiteY0" fmla="*/ 470647 h 470647"/>
                <a:gd name="connsiteX1" fmla="*/ 860612 w 1069041"/>
                <a:gd name="connsiteY1" fmla="*/ 0 h 470647"/>
                <a:gd name="connsiteX2" fmla="*/ 0 w 1069041"/>
                <a:gd name="connsiteY2" fmla="*/ 0 h 47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9041" h="470647">
                  <a:moveTo>
                    <a:pt x="1069041" y="470647"/>
                  </a:moveTo>
                  <a:lnTo>
                    <a:pt x="860612" y="0"/>
                  </a:lnTo>
                  <a:lnTo>
                    <a:pt x="0" y="0"/>
                  </a:ln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badi" panose="020B0604020104020204" pitchFamily="34" charset="0"/>
              </a:endParaRPr>
            </a:p>
          </p:txBody>
        </p:sp>
        <p:cxnSp>
          <p:nvCxnSpPr>
            <p:cNvPr id="10" name="직선 연결선 9"/>
            <p:cNvCxnSpPr/>
            <p:nvPr/>
          </p:nvCxnSpPr>
          <p:spPr>
            <a:xfrm>
              <a:off x="5164499" y="4210808"/>
              <a:ext cx="3900822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자유형 11"/>
            <p:cNvSpPr/>
            <p:nvPr/>
          </p:nvSpPr>
          <p:spPr>
            <a:xfrm flipH="1" flipV="1">
              <a:off x="5926874" y="4220058"/>
              <a:ext cx="1069041" cy="587730"/>
            </a:xfrm>
            <a:custGeom>
              <a:avLst/>
              <a:gdLst>
                <a:gd name="connsiteX0" fmla="*/ 1069041 w 1069041"/>
                <a:gd name="connsiteY0" fmla="*/ 470647 h 470647"/>
                <a:gd name="connsiteX1" fmla="*/ 860612 w 1069041"/>
                <a:gd name="connsiteY1" fmla="*/ 0 h 470647"/>
                <a:gd name="connsiteX2" fmla="*/ 0 w 1069041"/>
                <a:gd name="connsiteY2" fmla="*/ 0 h 470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69041" h="470647">
                  <a:moveTo>
                    <a:pt x="1069041" y="470647"/>
                  </a:moveTo>
                  <a:lnTo>
                    <a:pt x="860612" y="0"/>
                  </a:lnTo>
                  <a:lnTo>
                    <a:pt x="0" y="0"/>
                  </a:lnTo>
                </a:path>
              </a:pathLst>
            </a:cu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Abadi" panose="020B0604020104020204" pitchFamily="34" charset="0"/>
              </a:endParaRPr>
            </a:p>
          </p:txBody>
        </p:sp>
        <p:sp>
          <p:nvSpPr>
            <p:cNvPr id="14" name="직사각형 13"/>
            <p:cNvSpPr/>
            <p:nvPr/>
          </p:nvSpPr>
          <p:spPr>
            <a:xfrm>
              <a:off x="634918" y="2977670"/>
              <a:ext cx="350171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Abadi" panose="020B0604020104020204" pitchFamily="34" charset="0"/>
                  <a:ea typeface="나눔바른고딕" panose="020B0603020101020101" pitchFamily="50" charset="-127"/>
                </a:rPr>
                <a:t>‘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Abadi" panose="020B0604020104020204" pitchFamily="34" charset="0"/>
                  <a:ea typeface="나눔바른고딕" panose="020B0603020101020101" pitchFamily="50" charset="-127"/>
                </a:rPr>
                <a:t>불필요</a:t>
              </a:r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Abadi" panose="020B0604020104020204" pitchFamily="34" charset="0"/>
                  <a:ea typeface="나눔바른고딕" panose="020B0603020101020101" pitchFamily="50" charset="-127"/>
                </a:rPr>
                <a:t>’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Abadi" panose="020B0604020104020204" pitchFamily="34" charset="0"/>
                  <a:ea typeface="나눔바른고딕" panose="020B0603020101020101" pitchFamily="50" charset="-127"/>
                </a:rPr>
                <a:t>한 쿠키는 </a:t>
              </a:r>
              <a:endPara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Abadi" panose="020B0604020104020204" pitchFamily="34" charset="0"/>
                <a:ea typeface="나눔바른고딕" panose="020B0603020101020101" pitchFamily="50" charset="-127"/>
              </a:endParaRPr>
            </a:p>
            <a:p>
              <a:pPr algn="r"/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Abadi" panose="020B0604020104020204" pitchFamily="34" charset="0"/>
                  <a:ea typeface="나눔바른고딕" panose="020B0603020101020101" pitchFamily="50" charset="-127"/>
                </a:rPr>
                <a:t>선택 삭제</a:t>
              </a:r>
              <a:endPara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Abadi" panose="020B0604020104020204" pitchFamily="34" charset="0"/>
                <a:ea typeface="나눔바른고딕" panose="020B0603020101020101" pitchFamily="50" charset="-127"/>
              </a:endParaRPr>
            </a:p>
          </p:txBody>
        </p:sp>
        <p:sp>
          <p:nvSpPr>
            <p:cNvPr id="15" name="직사각형 14"/>
            <p:cNvSpPr/>
            <p:nvPr/>
          </p:nvSpPr>
          <p:spPr>
            <a:xfrm>
              <a:off x="7258325" y="4794396"/>
              <a:ext cx="2790304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Abadi" panose="020B0604020104020204" pitchFamily="34" charset="0"/>
                  <a:ea typeface="나눔바른고딕" panose="020B0600000101010101" charset="-127"/>
                </a:rPr>
                <a:t>‘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Abadi" panose="020B0604020104020204" pitchFamily="34" charset="0"/>
                  <a:ea typeface="나눔바른고딕" panose="020B0600000101010101" charset="-127"/>
                </a:rPr>
                <a:t>도메인</a:t>
              </a:r>
              <a:r>
                <a:rPr lang="en-US" altLang="ko-KR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Abadi" panose="020B0604020104020204" pitchFamily="34" charset="0"/>
                  <a:ea typeface="나눔바른고딕" panose="020B0600000101010101" charset="-127"/>
                </a:rPr>
                <a:t>’</a:t>
              </a:r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Abadi" panose="020B0604020104020204" pitchFamily="34" charset="0"/>
                  <a:ea typeface="나눔바른고딕" panose="020B0600000101010101" charset="-127"/>
                </a:rPr>
                <a:t>에  따라</a:t>
              </a:r>
              <a:endPara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Abadi" panose="020B0604020104020204" pitchFamily="34" charset="0"/>
                <a:ea typeface="나눔바른고딕" panose="020B0600000101010101" charset="-127"/>
              </a:endParaRPr>
            </a:p>
            <a:p>
              <a:r>
                <a:rPr lang="ko-KR" altLang="en-US" sz="1400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Abadi" panose="020B0604020104020204" pitchFamily="34" charset="0"/>
                  <a:ea typeface="나눔바른고딕" panose="020B0600000101010101" charset="-127"/>
                </a:rPr>
                <a:t>쿠키  허용 하거나 거부</a:t>
              </a:r>
              <a:endPara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Abadi" panose="020B0604020104020204" pitchFamily="34" charset="0"/>
                <a:ea typeface="나눔바른고딕" panose="020B0600000101010101" charset="-127"/>
              </a:endParaRPr>
            </a:p>
          </p:txBody>
        </p:sp>
        <p:sp>
          <p:nvSpPr>
            <p:cNvPr id="18" name="직사각형 17"/>
            <p:cNvSpPr/>
            <p:nvPr/>
          </p:nvSpPr>
          <p:spPr>
            <a:xfrm>
              <a:off x="7078100" y="4421552"/>
              <a:ext cx="2459207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i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Abadi" panose="020B0604020104020204" pitchFamily="34" charset="0"/>
                  <a:ea typeface="나눔바른고딕" panose="020B0603020101020101" pitchFamily="50" charset="-127"/>
                </a:rPr>
                <a:t>[</a:t>
              </a:r>
              <a:r>
                <a:rPr lang="ko-KR" altLang="en-US" i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Abadi" panose="020B0604020104020204" pitchFamily="34" charset="0"/>
                  <a:ea typeface="나눔바른고딕" panose="020B0603020101020101" pitchFamily="50" charset="-127"/>
                </a:rPr>
                <a:t>도메인 쿠키 허용</a:t>
              </a:r>
              <a:r>
                <a:rPr lang="en-US" altLang="ko-KR" i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Abadi" panose="020B0604020104020204" pitchFamily="34" charset="0"/>
                  <a:ea typeface="나눔바른고딕" panose="020B0603020101020101" pitchFamily="50" charset="-127"/>
                </a:rPr>
                <a:t>]</a:t>
              </a: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2238935" y="2570608"/>
              <a:ext cx="1857571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altLang="ko-KR" i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Abadi" panose="020B0604020104020204" pitchFamily="34" charset="0"/>
                  <a:ea typeface="나눔바른고딕" panose="020B0603020101020101" pitchFamily="50" charset="-127"/>
                </a:rPr>
                <a:t>      [</a:t>
              </a:r>
              <a:r>
                <a:rPr lang="ko-KR" altLang="en-US" i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Abadi" panose="020B0604020104020204" pitchFamily="34" charset="0"/>
                  <a:ea typeface="나눔바른고딕" panose="020B0603020101020101" pitchFamily="50" charset="-127"/>
                </a:rPr>
                <a:t>선택적 삭제</a:t>
              </a:r>
              <a:r>
                <a:rPr lang="en-US" altLang="ko-KR" i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Abadi" panose="020B0604020104020204" pitchFamily="34" charset="0"/>
                  <a:ea typeface="나눔바른고딕" panose="020B0603020101020101" pitchFamily="50" charset="-127"/>
                </a:rPr>
                <a:t>]</a:t>
              </a:r>
            </a:p>
          </p:txBody>
        </p:sp>
        <p:sp>
          <p:nvSpPr>
            <p:cNvPr id="23" name="타원 22"/>
            <p:cNvSpPr/>
            <p:nvPr/>
          </p:nvSpPr>
          <p:spPr>
            <a:xfrm>
              <a:off x="4139539" y="3070887"/>
              <a:ext cx="130477" cy="130477"/>
            </a:xfrm>
            <a:prstGeom prst="ellipse">
              <a:avLst/>
            </a:prstGeom>
            <a:solidFill>
              <a:srgbClr val="012EB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badi" panose="020B0604020104020204" pitchFamily="34" charset="0"/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6962890" y="4732492"/>
              <a:ext cx="130477" cy="130477"/>
            </a:xfrm>
            <a:prstGeom prst="ellipse">
              <a:avLst/>
            </a:prstGeom>
            <a:solidFill>
              <a:srgbClr val="282B2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Abadi" panose="020B0604020104020204" pitchFamily="34" charset="0"/>
              </a:endParaRPr>
            </a:p>
          </p:txBody>
        </p:sp>
        <p:cxnSp>
          <p:nvCxnSpPr>
            <p:cNvPr id="27" name="직선 연결선 26"/>
            <p:cNvCxnSpPr/>
            <p:nvPr/>
          </p:nvCxnSpPr>
          <p:spPr>
            <a:xfrm flipH="1">
              <a:off x="5164499" y="3593418"/>
              <a:ext cx="87412" cy="617390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자유형 11">
            <a:extLst>
              <a:ext uri="{FF2B5EF4-FFF2-40B4-BE49-F238E27FC236}">
                <a16:creationId xmlns:a16="http://schemas.microsoft.com/office/drawing/2014/main" id="{B464132B-EAA9-49C1-8918-C9F054112711}"/>
              </a:ext>
            </a:extLst>
          </p:cNvPr>
          <p:cNvSpPr/>
          <p:nvPr/>
        </p:nvSpPr>
        <p:spPr>
          <a:xfrm rot="6050090" flipH="1" flipV="1">
            <a:off x="6464445" y="3090998"/>
            <a:ext cx="768969" cy="800152"/>
          </a:xfrm>
          <a:custGeom>
            <a:avLst/>
            <a:gdLst>
              <a:gd name="connsiteX0" fmla="*/ 1069041 w 1069041"/>
              <a:gd name="connsiteY0" fmla="*/ 470647 h 470647"/>
              <a:gd name="connsiteX1" fmla="*/ 860612 w 1069041"/>
              <a:gd name="connsiteY1" fmla="*/ 0 h 470647"/>
              <a:gd name="connsiteX2" fmla="*/ 0 w 1069041"/>
              <a:gd name="connsiteY2" fmla="*/ 0 h 470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69041" h="470647">
                <a:moveTo>
                  <a:pt x="1069041" y="470647"/>
                </a:moveTo>
                <a:lnTo>
                  <a:pt x="860612" y="0"/>
                </a:lnTo>
                <a:lnTo>
                  <a:pt x="0" y="0"/>
                </a:lnTo>
              </a:path>
            </a:pathLst>
          </a:cu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Abadi" panose="020B0604020104020204" pitchFamily="34" charset="0"/>
            </a:endParaRP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D717A94-B7F1-4AB4-BA10-8B1B62752C2A}"/>
              </a:ext>
            </a:extLst>
          </p:cNvPr>
          <p:cNvCxnSpPr>
            <a:cxnSpLocks/>
          </p:cNvCxnSpPr>
          <p:nvPr/>
        </p:nvCxnSpPr>
        <p:spPr>
          <a:xfrm>
            <a:off x="6104499" y="3770050"/>
            <a:ext cx="1922181" cy="3295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순서도: 연결자 24">
            <a:extLst>
              <a:ext uri="{FF2B5EF4-FFF2-40B4-BE49-F238E27FC236}">
                <a16:creationId xmlns:a16="http://schemas.microsoft.com/office/drawing/2014/main" id="{93E6374F-3678-4243-8E24-23070992E99A}"/>
              </a:ext>
            </a:extLst>
          </p:cNvPr>
          <p:cNvSpPr/>
          <p:nvPr/>
        </p:nvSpPr>
        <p:spPr>
          <a:xfrm>
            <a:off x="7314149" y="3109919"/>
            <a:ext cx="121920" cy="125127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badi" panose="020B0604020104020204" pitchFamily="34" charset="0"/>
            </a:endParaRPr>
          </a:p>
        </p:txBody>
      </p:sp>
      <p:sp>
        <p:nvSpPr>
          <p:cNvPr id="35" name="모서리가 둥근 직사각형 39">
            <a:extLst>
              <a:ext uri="{FF2B5EF4-FFF2-40B4-BE49-F238E27FC236}">
                <a16:creationId xmlns:a16="http://schemas.microsoft.com/office/drawing/2014/main" id="{3CDD3B99-5A04-48C4-91AE-392019F0FE09}"/>
              </a:ext>
            </a:extLst>
          </p:cNvPr>
          <p:cNvSpPr/>
          <p:nvPr/>
        </p:nvSpPr>
        <p:spPr>
          <a:xfrm>
            <a:off x="7435701" y="2785759"/>
            <a:ext cx="1939305" cy="294325"/>
          </a:xfrm>
          <a:prstGeom prst="roundRect">
            <a:avLst>
              <a:gd name="adj" fmla="val 0"/>
            </a:avLst>
          </a:prstGeom>
          <a:gradFill flip="none" rotWithShape="1">
            <a:gsLst>
              <a:gs pos="0">
                <a:srgbClr val="F1995C">
                  <a:alpha val="0"/>
                  <a:lumMod val="5000"/>
                  <a:lumOff val="95000"/>
                </a:srgbClr>
              </a:gs>
              <a:gs pos="100000">
                <a:srgbClr val="F9D6BE"/>
              </a:gs>
              <a:gs pos="0">
                <a:schemeClr val="bg1"/>
              </a:gs>
              <a:gs pos="100000">
                <a:schemeClr val="accent2">
                  <a:alpha val="0"/>
                  <a:lumMod val="19000"/>
                  <a:lumOff val="81000"/>
                </a:schemeClr>
              </a:gs>
              <a:gs pos="100000">
                <a:schemeClr val="accent2">
                  <a:alpha val="19000"/>
                  <a:lumMod val="100000"/>
                </a:schemeClr>
              </a:gs>
            </a:gsLst>
            <a:lin ang="10800000" scaled="0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Abadi" panose="020B06040201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BFB7F9-3C4C-498C-A555-4841AFA64D01}"/>
              </a:ext>
            </a:extLst>
          </p:cNvPr>
          <p:cNvSpPr txBox="1"/>
          <p:nvPr/>
        </p:nvSpPr>
        <p:spPr>
          <a:xfrm>
            <a:off x="6834371" y="1750639"/>
            <a:ext cx="93043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badi" panose="020B0604020104020204" pitchFamily="34" charset="0"/>
                <a:ea typeface="210 콤퓨타세탁 B" panose="02020603020101020101" pitchFamily="18" charset="-127"/>
              </a:rPr>
              <a:t>2</a:t>
            </a:r>
            <a:endParaRPr lang="ko-KR" altLang="en-US" sz="8000" dirty="0">
              <a:latin typeface="Abadi" panose="020B060402010402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4BD3FC4-D973-4303-9A85-4BF93B9397DB}"/>
              </a:ext>
            </a:extLst>
          </p:cNvPr>
          <p:cNvSpPr txBox="1"/>
          <p:nvPr/>
        </p:nvSpPr>
        <p:spPr>
          <a:xfrm>
            <a:off x="7414295" y="2744086"/>
            <a:ext cx="1867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Abadi" panose="020B0604020104020204" pitchFamily="34" charset="0"/>
                <a:ea typeface="나눔바른고딕" panose="020B0603020101020101" pitchFamily="50" charset="-127"/>
              </a:rPr>
              <a:t>[</a:t>
            </a:r>
            <a:r>
              <a:rPr lang="ko-KR" altLang="en-US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Abadi" panose="020B0604020104020204" pitchFamily="34" charset="0"/>
                <a:ea typeface="나눔바른고딕" panose="020B0603020101020101" pitchFamily="50" charset="-127"/>
              </a:rPr>
              <a:t>키워드 쿠키  허용</a:t>
            </a:r>
            <a:r>
              <a:rPr lang="en-US" altLang="ko-KR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Abadi" panose="020B0604020104020204" pitchFamily="34" charset="0"/>
                <a:ea typeface="나눔바른고딕" panose="020B0603020101020101" pitchFamily="50" charset="-127"/>
              </a:rPr>
              <a:t>]</a:t>
            </a:r>
            <a:endParaRPr lang="ko-KR" altLang="en-US" dirty="0">
              <a:latin typeface="Abadi" panose="020B0604020104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1D739E-E171-4332-9DBD-1B8831FCC057}"/>
              </a:ext>
            </a:extLst>
          </p:cNvPr>
          <p:cNvSpPr txBox="1"/>
          <p:nvPr/>
        </p:nvSpPr>
        <p:spPr>
          <a:xfrm>
            <a:off x="7536488" y="3156558"/>
            <a:ext cx="2223802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Abadi" panose="020B0604020104020204" pitchFamily="34" charset="0"/>
                <a:ea typeface="나눔바른고딕" panose="020B0603020101020101" pitchFamily="50" charset="-127"/>
              </a:rPr>
              <a:t>‘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Abadi" panose="020B0604020104020204" pitchFamily="34" charset="0"/>
                <a:ea typeface="나눔바른고딕" panose="020B0603020101020101" pitchFamily="50" charset="-127"/>
              </a:rPr>
              <a:t>내가  알고 싶은  정보</a:t>
            </a:r>
            <a:r>
              <a:rPr lang="en-US" altLang="ko-KR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Abadi" panose="020B0604020104020204" pitchFamily="34" charset="0"/>
                <a:ea typeface="나눔바른고딕" panose="020B0603020101020101" pitchFamily="50" charset="-127"/>
              </a:rPr>
              <a:t>’</a:t>
            </a:r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Abadi" panose="020B0604020104020204" pitchFamily="34" charset="0"/>
                <a:ea typeface="나눔바른고딕" panose="020B0603020101020101" pitchFamily="50" charset="-127"/>
              </a:rPr>
              <a:t>만 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Abadi" panose="020B0604020104020204" pitchFamily="34" charset="0"/>
              <a:ea typeface="나눔바른고딕" panose="020B0603020101020101" pitchFamily="50" charset="-127"/>
            </a:endParaRPr>
          </a:p>
          <a:p>
            <a:r>
              <a:rPr lang="ko-KR" altLang="en-US" sz="1400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Abadi" panose="020B0604020104020204" pitchFamily="34" charset="0"/>
                <a:ea typeface="나눔바른고딕" panose="020B0603020101020101" pitchFamily="50" charset="-127"/>
              </a:rPr>
              <a:t>키워드로  설정   </a:t>
            </a:r>
            <a:endParaRPr lang="en-US" altLang="ko-KR" sz="1400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Abadi" panose="020B0604020104020204" pitchFamily="34" charset="0"/>
              <a:ea typeface="나눔바른고딕" panose="020B0603020101020101" pitchFamily="50" charset="-127"/>
            </a:endParaRPr>
          </a:p>
          <a:p>
            <a:endParaRPr lang="ko-KR" altLang="en-US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38206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직사각형 10"/>
          <p:cNvSpPr/>
          <p:nvPr/>
        </p:nvSpPr>
        <p:spPr>
          <a:xfrm>
            <a:off x="7131149" y="4849435"/>
            <a:ext cx="3831498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0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Abadi" panose="020B0604020104020204" pitchFamily="34" charset="0"/>
                <a:ea typeface="나눔바른고딕 UltraLight" panose="020B0603020101020101" pitchFamily="50" charset="-127"/>
              </a:rPr>
              <a:t>[                         ]</a:t>
            </a:r>
            <a:endParaRPr lang="ko-KR" altLang="en-US" sz="4000" b="1" dirty="0">
              <a:latin typeface="Abadi" panose="020B0604020104020204" pitchFamily="34" charset="0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2F8E-15A5-49AB-8B12-8B645CC44BB0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4" name="TextBox 3"/>
          <p:cNvSpPr txBox="1"/>
          <p:nvPr/>
        </p:nvSpPr>
        <p:spPr>
          <a:xfrm>
            <a:off x="593203" y="606952"/>
            <a:ext cx="34050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OCP</a:t>
            </a:r>
            <a:r>
              <a:rPr lang="ko-KR" altLang="en-US" sz="2400" b="1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의 장점 및  기대효과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829353" y="1891965"/>
            <a:ext cx="314060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개인정보 및 기타 정보 </a:t>
            </a:r>
            <a:endParaRPr lang="en-US" altLang="ko-KR" sz="2400" b="1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282B2A"/>
              </a:solidFill>
              <a:latin typeface="굴림" panose="020B0600000101010101" pitchFamily="50" charset="-127"/>
              <a:ea typeface="굴림" panose="020B0600000101010101" pitchFamily="50" charset="-127"/>
            </a:endParaRPr>
          </a:p>
          <a:p>
            <a:pPr algn="ctr"/>
            <a:r>
              <a:rPr lang="ko-KR" altLang="en-US" sz="2400" b="1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282B2A"/>
                </a:solidFill>
                <a:latin typeface="굴림" panose="020B0600000101010101" pitchFamily="50" charset="-127"/>
                <a:ea typeface="굴림" panose="020B0600000101010101" pitchFamily="50" charset="-127"/>
              </a:rPr>
              <a:t>보안</a:t>
            </a:r>
          </a:p>
        </p:txBody>
      </p:sp>
      <p:grpSp>
        <p:nvGrpSpPr>
          <p:cNvPr id="51" name="그룹 50"/>
          <p:cNvGrpSpPr/>
          <p:nvPr/>
        </p:nvGrpSpPr>
        <p:grpSpPr>
          <a:xfrm>
            <a:off x="1418332" y="1446359"/>
            <a:ext cx="9896272" cy="4551522"/>
            <a:chOff x="904240" y="1348457"/>
            <a:chExt cx="10731500" cy="4935663"/>
          </a:xfrm>
        </p:grpSpPr>
        <p:cxnSp>
          <p:nvCxnSpPr>
            <p:cNvPr id="52" name="직선 화살표 연결선 51"/>
            <p:cNvCxnSpPr/>
            <p:nvPr/>
          </p:nvCxnSpPr>
          <p:spPr>
            <a:xfrm>
              <a:off x="904240" y="3830320"/>
              <a:ext cx="10383520" cy="0"/>
            </a:xfrm>
            <a:prstGeom prst="straightConnector1">
              <a:avLst/>
            </a:prstGeom>
            <a:ln w="38100">
              <a:solidFill>
                <a:srgbClr val="282B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/>
            <p:cNvCxnSpPr/>
            <p:nvPr/>
          </p:nvCxnSpPr>
          <p:spPr>
            <a:xfrm flipV="1">
              <a:off x="6096000" y="1717040"/>
              <a:ext cx="0" cy="4378960"/>
            </a:xfrm>
            <a:prstGeom prst="straightConnector1">
              <a:avLst/>
            </a:prstGeom>
            <a:ln w="38100">
              <a:solidFill>
                <a:srgbClr val="282B2A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타원 53"/>
            <p:cNvSpPr/>
            <p:nvPr/>
          </p:nvSpPr>
          <p:spPr>
            <a:xfrm>
              <a:off x="6010999" y="3743720"/>
              <a:ext cx="170002" cy="17000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282B2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badi" panose="020B0604020104020204" pitchFamily="34" charset="0"/>
              </a:endParaRPr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10506710" y="3887532"/>
              <a:ext cx="805178" cy="367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편의성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693409" y="1348457"/>
              <a:ext cx="805178" cy="367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282B2A"/>
                  </a:solidFill>
                  <a:latin typeface="굴림" panose="020B0600000101010101" pitchFamily="50" charset="-127"/>
                  <a:ea typeface="굴림" panose="020B0600000101010101" pitchFamily="50" charset="-127"/>
                </a:rPr>
                <a:t>보안성</a:t>
              </a:r>
            </a:p>
          </p:txBody>
        </p:sp>
        <p:sp>
          <p:nvSpPr>
            <p:cNvPr id="64" name="타원 63"/>
            <p:cNvSpPr/>
            <p:nvPr/>
          </p:nvSpPr>
          <p:spPr>
            <a:xfrm>
              <a:off x="7424342" y="1940190"/>
              <a:ext cx="1896835" cy="1802314"/>
            </a:xfrm>
            <a:prstGeom prst="ellipse">
              <a:avLst/>
            </a:prstGeom>
            <a:noFill/>
            <a:ln w="12700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Abadi" panose="020B0604020104020204" pitchFamily="34" charset="0"/>
              </a:endParaRPr>
            </a:p>
          </p:txBody>
        </p:sp>
        <p:sp>
          <p:nvSpPr>
            <p:cNvPr id="65" name="타원 64"/>
            <p:cNvSpPr/>
            <p:nvPr/>
          </p:nvSpPr>
          <p:spPr>
            <a:xfrm>
              <a:off x="7471755" y="1937680"/>
              <a:ext cx="1802314" cy="1802314"/>
            </a:xfrm>
            <a:prstGeom prst="ellipse">
              <a:avLst/>
            </a:prstGeom>
            <a:noFill/>
            <a:ln w="38100">
              <a:solidFill>
                <a:srgbClr val="012EB1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 dirty="0">
                <a:latin typeface="Abadi" panose="020B0604020104020204" pitchFamily="34" charset="0"/>
              </a:endParaRPr>
            </a:p>
          </p:txBody>
        </p:sp>
        <p:sp>
          <p:nvSpPr>
            <p:cNvPr id="66" name="모서리가 둥근 사각형 설명선 65"/>
            <p:cNvSpPr/>
            <p:nvPr/>
          </p:nvSpPr>
          <p:spPr>
            <a:xfrm flipV="1">
              <a:off x="9377680" y="2066773"/>
              <a:ext cx="2258060" cy="623285"/>
            </a:xfrm>
            <a:prstGeom prst="wedgeRoundRectCallout">
              <a:avLst>
                <a:gd name="adj1" fmla="val -35959"/>
                <a:gd name="adj2" fmla="val -77494"/>
                <a:gd name="adj3" fmla="val 16667"/>
              </a:avLst>
            </a:prstGeom>
            <a:solidFill>
              <a:srgbClr val="012EB1"/>
            </a:solidFill>
            <a:ln w="63500">
              <a:solidFill>
                <a:srgbClr val="012EB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b="1">
                <a:latin typeface="Abadi" panose="020B0604020104020204" pitchFamily="34" charset="0"/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0264579" y="2163950"/>
              <a:ext cx="547911" cy="3671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b="1" spc="-15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Abadi" panose="020B0604020104020204" pitchFamily="34" charset="0"/>
                  <a:ea typeface="나눔바른고딕" panose="020B0603020101020101" pitchFamily="50" charset="-127"/>
                </a:rPr>
                <a:t>OCP</a:t>
              </a:r>
              <a:endParaRPr lang="ko-KR" altLang="en-US" sz="1600" b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  <a:ea typeface="나눔바른고딕" panose="020B0603020101020101" pitchFamily="50" charset="-127"/>
              </a:endParaRPr>
            </a:p>
          </p:txBody>
        </p:sp>
        <p:cxnSp>
          <p:nvCxnSpPr>
            <p:cNvPr id="68" name="직선 연결선 67"/>
            <p:cNvCxnSpPr>
              <a:cxnSpLocks/>
            </p:cNvCxnSpPr>
            <p:nvPr/>
          </p:nvCxnSpPr>
          <p:spPr>
            <a:xfrm flipH="1">
              <a:off x="4116601" y="1348457"/>
              <a:ext cx="4000799" cy="4935663"/>
            </a:xfrm>
            <a:prstGeom prst="line">
              <a:avLst/>
            </a:prstGeom>
            <a:ln>
              <a:solidFill>
                <a:srgbClr val="282B2A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타원 7">
            <a:extLst>
              <a:ext uri="{FF2B5EF4-FFF2-40B4-BE49-F238E27FC236}">
                <a16:creationId xmlns:a16="http://schemas.microsoft.com/office/drawing/2014/main" id="{04CF6825-4174-45EF-BED5-B31007D55705}"/>
              </a:ext>
            </a:extLst>
          </p:cNvPr>
          <p:cNvSpPr/>
          <p:nvPr/>
        </p:nvSpPr>
        <p:spPr>
          <a:xfrm>
            <a:off x="1754818" y="3313017"/>
            <a:ext cx="2088678" cy="2091446"/>
          </a:xfrm>
          <a:prstGeom prst="ellipse">
            <a:avLst/>
          </a:prstGeom>
          <a:solidFill>
            <a:schemeClr val="accent6">
              <a:lumMod val="40000"/>
              <a:lumOff val="60000"/>
              <a:alpha val="2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9" name="순서도: 연결자 8">
            <a:extLst>
              <a:ext uri="{FF2B5EF4-FFF2-40B4-BE49-F238E27FC236}">
                <a16:creationId xmlns:a16="http://schemas.microsoft.com/office/drawing/2014/main" id="{EEC16D77-BBD6-4D82-AE62-79D34B424433}"/>
              </a:ext>
            </a:extLst>
          </p:cNvPr>
          <p:cNvSpPr/>
          <p:nvPr/>
        </p:nvSpPr>
        <p:spPr>
          <a:xfrm>
            <a:off x="3353332" y="3346474"/>
            <a:ext cx="1931901" cy="2065167"/>
          </a:xfrm>
          <a:prstGeom prst="flowChartConnector">
            <a:avLst/>
          </a:prstGeom>
          <a:solidFill>
            <a:schemeClr val="accent4">
              <a:lumMod val="40000"/>
              <a:lumOff val="60000"/>
              <a:alpha val="3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Abadi" panose="020B06040201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567A2D-84D0-4CCC-BC5A-F90664FE40A2}"/>
              </a:ext>
            </a:extLst>
          </p:cNvPr>
          <p:cNvSpPr txBox="1"/>
          <p:nvPr/>
        </p:nvSpPr>
        <p:spPr>
          <a:xfrm>
            <a:off x="1942609" y="3943241"/>
            <a:ext cx="172568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latin typeface="Abadi" panose="020B0604020104020204" pitchFamily="34" charset="0"/>
              </a:rPr>
              <a:t>웹브라우저</a:t>
            </a:r>
            <a:r>
              <a:rPr lang="ko-KR" altLang="en-US" sz="2400" b="1" dirty="0">
                <a:latin typeface="Abadi" panose="020B0604020104020204" pitchFamily="34" charset="0"/>
              </a:rPr>
              <a:t> 옵션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09941B-4804-4A55-ADFA-23CF1C57AF28}"/>
              </a:ext>
            </a:extLst>
          </p:cNvPr>
          <p:cNvSpPr txBox="1"/>
          <p:nvPr/>
        </p:nvSpPr>
        <p:spPr>
          <a:xfrm>
            <a:off x="3952264" y="3943241"/>
            <a:ext cx="9993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>
                <a:latin typeface="Abadi" panose="020B0604020104020204" pitchFamily="34" charset="0"/>
              </a:rPr>
              <a:t>Ad </a:t>
            </a:r>
          </a:p>
          <a:p>
            <a:r>
              <a:rPr lang="en-US" altLang="ko-KR" sz="2400" b="1" dirty="0">
                <a:latin typeface="Abadi" panose="020B0604020104020204" pitchFamily="34" charset="0"/>
              </a:rPr>
              <a:t>Block</a:t>
            </a:r>
            <a:endParaRPr lang="ko-KR" altLang="en-US" sz="2400" b="1" dirty="0">
              <a:latin typeface="Abadi" panose="020B0604020104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A3FA7C-A50E-46BA-AAE7-7D88A40E2D2B}"/>
              </a:ext>
            </a:extLst>
          </p:cNvPr>
          <p:cNvSpPr txBox="1"/>
          <p:nvPr/>
        </p:nvSpPr>
        <p:spPr>
          <a:xfrm>
            <a:off x="7273344" y="4854209"/>
            <a:ext cx="36481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선택 삭제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키워드 쿠키 허용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그리고 도메인 쿠키 허용으로 인해 보안성은 물론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, </a:t>
            </a:r>
            <a:r>
              <a:rPr lang="ko-KR" altLang="en-US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편의성까지 </a:t>
            </a:r>
            <a:r>
              <a:rPr lang="en-US" altLang="ko-KR" sz="1600" b="1" dirty="0">
                <a:latin typeface="굴림" panose="020B0600000101010101" pitchFamily="50" charset="-127"/>
                <a:ea typeface="굴림" panose="020B0600000101010101" pitchFamily="50" charset="-127"/>
              </a:rPr>
              <a:t>Upgrade</a:t>
            </a:r>
            <a:endParaRPr lang="ko-KR" altLang="en-US" sz="1600" b="1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6756410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282B2A"/>
              </a:gs>
              <a:gs pos="30000">
                <a:srgbClr val="282B2A"/>
              </a:gs>
              <a:gs pos="100000">
                <a:srgbClr val="012EB1"/>
              </a:gs>
            </a:gsLst>
            <a:lin ang="189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423380" y="2842858"/>
            <a:ext cx="13452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b="1" i="1" spc="-15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/>
                </a:solidFill>
                <a:latin typeface="Abadi" panose="020B0604020104020204" pitchFamily="34" charset="0"/>
                <a:ea typeface="210 콤퓨타세탁 B" panose="02020603020101020101" pitchFamily="18" charset="-127"/>
              </a:rPr>
              <a:t>Q&amp;A</a:t>
            </a:r>
            <a:endParaRPr lang="ko-KR" altLang="en-US" sz="4800" b="1" i="1" spc="-15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/>
              </a:solidFill>
              <a:latin typeface="Abadi" panose="020B0604020104020204" pitchFamily="34" charset="0"/>
              <a:ea typeface="210 콤퓨타세탁 B" panose="02020603020101020101" pitchFamily="18" charset="-127"/>
            </a:endParaRP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0E2F8E-15A5-49AB-8B12-8B645CC44BB0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768298"/>
      </p:ext>
    </p:extLst>
  </p:cSld>
  <p:clrMapOvr>
    <a:masterClrMapping/>
  </p:clrMapOvr>
  <p:transition spd="slow">
    <p:cover/>
  </p:transition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278</Words>
  <Application>Microsoft Office PowerPoint</Application>
  <PresentationFormat>와이드스크린</PresentationFormat>
  <Paragraphs>74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맑은 고딕</vt:lpstr>
      <vt:lpstr>210 콤퓨타세탁 B</vt:lpstr>
      <vt:lpstr>210 콤퓨타세탁 L</vt:lpstr>
      <vt:lpstr>굴림</vt:lpstr>
      <vt:lpstr>Abadi</vt:lpstr>
      <vt:lpstr>나눔바른고딕 UltraLight</vt:lpstr>
      <vt:lpstr>나눔바른고딕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김동훈</dc:creator>
  <cp:lastModifiedBy>김동훈</cp:lastModifiedBy>
  <cp:revision>8</cp:revision>
  <dcterms:created xsi:type="dcterms:W3CDTF">2018-11-22T02:27:46Z</dcterms:created>
  <dcterms:modified xsi:type="dcterms:W3CDTF">2018-11-22T03:02:12Z</dcterms:modified>
</cp:coreProperties>
</file>