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69" r:id="rId3"/>
    <p:sldId id="275" r:id="rId4"/>
    <p:sldId id="314" r:id="rId5"/>
    <p:sldId id="309" r:id="rId6"/>
    <p:sldId id="313" r:id="rId7"/>
    <p:sldId id="315" r:id="rId8"/>
    <p:sldId id="316" r:id="rId9"/>
    <p:sldId id="317" r:id="rId10"/>
    <p:sldId id="319" r:id="rId11"/>
    <p:sldId id="320" r:id="rId12"/>
    <p:sldId id="321" r:id="rId13"/>
    <p:sldId id="310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E6559B9-4205-1ABA-0C55-CA5F9549CFF9}" name="이민우" initials="" userId="S::1771397@hansung.edu::9cdfcc9b-ce9d-4012-855e-f297241b1a8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2" autoAdjust="0"/>
    <p:restoredTop sz="94699"/>
  </p:normalViewPr>
  <p:slideViewPr>
    <p:cSldViewPr snapToGrid="0">
      <p:cViewPr varScale="1">
        <p:scale>
          <a:sx n="115" d="100"/>
          <a:sy n="115" d="100"/>
        </p:scale>
        <p:origin x="8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2024. 1. 8.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2024. 1. 8.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epRV1bWkla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SHA-3(Keccak)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유튜브 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youtu.be</a:t>
            </a:r>
            <a:r>
              <a:rPr lang="en-US" altLang="ko-KR" dirty="0">
                <a:hlinkClick r:id="rId2"/>
              </a:rPr>
              <a:t>/epRV1bWklaE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88395-D05C-9386-148D-4943089F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Keccak </a:t>
            </a:r>
            <a:r>
              <a:rPr kumimoji="1" lang="ko-Kore-KR" altLang="en-US" dirty="0"/>
              <a:t>동작</a:t>
            </a:r>
            <a:r>
              <a:rPr kumimoji="1" lang="ko-KR" altLang="en-US" dirty="0"/>
              <a:t> 과정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0FCF90-D4FA-663E-DC2A-D4F7BA9412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780837" cy="5603875"/>
          </a:xfrm>
        </p:spPr>
        <p:txBody>
          <a:bodyPr/>
          <a:lstStyle/>
          <a:p>
            <a:r>
              <a:rPr kumimoji="1" lang="el-GR" altLang="ko-Kore-KR" dirty="0"/>
              <a:t>π</a:t>
            </a:r>
            <a:r>
              <a:rPr kumimoji="1" lang="en-US" altLang="ko-KR" dirty="0"/>
              <a:t>(A)</a:t>
            </a:r>
            <a:r>
              <a:rPr kumimoji="1" lang="ko-KR" altLang="en-US" dirty="0"/>
              <a:t> 함수</a:t>
            </a:r>
            <a:r>
              <a:rPr kumimoji="1" lang="en-US" altLang="ko-KR" dirty="0"/>
              <a:t>(Pi</a:t>
            </a:r>
            <a:r>
              <a:rPr kumimoji="1" lang="ko-KR" altLang="en-US" dirty="0"/>
              <a:t> 함수</a:t>
            </a:r>
            <a:r>
              <a:rPr kumimoji="1" lang="en-US" altLang="ko-KR" dirty="0"/>
              <a:t>)</a:t>
            </a:r>
          </a:p>
          <a:p>
            <a:pPr lvl="1"/>
            <a:r>
              <a:rPr lang="en" altLang="ko-Kore-KR" dirty="0"/>
              <a:t>state</a:t>
            </a:r>
            <a:r>
              <a:rPr lang="ko-KR" altLang="en-US" dirty="0"/>
              <a:t>내에서 </a:t>
            </a:r>
            <a:r>
              <a:rPr lang="en" altLang="ko-Kore-KR" dirty="0"/>
              <a:t>lane</a:t>
            </a:r>
            <a:r>
              <a:rPr lang="ko-KR" altLang="en-US" dirty="0"/>
              <a:t>의 자리를 재 배열하는 과정</a:t>
            </a:r>
            <a:endParaRPr lang="en-US" altLang="ko-KR" dirty="0"/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slice</a:t>
            </a:r>
            <a:r>
              <a:rPr lang="ko-KR" altLang="en-US" dirty="0"/>
              <a:t>들의 부분들이 로테이션 되는 과정</a:t>
            </a:r>
            <a:endParaRPr lang="en-US" altLang="ko-KR" dirty="0"/>
          </a:p>
          <a:p>
            <a:pPr lvl="1"/>
            <a:r>
              <a:rPr lang="en-US" altLang="ko-KR" dirty="0"/>
              <a:t>A[(x+3y) mod 5,x,z] = A’</a:t>
            </a:r>
            <a:r>
              <a:rPr lang="ko-KR" altLang="en-US" dirty="0"/>
              <a:t> 의 식을 통해 로테이션 됨</a:t>
            </a:r>
            <a:endParaRPr lang="en-US" altLang="ko-KR" dirty="0"/>
          </a:p>
          <a:p>
            <a:pPr lvl="1"/>
            <a:endParaRPr kumimoji="1" lang="ko-Kore-KR" altLang="en-US" dirty="0"/>
          </a:p>
        </p:txBody>
      </p:sp>
      <p:pic>
        <p:nvPicPr>
          <p:cNvPr id="5" name="그림 4" descr="사각형, 직사각형, 라인, 패턴이(가) 표시된 사진&#10;&#10;자동 생성된 설명">
            <a:extLst>
              <a:ext uri="{FF2B5EF4-FFF2-40B4-BE49-F238E27FC236}">
                <a16:creationId xmlns:a16="http://schemas.microsoft.com/office/drawing/2014/main" id="{8967A3BA-FE7A-32F2-04B1-01A85B00B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50" y="3150008"/>
            <a:ext cx="468630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31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88395-D05C-9386-148D-4943089F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Keccak </a:t>
            </a:r>
            <a:r>
              <a:rPr kumimoji="1" lang="ko-Kore-KR" altLang="en-US" dirty="0"/>
              <a:t>동작</a:t>
            </a:r>
            <a:r>
              <a:rPr kumimoji="1" lang="ko-KR" altLang="en-US" dirty="0"/>
              <a:t> 과정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0FCF90-D4FA-663E-DC2A-D4F7BA9412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780837" cy="5603875"/>
          </a:xfrm>
        </p:spPr>
        <p:txBody>
          <a:bodyPr/>
          <a:lstStyle/>
          <a:p>
            <a:r>
              <a:rPr kumimoji="1" lang="en-US" altLang="ko-Kore-KR" dirty="0"/>
              <a:t>x(A)</a:t>
            </a:r>
            <a:r>
              <a:rPr kumimoji="1" lang="ko-KR" altLang="en-US" dirty="0"/>
              <a:t> 함수</a:t>
            </a:r>
            <a:r>
              <a:rPr kumimoji="1" lang="en-US" altLang="ko-KR" dirty="0"/>
              <a:t>(chi </a:t>
            </a:r>
            <a:r>
              <a:rPr kumimoji="1" lang="ko-KR" altLang="en-US" dirty="0"/>
              <a:t>함수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각각의 </a:t>
            </a:r>
            <a:r>
              <a:rPr kumimoji="1" lang="en-US" altLang="ko-KR" dirty="0"/>
              <a:t>row</a:t>
            </a:r>
            <a:r>
              <a:rPr kumimoji="1" lang="ko-KR" altLang="en-US" dirty="0"/>
              <a:t>들의 값을 치환하는 과정</a:t>
            </a:r>
            <a:endParaRPr kumimoji="1" lang="en-US" altLang="ko-KR" dirty="0"/>
          </a:p>
          <a:p>
            <a:pPr lvl="1"/>
            <a:r>
              <a:rPr lang="ko-KR" altLang="en-US" dirty="0"/>
              <a:t>오른쪽 </a:t>
            </a:r>
            <a:r>
              <a:rPr lang="en-US" altLang="ko-KR" dirty="0"/>
              <a:t>2</a:t>
            </a:r>
            <a:r>
              <a:rPr lang="ko-KR" altLang="en-US" dirty="0"/>
              <a:t>개의 비트가 곱셈 연산을 통해 </a:t>
            </a:r>
            <a:r>
              <a:rPr lang="ko-KR" altLang="en-US" dirty="0" err="1"/>
              <a:t>비선형화된</a:t>
            </a:r>
            <a:r>
              <a:rPr lang="ko-KR" altLang="en-US" dirty="0"/>
              <a:t> 후 </a:t>
            </a:r>
            <a:r>
              <a:rPr lang="en" altLang="ko-Kore-KR" dirty="0"/>
              <a:t>XOR</a:t>
            </a:r>
            <a:r>
              <a:rPr lang="ko-KR" altLang="en-US" dirty="0"/>
              <a:t>연산을 수행</a:t>
            </a:r>
            <a:endParaRPr lang="en-US" altLang="ko-KR" dirty="0"/>
          </a:p>
          <a:p>
            <a:pPr lvl="1"/>
            <a:r>
              <a:rPr kumimoji="1" lang="en-US" altLang="ko-KR" dirty="0"/>
              <a:t>(x+1,y,z)</a:t>
            </a:r>
            <a:r>
              <a:rPr kumimoji="1" lang="ko-KR" altLang="en-US" dirty="0"/>
              <a:t> 값과 </a:t>
            </a:r>
            <a:r>
              <a:rPr kumimoji="1" lang="en-US" altLang="ko-KR" dirty="0"/>
              <a:t>(x+2, y, z)</a:t>
            </a:r>
            <a:r>
              <a:rPr kumimoji="1" lang="ko-KR" altLang="en-US" dirty="0"/>
              <a:t>값을 </a:t>
            </a:r>
            <a:r>
              <a:rPr kumimoji="1" lang="en-US" altLang="ko-KR" dirty="0"/>
              <a:t>AND </a:t>
            </a:r>
            <a:r>
              <a:rPr kumimoji="1" lang="ko-KR" altLang="en-US" dirty="0"/>
              <a:t>연산</a:t>
            </a:r>
            <a:endParaRPr kumimoji="1" lang="en-US" altLang="ko-KR" dirty="0"/>
          </a:p>
          <a:p>
            <a:pPr lvl="1"/>
            <a:r>
              <a:rPr kumimoji="1" lang="ko-Kore-KR" altLang="en-US" dirty="0"/>
              <a:t>위</a:t>
            </a:r>
            <a:r>
              <a:rPr kumimoji="1" lang="ko-KR" altLang="en-US" dirty="0"/>
              <a:t> 값을 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x,y,z</a:t>
            </a:r>
            <a:r>
              <a:rPr kumimoji="1" lang="en-US" altLang="ko-KR" dirty="0"/>
              <a:t>)</a:t>
            </a:r>
            <a:r>
              <a:rPr kumimoji="1" lang="ko-KR" altLang="en-US" dirty="0"/>
              <a:t>값과 </a:t>
            </a:r>
            <a:r>
              <a:rPr kumimoji="1" lang="en-US" altLang="ko-KR" dirty="0"/>
              <a:t>XOR</a:t>
            </a:r>
            <a:r>
              <a:rPr kumimoji="1" lang="ko-KR" altLang="en-US" dirty="0"/>
              <a:t> 연산한 값을 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x,y,z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 저장</a:t>
            </a:r>
            <a:endParaRPr kumimoji="1" lang="ko-Kore-KR" altLang="en-US" dirty="0"/>
          </a:p>
        </p:txBody>
      </p:sp>
      <p:pic>
        <p:nvPicPr>
          <p:cNvPr id="5" name="그림 4" descr="스케치, 도표, 디자인이(가) 표시된 사진&#10;&#10;자동 생성된 설명">
            <a:extLst>
              <a:ext uri="{FF2B5EF4-FFF2-40B4-BE49-F238E27FC236}">
                <a16:creationId xmlns:a16="http://schemas.microsoft.com/office/drawing/2014/main" id="{4D851E86-0743-5EBA-1432-388BF9B03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50" y="3664530"/>
            <a:ext cx="25781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02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88395-D05C-9386-148D-4943089F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코드 분석</a:t>
            </a:r>
            <a:r>
              <a:rPr lang="en-US" altLang="ko-KR" dirty="0"/>
              <a:t>(tiny_sha3)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0FCF90-D4FA-663E-DC2A-D4F7BA9412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pic>
        <p:nvPicPr>
          <p:cNvPr id="5" name="그림 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8962B27E-EE4C-B9A0-D118-C7DBBAD42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2" y="1679718"/>
            <a:ext cx="5236391" cy="4549488"/>
          </a:xfrm>
          <a:prstGeom prst="rect">
            <a:avLst/>
          </a:prstGeom>
        </p:spPr>
      </p:pic>
      <p:pic>
        <p:nvPicPr>
          <p:cNvPr id="7" name="그림 6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2344D0F2-39A7-AC84-18B1-2A3F79A158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094" y="1045737"/>
            <a:ext cx="5248147" cy="571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32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SHA-3 </a:t>
            </a:r>
            <a:r>
              <a:rPr lang="ko-KR" altLang="en-US" dirty="0"/>
              <a:t>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SHA-3 </a:t>
            </a:r>
            <a:r>
              <a:rPr lang="ko-KR" altLang="en-US" dirty="0"/>
              <a:t>동작 과정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코드 분석</a:t>
            </a:r>
            <a:r>
              <a:rPr lang="en-US" altLang="ko-KR" dirty="0"/>
              <a:t>(tiny_sha3)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88395-D05C-9386-148D-4943089F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SHA-3</a:t>
            </a:r>
            <a:r>
              <a:rPr kumimoji="1" lang="ko-KR" altLang="en-US" dirty="0"/>
              <a:t> 개요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0FCF90-D4FA-663E-DC2A-D4F7BA9412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SHA-3: 201</a:t>
            </a:r>
            <a:r>
              <a:rPr kumimoji="1" lang="en-US" altLang="ko-KR" dirty="0"/>
              <a:t>5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8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NIST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SHA-2</a:t>
            </a:r>
            <a:r>
              <a:rPr kumimoji="1" lang="ko-KR" altLang="en-US" dirty="0"/>
              <a:t> 대체를 위해 발표</a:t>
            </a:r>
            <a:endParaRPr kumimoji="1" lang="en-US" altLang="ko-KR" dirty="0"/>
          </a:p>
          <a:p>
            <a:pPr lvl="1"/>
            <a:r>
              <a:rPr kumimoji="1" lang="en-US" altLang="ko-Kore-KR" dirty="0"/>
              <a:t>SHA-1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충돌쌍</a:t>
            </a:r>
            <a:r>
              <a:rPr kumimoji="1" lang="ko-KR" altLang="en-US" dirty="0"/>
              <a:t> 공격이 발견되면서 </a:t>
            </a:r>
            <a:r>
              <a:rPr kumimoji="1" lang="en-US" altLang="ko-KR" dirty="0"/>
              <a:t>SHA-2</a:t>
            </a:r>
            <a:r>
              <a:rPr kumimoji="1" lang="ko-KR" altLang="en-US" dirty="0"/>
              <a:t>의 안전성에 문제가 생길 것을 대비해 </a:t>
            </a:r>
            <a:r>
              <a:rPr kumimoji="1" lang="en-US" altLang="ko-KR" dirty="0"/>
              <a:t>SHA-3 </a:t>
            </a:r>
            <a:r>
              <a:rPr kumimoji="1" lang="ko-KR" altLang="en-US" dirty="0"/>
              <a:t>공모 진행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en-US" altLang="ko-KR" dirty="0"/>
              <a:t>SHA-1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SHA-2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NIST</a:t>
            </a:r>
            <a:r>
              <a:rPr kumimoji="1" lang="ko-KR" altLang="en-US" dirty="0"/>
              <a:t>에서 자체적으로 디자인 했으나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SHA-3</a:t>
            </a:r>
            <a:r>
              <a:rPr kumimoji="1" lang="ko-KR" altLang="en-US" dirty="0"/>
              <a:t>는 공개 경쟁을 통해 후보를 모집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총 </a:t>
            </a:r>
            <a:r>
              <a:rPr kumimoji="1" lang="en-US" altLang="ko-KR" dirty="0"/>
              <a:t>64</a:t>
            </a:r>
            <a:r>
              <a:rPr kumimoji="1" lang="ko-KR" altLang="en-US" dirty="0"/>
              <a:t>개 알고리즘 등록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1</a:t>
            </a:r>
            <a:r>
              <a:rPr kumimoji="1" lang="ko-KR" altLang="en-US" dirty="0"/>
              <a:t>차 후보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51</a:t>
            </a:r>
            <a:r>
              <a:rPr kumimoji="1" lang="ko-KR" altLang="en-US" dirty="0"/>
              <a:t>개 알고리즘 선정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2</a:t>
            </a:r>
            <a:r>
              <a:rPr kumimoji="1" lang="ko-KR" altLang="en-US" dirty="0"/>
              <a:t>차 후보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14</a:t>
            </a:r>
            <a:r>
              <a:rPr kumimoji="1" lang="ko-KR" altLang="en-US" dirty="0"/>
              <a:t>개 알고리즘 선정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최종 후보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 알고리즘 발표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en-US" altLang="ko-KR" dirty="0"/>
              <a:t>2012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10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일 </a:t>
            </a:r>
            <a:r>
              <a:rPr kumimoji="1" lang="en-US" altLang="ko-KR" dirty="0"/>
              <a:t>KECCAK</a:t>
            </a:r>
            <a:r>
              <a:rPr kumimoji="1" lang="ko-KR" altLang="en-US" dirty="0"/>
              <a:t> 알고리즘이 </a:t>
            </a:r>
            <a:r>
              <a:rPr kumimoji="1" lang="en-US" altLang="ko-KR" dirty="0"/>
              <a:t>SHA-3 </a:t>
            </a:r>
            <a:r>
              <a:rPr kumimoji="1" lang="ko-KR" altLang="en-US" dirty="0"/>
              <a:t>알고리즘으로 선정</a:t>
            </a:r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2952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88395-D05C-9386-148D-4943089F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SHA-3 </a:t>
            </a:r>
            <a:r>
              <a:rPr kumimoji="1" lang="ko-KR" altLang="en-US" dirty="0"/>
              <a:t>개요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0FCF90-D4FA-663E-DC2A-D4F7BA9412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632154" cy="5603875"/>
          </a:xfrm>
        </p:spPr>
        <p:txBody>
          <a:bodyPr>
            <a:normAutofit/>
          </a:bodyPr>
          <a:lstStyle/>
          <a:p>
            <a:r>
              <a:rPr kumimoji="1" lang="en-US" altLang="ko-Kore-KR" sz="2400" dirty="0"/>
              <a:t>KECCAK</a:t>
            </a:r>
            <a:r>
              <a:rPr kumimoji="1" lang="ko-KR" altLang="en-US" sz="2400" dirty="0"/>
              <a:t>은</a:t>
            </a:r>
            <a:r>
              <a:rPr kumimoji="1" lang="en-US" altLang="ko-Kore-KR" sz="2400" dirty="0"/>
              <a:t> </a:t>
            </a:r>
            <a:r>
              <a:rPr kumimoji="1" lang="en-US" altLang="ko-KR" sz="2400" dirty="0"/>
              <a:t>4</a:t>
            </a:r>
            <a:r>
              <a:rPr kumimoji="1" lang="ko-KR" altLang="en-US" sz="2400" dirty="0"/>
              <a:t>개의 해시 함수와 </a:t>
            </a:r>
            <a:r>
              <a:rPr kumimoji="1" lang="en-US" altLang="ko-KR" sz="2400" dirty="0"/>
              <a:t>2</a:t>
            </a:r>
            <a:r>
              <a:rPr kumimoji="1" lang="ko-KR" altLang="en-US" sz="2400" dirty="0"/>
              <a:t>개의 </a:t>
            </a:r>
            <a:r>
              <a:rPr kumimoji="1" lang="en-US" altLang="ko-KR" sz="2400" dirty="0"/>
              <a:t>XOF(Extendable Output Function)</a:t>
            </a:r>
            <a:r>
              <a:rPr kumimoji="1" lang="ko-KR" altLang="en-US" sz="2400" dirty="0" err="1"/>
              <a:t>으로</a:t>
            </a:r>
            <a:r>
              <a:rPr kumimoji="1" lang="ko-KR" altLang="en-US" sz="2400" dirty="0"/>
              <a:t> 구성</a:t>
            </a:r>
            <a:endParaRPr kumimoji="1" lang="en-US" altLang="ko-KR" sz="2400" dirty="0"/>
          </a:p>
          <a:p>
            <a:pPr lvl="1"/>
            <a:r>
              <a:rPr kumimoji="1" lang="ko-KR" altLang="en-US" sz="2000" dirty="0"/>
              <a:t>해시 함수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다이제스트의 길이가 </a:t>
            </a:r>
            <a:r>
              <a:rPr kumimoji="1" lang="ko-KR" altLang="en-US" sz="2000" dirty="0" err="1"/>
              <a:t>정해져있음</a:t>
            </a:r>
            <a:endParaRPr kumimoji="1" lang="en-US" altLang="ko-KR" sz="2000" dirty="0"/>
          </a:p>
          <a:p>
            <a:pPr lvl="2"/>
            <a:r>
              <a:rPr kumimoji="1" lang="en-US" altLang="ko-Kore-KR" sz="1600" dirty="0"/>
              <a:t>SHA3-224, SHA3- 256, SHA3-384, SHA3-512</a:t>
            </a:r>
          </a:p>
          <a:p>
            <a:pPr lvl="2"/>
            <a:r>
              <a:rPr kumimoji="1" lang="en-US" altLang="ko-Kore-KR" sz="1600" dirty="0"/>
              <a:t>SHA3 </a:t>
            </a:r>
            <a:r>
              <a:rPr kumimoji="1" lang="ko-KR" altLang="en-US" sz="1600" dirty="0"/>
              <a:t>뒤의 숫자는 출력 </a:t>
            </a:r>
            <a:r>
              <a:rPr kumimoji="1" lang="ko-KR" altLang="en-US" sz="1600" dirty="0" err="1"/>
              <a:t>해시값</a:t>
            </a:r>
            <a:r>
              <a:rPr kumimoji="1" lang="ko-KR" altLang="en-US" sz="1600" dirty="0"/>
              <a:t> 길이를 의미</a:t>
            </a:r>
            <a:endParaRPr kumimoji="1" lang="en-US" altLang="ko-Kore-KR" sz="1600" dirty="0"/>
          </a:p>
          <a:p>
            <a:pPr lvl="1"/>
            <a:r>
              <a:rPr kumimoji="1" lang="ko-KR" altLang="en-US" sz="2000" dirty="0"/>
              <a:t>출력 확장 함수</a:t>
            </a:r>
            <a:r>
              <a:rPr kumimoji="1" lang="en-US" altLang="ko-KR" sz="2000" dirty="0"/>
              <a:t>(XOF):</a:t>
            </a:r>
            <a:r>
              <a:rPr kumimoji="1" lang="ko-KR" altLang="en-US" sz="2000" dirty="0"/>
              <a:t> 다이제스트 길이가 정해져 있지 않고 출력 해시를 임의 길이로 확장 가능</a:t>
            </a:r>
            <a:endParaRPr kumimoji="1" lang="en-US" altLang="ko-KR" sz="2000" dirty="0"/>
          </a:p>
          <a:p>
            <a:pPr lvl="2"/>
            <a:r>
              <a:rPr kumimoji="1" lang="en-US" altLang="ko-KR" sz="1600" dirty="0"/>
              <a:t>SHAKE128, SHAKE256</a:t>
            </a:r>
          </a:p>
          <a:p>
            <a:pPr lvl="2"/>
            <a:r>
              <a:rPr kumimoji="1" lang="en-US" altLang="ko-KR" sz="1600" dirty="0"/>
              <a:t>SHAKE </a:t>
            </a:r>
            <a:r>
              <a:rPr kumimoji="1" lang="ko-KR" altLang="en-US" sz="1600" dirty="0"/>
              <a:t>뒤의 숫자는 보안 강도를 의미</a:t>
            </a:r>
            <a:endParaRPr kumimoji="1" lang="en-US" altLang="ko-KR" sz="1600" dirty="0"/>
          </a:p>
          <a:p>
            <a:r>
              <a:rPr kumimoji="1" lang="en-US" altLang="ko-KR" sz="2400" dirty="0"/>
              <a:t>KECCAK</a:t>
            </a:r>
            <a:r>
              <a:rPr kumimoji="1" lang="ko-KR" altLang="en-US" sz="2400" dirty="0"/>
              <a:t>은 스펀지 구조로 구성</a:t>
            </a:r>
            <a:endParaRPr kumimoji="1" lang="en-US" altLang="ko-KR" sz="2400" dirty="0"/>
          </a:p>
          <a:p>
            <a:pPr lvl="1"/>
            <a:r>
              <a:rPr kumimoji="1" lang="ko-KR" altLang="en-US" sz="2000" dirty="0"/>
              <a:t>흡수 과정</a:t>
            </a:r>
            <a:r>
              <a:rPr kumimoji="1" lang="en-US" altLang="ko-KR" sz="2000" dirty="0"/>
              <a:t>(absorbing)</a:t>
            </a:r>
            <a:r>
              <a:rPr kumimoji="1" lang="ko-KR" altLang="en-US" sz="2000" dirty="0"/>
              <a:t>과 압착과정</a:t>
            </a:r>
            <a:r>
              <a:rPr kumimoji="1" lang="en-US" altLang="ko-KR" sz="2000" dirty="0"/>
              <a:t>(squeezing)</a:t>
            </a:r>
            <a:r>
              <a:rPr kumimoji="1" lang="ko-KR" altLang="en-US" sz="2000" dirty="0"/>
              <a:t>을 거쳐 해시 값이 만들어짐</a:t>
            </a:r>
            <a:endParaRPr kumimoji="1" lang="en-US" altLang="ko-KR" sz="2000" dirty="0"/>
          </a:p>
          <a:p>
            <a:r>
              <a:rPr kumimoji="1" lang="en-US" altLang="ko-KR" sz="2400" dirty="0"/>
              <a:t>SHA-1, SHA-2</a:t>
            </a:r>
            <a:r>
              <a:rPr kumimoji="1" lang="ko-KR" altLang="en-US" sz="2400" dirty="0"/>
              <a:t>와 달리 </a:t>
            </a:r>
            <a:r>
              <a:rPr kumimoji="1" lang="en-US" altLang="ko-KR" sz="2400" dirty="0"/>
              <a:t>KECCAK</a:t>
            </a:r>
            <a:r>
              <a:rPr kumimoji="1" lang="ko-KR" altLang="en-US" sz="2400" dirty="0"/>
              <a:t>은 길이 확장의 약점이 없음</a:t>
            </a:r>
            <a:endParaRPr kumimoji="1" lang="en-US" altLang="ko-KR" sz="2400" dirty="0"/>
          </a:p>
          <a:p>
            <a:pPr lvl="1"/>
            <a:r>
              <a:rPr kumimoji="1" lang="en-US" altLang="ko-KR" sz="2000" dirty="0"/>
              <a:t>HMAC </a:t>
            </a:r>
            <a:r>
              <a:rPr kumimoji="1" lang="ko-KR" altLang="en-US" sz="2000" dirty="0"/>
              <a:t>구간 설계가 필요하지 않음</a:t>
            </a:r>
            <a:r>
              <a:rPr kumimoji="1" lang="en-US" altLang="ko-KR" sz="2000" dirty="0"/>
              <a:t>(MAC</a:t>
            </a:r>
            <a:r>
              <a:rPr kumimoji="1" lang="ko-KR" altLang="en-US" sz="2000" dirty="0"/>
              <a:t> 계산에서 키를 메시지 앞에 붙임으로 수행 가능</a:t>
            </a:r>
            <a:r>
              <a:rPr kumimoji="1" lang="en-US" altLang="ko-KR" sz="2000" dirty="0"/>
              <a:t>)</a:t>
            </a:r>
          </a:p>
          <a:p>
            <a:r>
              <a:rPr kumimoji="1" lang="ko-KR" altLang="en-US" sz="2400" dirty="0"/>
              <a:t>하드웨어 연산 시 고속 연산이 가능</a:t>
            </a:r>
            <a:endParaRPr kumimoji="1" lang="en-US" altLang="ko-KR" sz="2400" dirty="0"/>
          </a:p>
          <a:p>
            <a:pPr lvl="1"/>
            <a:r>
              <a:rPr kumimoji="1" lang="ko-KR" altLang="en-US" sz="2000" dirty="0"/>
              <a:t>스펀지 구조는 병렬 구현이 가능하도록 설계되었음</a:t>
            </a:r>
            <a:endParaRPr kumimoji="1" lang="en-US" altLang="ko-KR" sz="2000" dirty="0"/>
          </a:p>
          <a:p>
            <a:r>
              <a:rPr kumimoji="1" lang="ko-KR" altLang="en-US" sz="2400" dirty="0" err="1"/>
              <a:t>부채널</a:t>
            </a:r>
            <a:r>
              <a:rPr kumimoji="1" lang="ko-KR" altLang="en-US" sz="2400" dirty="0"/>
              <a:t> 공격에 강점을 지님</a:t>
            </a:r>
            <a:endParaRPr kumimoji="1" lang="en-US" altLang="ko-KR" sz="2400" dirty="0"/>
          </a:p>
          <a:p>
            <a:pPr lvl="1"/>
            <a:r>
              <a:rPr kumimoji="1" lang="ko-KR" altLang="en-US" sz="2000" dirty="0"/>
              <a:t>스펀지 구조는 랜덤 액세스 패턴을 사용하기에 외부의 추측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측정에 의존하지 않음</a:t>
            </a:r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pPr lvl="2"/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4363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88395-D05C-9386-148D-4943089F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SHA-3 </a:t>
            </a:r>
            <a:r>
              <a:rPr kumimoji="1" lang="ko-Kore-KR" altLang="en-US" dirty="0"/>
              <a:t>동작</a:t>
            </a:r>
            <a:r>
              <a:rPr kumimoji="1" lang="ko-KR" altLang="en-US" dirty="0"/>
              <a:t> 과정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0FCF90-D4FA-663E-DC2A-D4F7BA9412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SHA-3</a:t>
            </a:r>
            <a:r>
              <a:rPr kumimoji="1" lang="ko-KR" altLang="en-US" dirty="0"/>
              <a:t> 구조</a:t>
            </a:r>
            <a:r>
              <a:rPr kumimoji="1" lang="en-US" altLang="ko-KR" dirty="0"/>
              <a:t>:</a:t>
            </a:r>
            <a:r>
              <a:rPr kumimoji="1" lang="ko-KR" altLang="en-US" dirty="0"/>
              <a:t> 스펀지 구조 </a:t>
            </a:r>
            <a:r>
              <a:rPr kumimoji="1" lang="en-US" altLang="ko-KR" dirty="0"/>
              <a:t>-&gt;SPONGE[f, pad, r](</a:t>
            </a:r>
            <a:r>
              <a:rPr kumimoji="1" lang="en-US" altLang="ko-KR" dirty="0" err="1"/>
              <a:t>M,d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en-US" altLang="ko-KR" dirty="0"/>
              <a:t>f </a:t>
            </a:r>
            <a:r>
              <a:rPr kumimoji="1" lang="ko-KR" altLang="en-US" dirty="0"/>
              <a:t>함수와 패딩 함수를 이용하여 메시지 다이제스트를 출력</a:t>
            </a:r>
            <a:endParaRPr kumimoji="1" lang="en-US" altLang="ko-KR" dirty="0"/>
          </a:p>
          <a:p>
            <a:pPr lvl="2"/>
            <a:r>
              <a:rPr kumimoji="1" lang="en-US" altLang="ko-Kore-KR" dirty="0"/>
              <a:t>f</a:t>
            </a:r>
            <a:r>
              <a:rPr kumimoji="1" lang="ko-KR" altLang="en-US" dirty="0"/>
              <a:t> 함수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b</a:t>
            </a:r>
            <a:r>
              <a:rPr kumimoji="1" lang="ko-KR" altLang="en-US" dirty="0"/>
              <a:t> 비트의 순열을 가지고 </a:t>
            </a:r>
            <a:r>
              <a:rPr kumimoji="1" lang="en-US" altLang="ko-KR" dirty="0"/>
              <a:t>r</a:t>
            </a:r>
            <a:r>
              <a:rPr kumimoji="1" lang="ko-KR" altLang="en-US" dirty="0"/>
              <a:t>비트의 크기를 입력으로 하는 함수</a:t>
            </a:r>
            <a:r>
              <a:rPr kumimoji="1" lang="en-US" altLang="ko-KR" dirty="0"/>
              <a:t>(b = r + c)</a:t>
            </a:r>
          </a:p>
          <a:p>
            <a:pPr lvl="3"/>
            <a:r>
              <a:rPr kumimoji="1" lang="en-US" altLang="ko-KR" dirty="0"/>
              <a:t>b:</a:t>
            </a:r>
            <a:r>
              <a:rPr kumimoji="1" lang="ko-KR" altLang="en-US" dirty="0"/>
              <a:t> </a:t>
            </a:r>
            <a:r>
              <a:rPr kumimoji="1" lang="en-US" altLang="ko-KR" dirty="0"/>
              <a:t>b </a:t>
            </a:r>
            <a:r>
              <a:rPr lang="ko-Kore-KR" altLang="en-US" b="1" i="0" dirty="0">
                <a:solidFill>
                  <a:srgbClr val="333333"/>
                </a:solidFill>
                <a:effectLst/>
                <a:latin typeface="-apple-system"/>
              </a:rPr>
              <a:t>∈ </a:t>
            </a:r>
            <a:r>
              <a:rPr kumimoji="1" lang="en-US" altLang="ko-KR" dirty="0"/>
              <a:t>{25,</a:t>
            </a:r>
            <a:r>
              <a:rPr kumimoji="1" lang="ko-KR" altLang="en-US" dirty="0"/>
              <a:t> </a:t>
            </a:r>
            <a:r>
              <a:rPr kumimoji="1" lang="en-US" altLang="ko-KR" dirty="0"/>
              <a:t>50,</a:t>
            </a:r>
            <a:r>
              <a:rPr kumimoji="1" lang="ko-KR" altLang="en-US" dirty="0"/>
              <a:t> </a:t>
            </a:r>
            <a:r>
              <a:rPr kumimoji="1" lang="en-US" altLang="ko-KR" dirty="0"/>
              <a:t>100,</a:t>
            </a:r>
            <a:r>
              <a:rPr kumimoji="1" lang="ko-KR" altLang="en-US" dirty="0"/>
              <a:t> </a:t>
            </a:r>
            <a:r>
              <a:rPr kumimoji="1" lang="en-US" altLang="ko-KR" dirty="0"/>
              <a:t>200,</a:t>
            </a:r>
            <a:r>
              <a:rPr kumimoji="1" lang="ko-KR" altLang="en-US" dirty="0"/>
              <a:t> </a:t>
            </a:r>
            <a:r>
              <a:rPr kumimoji="1" lang="en-US" altLang="ko-KR" dirty="0"/>
              <a:t>400,</a:t>
            </a:r>
            <a:r>
              <a:rPr kumimoji="1" lang="ko-KR" altLang="en-US" dirty="0"/>
              <a:t> </a:t>
            </a:r>
            <a:r>
              <a:rPr kumimoji="1" lang="en-US" altLang="ko-KR" dirty="0"/>
              <a:t>800,</a:t>
            </a:r>
            <a:r>
              <a:rPr kumimoji="1" lang="ko-KR" altLang="en-US" dirty="0"/>
              <a:t> </a:t>
            </a:r>
            <a:r>
              <a:rPr kumimoji="1" lang="en-US" altLang="ko-KR" dirty="0"/>
              <a:t>1600}</a:t>
            </a:r>
          </a:p>
          <a:p>
            <a:pPr lvl="3"/>
            <a:r>
              <a:rPr kumimoji="1" lang="en-US" altLang="ko-KR" dirty="0"/>
              <a:t>r:</a:t>
            </a:r>
            <a:r>
              <a:rPr kumimoji="1" lang="ko-KR" altLang="en-US" dirty="0"/>
              <a:t> </a:t>
            </a:r>
            <a:r>
              <a:rPr kumimoji="1" lang="en-US" altLang="ko-KR" dirty="0"/>
              <a:t>b</a:t>
            </a:r>
            <a:r>
              <a:rPr lang="ko-KR" altLang="en-US" dirty="0"/>
              <a:t>보다 작은 양의 정수로 </a:t>
            </a:r>
            <a:r>
              <a:rPr lang="en-US" altLang="ko-KR" dirty="0"/>
              <a:t>f </a:t>
            </a:r>
            <a:r>
              <a:rPr lang="ko-KR" altLang="en-US" dirty="0"/>
              <a:t>함수의 입력 비트를 의미</a:t>
            </a:r>
            <a:endParaRPr lang="en-US" altLang="ko-KR" dirty="0"/>
          </a:p>
          <a:p>
            <a:pPr lvl="3"/>
            <a:r>
              <a:rPr kumimoji="1" lang="en-US" altLang="ko-KR" dirty="0"/>
              <a:t>c: b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r </a:t>
            </a:r>
            <a:r>
              <a:rPr kumimoji="1" lang="ko-KR" altLang="en-US" dirty="0"/>
              <a:t>값을 갖는 양의 정수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패딩 함수</a:t>
            </a:r>
            <a:r>
              <a:rPr kumimoji="1" lang="en-US" altLang="ko-KR" dirty="0"/>
              <a:t>:</a:t>
            </a:r>
            <a:r>
              <a:rPr kumimoji="1" lang="ko-KR" altLang="en-US" dirty="0"/>
              <a:t> 메시지를 입력 비트인 </a:t>
            </a:r>
            <a:r>
              <a:rPr kumimoji="1" lang="en-US" altLang="ko-KR" dirty="0"/>
              <a:t>r</a:t>
            </a:r>
            <a:r>
              <a:rPr kumimoji="1" lang="ko-KR" altLang="en-US" dirty="0"/>
              <a:t>의 크기의 배수로 만드는 함수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평문인</a:t>
            </a:r>
            <a:r>
              <a:rPr kumimoji="1" lang="ko-KR" altLang="en-US" dirty="0"/>
              <a:t> 메시지 </a:t>
            </a:r>
            <a:r>
              <a:rPr kumimoji="1" lang="en-US" altLang="ko-KR" dirty="0"/>
              <a:t>M</a:t>
            </a:r>
            <a:r>
              <a:rPr kumimoji="1" lang="ko-KR" altLang="en-US" dirty="0"/>
              <a:t>과 다이제스트 길이인 </a:t>
            </a:r>
            <a:r>
              <a:rPr kumimoji="1" lang="en-US" altLang="ko-KR" dirty="0"/>
              <a:t>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파라미터로 사용</a:t>
            </a:r>
            <a:endParaRPr kumimoji="1" lang="en-US" altLang="ko-KR" dirty="0"/>
          </a:p>
          <a:p>
            <a:pPr lvl="1"/>
            <a:endParaRPr kumimoji="1" lang="en-US" altLang="ko-Kore-KR" dirty="0"/>
          </a:p>
        </p:txBody>
      </p:sp>
      <p:pic>
        <p:nvPicPr>
          <p:cNvPr id="5" name="그림 4" descr="도표, 기술 도면, 평면도, 라인이(가) 표시된 사진&#10;&#10;자동 생성된 설명">
            <a:extLst>
              <a:ext uri="{FF2B5EF4-FFF2-40B4-BE49-F238E27FC236}">
                <a16:creationId xmlns:a16="http://schemas.microsoft.com/office/drawing/2014/main" id="{6DD5B59C-1407-7050-3052-4EC580ADA2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3234" r="2748" b="3327"/>
          <a:stretch/>
        </p:blipFill>
        <p:spPr>
          <a:xfrm>
            <a:off x="3810000" y="4020003"/>
            <a:ext cx="4571999" cy="280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7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88395-D05C-9386-148D-4943089F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Keccak </a:t>
            </a:r>
            <a:r>
              <a:rPr kumimoji="1" lang="ko-Kore-KR" altLang="en-US" dirty="0"/>
              <a:t>동작</a:t>
            </a:r>
            <a:r>
              <a:rPr kumimoji="1" lang="ko-KR" altLang="en-US" dirty="0"/>
              <a:t> 과정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0FCF90-D4FA-663E-DC2A-D4F7BA9412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687910" cy="5603875"/>
          </a:xfrm>
        </p:spPr>
        <p:txBody>
          <a:bodyPr/>
          <a:lstStyle/>
          <a:p>
            <a:r>
              <a:rPr kumimoji="1" lang="en-US" altLang="ko-Kore-KR" dirty="0"/>
              <a:t>SHA-3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f</a:t>
            </a:r>
            <a:r>
              <a:rPr kumimoji="1" lang="ko-KR" altLang="en-US" dirty="0"/>
              <a:t> 함수</a:t>
            </a:r>
            <a:endParaRPr kumimoji="1" lang="en-US" altLang="ko-KR" dirty="0"/>
          </a:p>
          <a:p>
            <a:pPr lvl="1"/>
            <a:r>
              <a:rPr lang="en-US" altLang="ko-KR" dirty="0"/>
              <a:t>b</a:t>
            </a:r>
            <a:r>
              <a:rPr lang="ko-KR" altLang="en-US" dirty="0"/>
              <a:t>의 입력 비트에 따라 정해지는 </a:t>
            </a:r>
            <a:r>
              <a:rPr lang="en-US" altLang="ko-KR" dirty="0"/>
              <a:t>w</a:t>
            </a:r>
            <a:r>
              <a:rPr lang="ko-KR" altLang="en-US" dirty="0"/>
              <a:t>값으로 </a:t>
            </a:r>
            <a:r>
              <a:rPr lang="en-US" altLang="ko-KR" dirty="0"/>
              <a:t>5*5*w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차원 행렬</a:t>
            </a:r>
            <a:r>
              <a:rPr lang="en-US" altLang="ko-KR" dirty="0"/>
              <a:t>(state)</a:t>
            </a:r>
            <a:r>
              <a:rPr lang="ko-KR" altLang="en-US" dirty="0"/>
              <a:t>로 이루어짐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차원 행렬 내에서 총 </a:t>
            </a:r>
            <a:r>
              <a:rPr lang="en-US" altLang="ko-KR" dirty="0"/>
              <a:t>5</a:t>
            </a:r>
            <a:r>
              <a:rPr lang="ko-KR" altLang="en-US" dirty="0"/>
              <a:t>가지의 함수를 통해 </a:t>
            </a:r>
            <a:r>
              <a:rPr lang="en-US" altLang="ko-KR" dirty="0"/>
              <a:t>f</a:t>
            </a:r>
            <a:r>
              <a:rPr lang="ko-KR" altLang="en-US" dirty="0"/>
              <a:t> 함수의 출력이 </a:t>
            </a:r>
            <a:r>
              <a:rPr lang="ko-KR" altLang="en-US" dirty="0" err="1"/>
              <a:t>정해짐</a:t>
            </a:r>
            <a:endParaRPr lang="en-US" altLang="ko-KR" dirty="0"/>
          </a:p>
          <a:p>
            <a:pPr lvl="1"/>
            <a:endParaRPr kumimoji="1" lang="ko-Kore-KR" altLang="en-US" dirty="0"/>
          </a:p>
        </p:txBody>
      </p:sp>
      <p:pic>
        <p:nvPicPr>
          <p:cNvPr id="5" name="그림 4" descr="도표, 스케치, 기술 도면, 라인이(가) 표시된 사진&#10;&#10;자동 생성된 설명">
            <a:extLst>
              <a:ext uri="{FF2B5EF4-FFF2-40B4-BE49-F238E27FC236}">
                <a16:creationId xmlns:a16="http://schemas.microsoft.com/office/drawing/2014/main" id="{EF7FD265-CE34-AA9C-E42D-CF00A9043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861" y="2429992"/>
            <a:ext cx="5092762" cy="432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4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88395-D05C-9386-148D-4943089F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Keccak </a:t>
            </a:r>
            <a:r>
              <a:rPr kumimoji="1" lang="ko-Kore-KR" altLang="en-US" dirty="0"/>
              <a:t>동작</a:t>
            </a:r>
            <a:r>
              <a:rPr kumimoji="1" lang="ko-KR" altLang="en-US" dirty="0"/>
              <a:t> 과정≤</a:t>
            </a:r>
            <a:r>
              <a:rPr kumimoji="1" lang="en-US" altLang="ko-KR" dirty="0"/>
              <a:t>,≥,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0FCF90-D4FA-663E-DC2A-D4F7BA9412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Keccak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state</a:t>
            </a:r>
          </a:p>
          <a:p>
            <a:pPr lvl="1"/>
            <a:r>
              <a:rPr lang="en-US" altLang="ko-KR" dirty="0"/>
              <a:t>b</a:t>
            </a:r>
            <a:r>
              <a:rPr lang="ko-KR" altLang="en-US" dirty="0"/>
              <a:t>의 값을 </a:t>
            </a:r>
            <a:r>
              <a:rPr lang="en-US" altLang="ko-KR" dirty="0"/>
              <a:t>25</a:t>
            </a:r>
            <a:r>
              <a:rPr lang="ko-KR" altLang="en-US" dirty="0"/>
              <a:t>로 나눈 </a:t>
            </a:r>
            <a:r>
              <a:rPr lang="en-US" altLang="ko-KR" dirty="0"/>
              <a:t>w</a:t>
            </a:r>
            <a:r>
              <a:rPr lang="ko-KR" altLang="en-US" dirty="0"/>
              <a:t>값과 </a:t>
            </a:r>
            <a:r>
              <a:rPr lang="en-US" altLang="ko-KR" dirty="0"/>
              <a:t>w</a:t>
            </a:r>
            <a:r>
              <a:rPr lang="ko-KR" altLang="en-US" dirty="0"/>
              <a:t>의 이진로그 값인 </a:t>
            </a:r>
            <a:r>
              <a:rPr lang="en-US" altLang="ko-KR" dirty="0"/>
              <a:t>l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lvl="1"/>
            <a:r>
              <a:rPr lang="en-US" altLang="ko-KR" dirty="0"/>
              <a:t>w</a:t>
            </a:r>
            <a:r>
              <a:rPr lang="ko-KR" altLang="en-US" dirty="0"/>
              <a:t>는 </a:t>
            </a:r>
            <a:r>
              <a:rPr lang="en-US" altLang="ko-KR" dirty="0"/>
              <a:t>f</a:t>
            </a:r>
            <a:r>
              <a:rPr lang="ko-KR" altLang="en-US" dirty="0"/>
              <a:t>함수 내에서 치환되는 </a:t>
            </a:r>
            <a:r>
              <a:rPr lang="en-US" altLang="ko-KR" dirty="0"/>
              <a:t>5</a:t>
            </a:r>
            <a:r>
              <a:rPr lang="ko-KR" altLang="en-US" dirty="0"/>
              <a:t>*</a:t>
            </a:r>
            <a:r>
              <a:rPr lang="en-US" altLang="ko-KR" dirty="0"/>
              <a:t>5</a:t>
            </a:r>
            <a:r>
              <a:rPr lang="ko-KR" altLang="en-US" dirty="0"/>
              <a:t>*</a:t>
            </a:r>
            <a:r>
              <a:rPr lang="en-US" altLang="ko-KR" dirty="0"/>
              <a:t>w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차원 행렬의 </a:t>
            </a:r>
            <a:r>
              <a:rPr lang="en-US" altLang="ko-KR" dirty="0"/>
              <a:t>state</a:t>
            </a:r>
            <a:r>
              <a:rPr lang="ko-KR" altLang="en-US" dirty="0" err="1"/>
              <a:t>를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en-US" altLang="ko-KR" dirty="0"/>
              <a:t>state</a:t>
            </a:r>
            <a:r>
              <a:rPr lang="ko-KR" altLang="en-US" dirty="0"/>
              <a:t>는 </a:t>
            </a:r>
            <a:r>
              <a:rPr lang="en-US" altLang="ko-KR" dirty="0"/>
              <a:t>0 </a:t>
            </a:r>
            <a:r>
              <a:rPr kumimoji="1" lang="ko-KR" altLang="en-US" dirty="0"/>
              <a:t>≤</a:t>
            </a:r>
            <a:r>
              <a:rPr kumimoji="1" lang="en-US" altLang="ko-KR" dirty="0"/>
              <a:t> x</a:t>
            </a:r>
            <a:r>
              <a:rPr kumimoji="1" lang="ko-KR" altLang="en-US" dirty="0"/>
              <a:t> ≤ </a:t>
            </a:r>
            <a:r>
              <a:rPr kumimoji="1" lang="en-US" altLang="ko-KR" dirty="0"/>
              <a:t>5,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 ≤ </a:t>
            </a:r>
            <a:r>
              <a:rPr kumimoji="1" lang="en-US" altLang="ko-KR" dirty="0"/>
              <a:t>y </a:t>
            </a:r>
            <a:r>
              <a:rPr kumimoji="1" lang="ko-KR" altLang="en-US" dirty="0"/>
              <a:t>≤</a:t>
            </a:r>
            <a:r>
              <a:rPr kumimoji="1" lang="en-US" altLang="ko-KR" dirty="0"/>
              <a:t> 5, 0 </a:t>
            </a:r>
            <a:r>
              <a:rPr kumimoji="1" lang="ko-KR" altLang="en-US" dirty="0"/>
              <a:t>≤</a:t>
            </a:r>
            <a:r>
              <a:rPr kumimoji="1" lang="en-US" altLang="ko-KR" dirty="0"/>
              <a:t> z </a:t>
            </a:r>
            <a:r>
              <a:rPr kumimoji="1" lang="ko-KR" altLang="en-US" dirty="0"/>
              <a:t>≤</a:t>
            </a:r>
            <a:r>
              <a:rPr kumimoji="1" lang="en-US" altLang="ko-KR" dirty="0"/>
              <a:t> 5 </a:t>
            </a:r>
            <a:r>
              <a:rPr kumimoji="1" lang="ko-KR" altLang="en-US" dirty="0"/>
              <a:t>값을 지님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3</a:t>
            </a:r>
            <a:r>
              <a:rPr kumimoji="1" lang="ko-KR" altLang="en-US" dirty="0"/>
              <a:t>차원 배열의 형태로 </a:t>
            </a:r>
            <a:r>
              <a:rPr kumimoji="1" lang="en-US" altLang="ko-KR" dirty="0"/>
              <a:t>f</a:t>
            </a:r>
            <a:r>
              <a:rPr kumimoji="1" lang="ko-KR" altLang="en-US" dirty="0"/>
              <a:t> 함수에 입력되어 메시지를 치환하는 과정을 거침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x, y</a:t>
            </a:r>
            <a:r>
              <a:rPr kumimoji="1" lang="ko-KR" altLang="en-US" dirty="0"/>
              <a:t> 축 중간 값을 </a:t>
            </a:r>
            <a:r>
              <a:rPr kumimoji="1" lang="en-US" altLang="ko-KR" dirty="0"/>
              <a:t>(0,</a:t>
            </a:r>
            <a:r>
              <a:rPr kumimoji="1" lang="ko-KR" altLang="en-US" dirty="0"/>
              <a:t> </a:t>
            </a:r>
            <a:r>
              <a:rPr kumimoji="1" lang="en-US" altLang="ko-KR" dirty="0"/>
              <a:t>0)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잡고 </a:t>
            </a:r>
            <a:r>
              <a:rPr kumimoji="1" lang="en-US" altLang="ko-KR" dirty="0"/>
              <a:t>z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w-1</a:t>
            </a:r>
            <a:r>
              <a:rPr kumimoji="1" lang="ko-KR" altLang="en-US" dirty="0"/>
              <a:t>의 값을 지님</a:t>
            </a:r>
            <a:endParaRPr kumimoji="1" lang="en-US" altLang="ko-KR" dirty="0"/>
          </a:p>
          <a:p>
            <a:pPr lvl="1"/>
            <a:endParaRPr lang="en-US" altLang="ko-KR" dirty="0"/>
          </a:p>
          <a:p>
            <a:endParaRPr kumimoji="1" lang="ko-Kore-KR" altLang="en-US" dirty="0"/>
          </a:p>
        </p:txBody>
      </p:sp>
      <p:pic>
        <p:nvPicPr>
          <p:cNvPr id="7" name="그림 6" descr="스케치, 도표, 그림, 텍스트이(가) 표시된 사진&#10;&#10;자동 생성된 설명">
            <a:extLst>
              <a:ext uri="{FF2B5EF4-FFF2-40B4-BE49-F238E27FC236}">
                <a16:creationId xmlns:a16="http://schemas.microsoft.com/office/drawing/2014/main" id="{2612D45D-2583-E7C3-B608-50CFACA83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751" y="3538720"/>
            <a:ext cx="4092497" cy="323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5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88395-D05C-9386-148D-4943089F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Keccak </a:t>
            </a:r>
            <a:r>
              <a:rPr kumimoji="1" lang="ko-Kore-KR" altLang="en-US" dirty="0"/>
              <a:t>동작</a:t>
            </a:r>
            <a:r>
              <a:rPr kumimoji="1" lang="ko-KR" altLang="en-US" dirty="0"/>
              <a:t> 과정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0FCF90-D4FA-663E-DC2A-D4F7BA9412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780837" cy="5603875"/>
          </a:xfrm>
        </p:spPr>
        <p:txBody>
          <a:bodyPr/>
          <a:lstStyle/>
          <a:p>
            <a:r>
              <a:rPr lang="el-GR" altLang="ko-Kore-KR" b="0" i="0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Θ</a:t>
            </a:r>
            <a:r>
              <a:rPr lang="en-US" altLang="ko-KR" b="0" i="0" dirty="0">
                <a:solidFill>
                  <a:srgbClr val="040C28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-US" altLang="ko-KR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A) </a:t>
            </a:r>
            <a:r>
              <a:rPr lang="ko-KR" altLang="en-US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</a:t>
            </a:r>
            <a:r>
              <a:rPr lang="en-US" altLang="ko-KR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(theta </a:t>
            </a:r>
            <a:r>
              <a:rPr lang="ko-KR" altLang="en-US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함수</a:t>
            </a:r>
            <a:r>
              <a:rPr lang="en-US" altLang="ko-KR" dirty="0">
                <a:solidFill>
                  <a:srgbClr val="040C28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lvl="1"/>
            <a:r>
              <a:rPr kumimoji="1" lang="en-US" altLang="ko-Kore-KR" dirty="0"/>
              <a:t>((x-1),z) Column</a:t>
            </a:r>
            <a:r>
              <a:rPr kumimoji="1" lang="ko-KR" altLang="en-US" dirty="0"/>
              <a:t> 비트의 합과 </a:t>
            </a:r>
            <a:r>
              <a:rPr kumimoji="1" lang="en-US" altLang="ko-KR" dirty="0"/>
              <a:t>((x+1), (z-1))</a:t>
            </a:r>
            <a:r>
              <a:rPr kumimoji="1" lang="ko-KR" altLang="en-US" dirty="0"/>
              <a:t>에 해당하는 </a:t>
            </a:r>
            <a:r>
              <a:rPr kumimoji="1" lang="en-US" altLang="ko-KR" dirty="0"/>
              <a:t>Column</a:t>
            </a:r>
            <a:r>
              <a:rPr kumimoji="1" lang="ko-KR" altLang="en-US" dirty="0"/>
              <a:t> 비트의 합을 </a:t>
            </a:r>
            <a:r>
              <a:rPr kumimoji="1" lang="en-US" altLang="ko-KR" dirty="0"/>
              <a:t>XOR</a:t>
            </a:r>
          </a:p>
          <a:p>
            <a:pPr lvl="1"/>
            <a:r>
              <a:rPr kumimoji="1" lang="ko-KR" altLang="en-US" dirty="0"/>
              <a:t>위 값을 </a:t>
            </a:r>
            <a:r>
              <a:rPr kumimoji="1" lang="en-US" altLang="ko-KR" dirty="0"/>
              <a:t>A(</a:t>
            </a:r>
            <a:r>
              <a:rPr kumimoji="1" lang="en-US" altLang="ko-KR" dirty="0" err="1"/>
              <a:t>x,y,z</a:t>
            </a:r>
            <a:r>
              <a:rPr kumimoji="1" lang="en-US" altLang="ko-KR" dirty="0"/>
              <a:t>)</a:t>
            </a:r>
            <a:r>
              <a:rPr kumimoji="1" lang="ko-KR" altLang="en-US" dirty="0"/>
              <a:t>의 값과 </a:t>
            </a:r>
            <a:r>
              <a:rPr kumimoji="1" lang="en-US" altLang="ko-KR" dirty="0"/>
              <a:t>XOR</a:t>
            </a:r>
            <a:r>
              <a:rPr kumimoji="1" lang="ko-KR" altLang="en-US" dirty="0"/>
              <a:t>하여 새로운 </a:t>
            </a:r>
            <a:r>
              <a:rPr kumimoji="1" lang="en-US" altLang="ko-KR" dirty="0"/>
              <a:t>A’(</a:t>
            </a:r>
            <a:r>
              <a:rPr kumimoji="1" lang="en-US" altLang="ko-KR" dirty="0" err="1"/>
              <a:t>x,y,z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 저장하는 과정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pic>
        <p:nvPicPr>
          <p:cNvPr id="5" name="그림 4" descr="스케치, 도표이(가) 표시된 사진&#10;&#10;자동 생성된 설명">
            <a:extLst>
              <a:ext uri="{FF2B5EF4-FFF2-40B4-BE49-F238E27FC236}">
                <a16:creationId xmlns:a16="http://schemas.microsoft.com/office/drawing/2014/main" id="{C7128CC2-DE82-ACE1-5F0D-B96756D7E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422" y="2557966"/>
            <a:ext cx="3533155" cy="348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9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88395-D05C-9386-148D-4943089F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Keccak </a:t>
            </a:r>
            <a:r>
              <a:rPr kumimoji="1" lang="ko-Kore-KR" altLang="en-US" dirty="0"/>
              <a:t>동작</a:t>
            </a:r>
            <a:r>
              <a:rPr kumimoji="1" lang="ko-KR" altLang="en-US" dirty="0"/>
              <a:t> 과정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0FCF90-D4FA-663E-DC2A-D4F7BA9412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780837" cy="5603875"/>
          </a:xfrm>
        </p:spPr>
        <p:txBody>
          <a:bodyPr/>
          <a:lstStyle/>
          <a:p>
            <a:r>
              <a:rPr kumimoji="1" lang="en-US" altLang="ko-Kore-KR" dirty="0"/>
              <a:t>p(A) </a:t>
            </a:r>
            <a:r>
              <a:rPr kumimoji="1" lang="ko-KR" altLang="en-US" dirty="0"/>
              <a:t>함수</a:t>
            </a:r>
            <a:r>
              <a:rPr kumimoji="1" lang="en-US" altLang="ko-KR" dirty="0"/>
              <a:t>(rho </a:t>
            </a:r>
            <a:r>
              <a:rPr kumimoji="1" lang="ko-KR" altLang="en-US" dirty="0"/>
              <a:t>함수</a:t>
            </a:r>
            <a:r>
              <a:rPr kumimoji="1" lang="en-US" altLang="ko-KR" dirty="0"/>
              <a:t>)</a:t>
            </a:r>
          </a:p>
          <a:p>
            <a:pPr lvl="1"/>
            <a:r>
              <a:rPr lang="ko-KR" altLang="en-US" dirty="0"/>
              <a:t>각각의 </a:t>
            </a:r>
            <a:r>
              <a:rPr lang="en" altLang="ko-Kore-KR" dirty="0"/>
              <a:t>lane</a:t>
            </a:r>
            <a:r>
              <a:rPr lang="ko-KR" altLang="en-US" dirty="0"/>
              <a:t>에서 정해진 </a:t>
            </a:r>
            <a:r>
              <a:rPr lang="en" altLang="ko-Kore-KR" dirty="0"/>
              <a:t>offset </a:t>
            </a:r>
            <a:r>
              <a:rPr lang="ko-KR" altLang="en-US" dirty="0"/>
              <a:t>만큼 로테이션 하는 과정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(1,0)</a:t>
            </a:r>
            <a:r>
              <a:rPr lang="ko-KR" altLang="en-US" dirty="0" err="1"/>
              <a:t>으로</a:t>
            </a:r>
            <a:r>
              <a:rPr lang="ko-KR" altLang="en-US" dirty="0"/>
              <a:t> 가정 후 </a:t>
            </a:r>
            <a:r>
              <a:rPr lang="en-US" altLang="ko-KR" dirty="0"/>
              <a:t>A’[</a:t>
            </a:r>
            <a:r>
              <a:rPr lang="en-US" altLang="ko-KR" dirty="0" err="1"/>
              <a:t>x,y,z</a:t>
            </a:r>
            <a:r>
              <a:rPr lang="en-US" altLang="ko-KR" dirty="0"/>
              <a:t>] = A[</a:t>
            </a:r>
            <a:r>
              <a:rPr lang="en-US" altLang="ko-KR" dirty="0" err="1"/>
              <a:t>x,y</a:t>
            </a:r>
            <a:r>
              <a:rPr lang="en-US" altLang="ko-KR" dirty="0"/>
              <a:t>,(z-(t-1)(t+2)/2 mod w]</a:t>
            </a:r>
            <a:r>
              <a:rPr lang="ko-KR" altLang="en-US" dirty="0" err="1"/>
              <a:t>를</a:t>
            </a:r>
            <a:r>
              <a:rPr lang="ko-KR" altLang="en-US" dirty="0"/>
              <a:t> 계산</a:t>
            </a:r>
            <a:endParaRPr lang="en-US" altLang="ko-KR" dirty="0"/>
          </a:p>
          <a:p>
            <a:pPr lvl="1"/>
            <a:r>
              <a:rPr lang="ko-KR" altLang="en-US" dirty="0"/>
              <a:t>위 계산을 통해 로테이션 가능</a:t>
            </a:r>
            <a:endParaRPr lang="en-US" altLang="ko-KR" dirty="0"/>
          </a:p>
          <a:p>
            <a:pPr lvl="2"/>
            <a:r>
              <a:rPr lang="en-US" altLang="ko-KR" dirty="0"/>
              <a:t>e.g. 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(y, (2x + 3y) mod 5)</a:t>
            </a:r>
            <a:r>
              <a:rPr lang="ko-KR" altLang="en-US" dirty="0"/>
              <a:t> 식을 이용해 다음 로테이션 할 </a:t>
            </a:r>
            <a:r>
              <a:rPr lang="en-US" altLang="ko-KR" dirty="0"/>
              <a:t>x, y</a:t>
            </a:r>
            <a:r>
              <a:rPr lang="ko-KR" altLang="en-US" dirty="0" err="1"/>
              <a:t>를</a:t>
            </a:r>
            <a:r>
              <a:rPr lang="ko-KR" altLang="en-US" dirty="0"/>
              <a:t> 계산</a:t>
            </a:r>
            <a:endParaRPr lang="en-US" altLang="ko-KR" dirty="0"/>
          </a:p>
          <a:p>
            <a:pPr lvl="2"/>
            <a:r>
              <a:rPr lang="ko-KR" altLang="en-US" dirty="0"/>
              <a:t>이후 </a:t>
            </a:r>
            <a:r>
              <a:rPr lang="en-US" altLang="ko-KR" dirty="0"/>
              <a:t>x, y</a:t>
            </a:r>
            <a:r>
              <a:rPr lang="ko-KR" altLang="en-US" dirty="0"/>
              <a:t>값이 바뀔 때 마다 </a:t>
            </a:r>
            <a:r>
              <a:rPr lang="en-US" altLang="ko-KR" dirty="0"/>
              <a:t>t</a:t>
            </a:r>
            <a:r>
              <a:rPr lang="ko-KR" altLang="en-US" dirty="0"/>
              <a:t>의 값을 </a:t>
            </a:r>
            <a:r>
              <a:rPr lang="en-US" altLang="ko-KR" dirty="0"/>
              <a:t>0</a:t>
            </a:r>
            <a:r>
              <a:rPr lang="ko-KR" altLang="en-US" dirty="0" err="1"/>
              <a:t>부터</a:t>
            </a:r>
            <a:r>
              <a:rPr lang="ko-KR" altLang="en-US" dirty="0"/>
              <a:t> </a:t>
            </a:r>
            <a:r>
              <a:rPr lang="en-US" altLang="ko-KR" dirty="0"/>
              <a:t>23</a:t>
            </a:r>
            <a:r>
              <a:rPr lang="ko-KR" altLang="en-US" dirty="0"/>
              <a:t>까지 </a:t>
            </a:r>
            <a:r>
              <a:rPr lang="en-US" altLang="ko-KR" dirty="0"/>
              <a:t>1</a:t>
            </a:r>
            <a:r>
              <a:rPr lang="ko-KR" altLang="en-US" dirty="0"/>
              <a:t>씩 증가</a:t>
            </a:r>
            <a:endParaRPr lang="en-US" altLang="ko-KR" dirty="0"/>
          </a:p>
          <a:p>
            <a:pPr lvl="2"/>
            <a:r>
              <a:rPr lang="en-US" altLang="ko-KR" dirty="0" err="1"/>
              <a:t>x,y</a:t>
            </a:r>
            <a:r>
              <a:rPr lang="ko-KR" altLang="en-US" dirty="0"/>
              <a:t>가 </a:t>
            </a:r>
            <a:r>
              <a:rPr lang="en-US" altLang="ko-KR" dirty="0"/>
              <a:t>(0,0)</a:t>
            </a:r>
            <a:r>
              <a:rPr lang="ko-KR" altLang="en-US" dirty="0"/>
              <a:t>을 제외한 </a:t>
            </a:r>
            <a:r>
              <a:rPr lang="en-US" altLang="ko-KR" dirty="0"/>
              <a:t>24</a:t>
            </a:r>
            <a:r>
              <a:rPr lang="ko-KR" altLang="en-US" dirty="0"/>
              <a:t>개의 </a:t>
            </a:r>
            <a:r>
              <a:rPr lang="en-US" altLang="ko-KR" dirty="0"/>
              <a:t>lane</a:t>
            </a:r>
            <a:r>
              <a:rPr lang="ko-KR" altLang="en-US" dirty="0"/>
              <a:t>을 로테이션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		</a:t>
            </a:r>
          </a:p>
          <a:p>
            <a:pPr lvl="1"/>
            <a:endParaRPr lang="en-US" altLang="ko-KR" dirty="0"/>
          </a:p>
          <a:p>
            <a:pPr lvl="1"/>
            <a:endParaRPr kumimoji="1" lang="ko-Kore-KR" altLang="en-US" dirty="0"/>
          </a:p>
        </p:txBody>
      </p:sp>
      <p:pic>
        <p:nvPicPr>
          <p:cNvPr id="6" name="그림 5" descr="스케치, 도표, 라인, 기술 도면이(가) 표시된 사진&#10;&#10;자동 생성된 설명">
            <a:extLst>
              <a:ext uri="{FF2B5EF4-FFF2-40B4-BE49-F238E27FC236}">
                <a16:creationId xmlns:a16="http://schemas.microsoft.com/office/drawing/2014/main" id="{6A109070-2DB9-0EDE-A918-A8B7D0FDDE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66"/>
          <a:stretch/>
        </p:blipFill>
        <p:spPr>
          <a:xfrm>
            <a:off x="3473450" y="4166335"/>
            <a:ext cx="5240038" cy="20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3187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35239</TotalTime>
  <Words>818</Words>
  <Application>Microsoft Macintosh PowerPoint</Application>
  <PresentationFormat>와이드스크린</PresentationFormat>
  <Paragraphs>79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-apple-system</vt:lpstr>
      <vt:lpstr>Apple SD Gothic Neo</vt:lpstr>
      <vt:lpstr>맑은 고딕</vt:lpstr>
      <vt:lpstr>Arial</vt:lpstr>
      <vt:lpstr>CryptoCraft 테마</vt:lpstr>
      <vt:lpstr>제목 테마</vt:lpstr>
      <vt:lpstr>SHA-3(Keccak)</vt:lpstr>
      <vt:lpstr>PowerPoint 프레젠테이션</vt:lpstr>
      <vt:lpstr>SHA-3 개요</vt:lpstr>
      <vt:lpstr>SHA-3 개요</vt:lpstr>
      <vt:lpstr>SHA-3 동작 과정</vt:lpstr>
      <vt:lpstr>Keccak 동작 과정</vt:lpstr>
      <vt:lpstr>Keccak 동작 과정≤,≥,</vt:lpstr>
      <vt:lpstr>Keccak 동작 과정</vt:lpstr>
      <vt:lpstr>Keccak 동작 과정</vt:lpstr>
      <vt:lpstr>Keccak 동작 과정</vt:lpstr>
      <vt:lpstr>Keccak 동작 과정</vt:lpstr>
      <vt:lpstr>코드 분석(tiny_sha3)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Minwoo Lee</cp:lastModifiedBy>
  <cp:revision>77</cp:revision>
  <dcterms:created xsi:type="dcterms:W3CDTF">2019-03-05T04:29:07Z</dcterms:created>
  <dcterms:modified xsi:type="dcterms:W3CDTF">2024-01-07T23:16:41Z</dcterms:modified>
</cp:coreProperties>
</file>