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4" r:id="rId4"/>
    <p:sldId id="441" r:id="rId5"/>
    <p:sldId id="442" r:id="rId6"/>
    <p:sldId id="445" r:id="rId7"/>
    <p:sldId id="443" r:id="rId8"/>
    <p:sldId id="444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07367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SIMECK</a:t>
            </a:r>
            <a:r>
              <a:rPr lang="ko-KR" altLang="en-US" sz="5400" dirty="0"/>
              <a:t>에 대한 양자회로 최적화 구현</a:t>
            </a:r>
            <a:br>
              <a:rPr lang="en-US" altLang="ko-KR" sz="5400" dirty="0"/>
            </a:br>
            <a:r>
              <a:rPr lang="en-US" altLang="ko-KR" sz="3000" dirty="0"/>
              <a:t>https://</a:t>
            </a:r>
            <a:r>
              <a:rPr lang="en-US" altLang="ko-KR" sz="3000" dirty="0" err="1"/>
              <a:t>youtu.be</a:t>
            </a:r>
            <a:r>
              <a:rPr lang="en-US" altLang="ko-KR" sz="3000" dirty="0"/>
              <a:t>/H4rLPqXEkPo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SIMECK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046378"/>
            <a:ext cx="11368160" cy="56038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SIMECK</a:t>
            </a:r>
          </a:p>
          <a:p>
            <a:pPr lvl="1">
              <a:buFontTx/>
              <a:buChar char="-"/>
            </a:pPr>
            <a:r>
              <a:rPr kumimoji="1" lang="en-US" altLang="ko-KR" sz="2200" dirty="0"/>
              <a:t>SIMECK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SIMON</a:t>
            </a:r>
            <a:r>
              <a:rPr kumimoji="1" lang="ko-KR" altLang="en-US" sz="2200" dirty="0"/>
              <a:t>과 </a:t>
            </a:r>
            <a:r>
              <a:rPr kumimoji="1" lang="en-US" altLang="ko-KR" sz="2200" dirty="0"/>
              <a:t>SPECK</a:t>
            </a:r>
            <a:r>
              <a:rPr kumimoji="1" lang="ko-KR" altLang="en-US" sz="2200" dirty="0"/>
              <a:t>의 장점을 결합하여 설계한 경량암호</a:t>
            </a:r>
            <a:endParaRPr kumimoji="1" lang="en-US" altLang="ko-KR" sz="2200" dirty="0"/>
          </a:p>
          <a:p>
            <a:pPr lvl="1">
              <a:buFontTx/>
              <a:buChar char="-"/>
            </a:pPr>
            <a:r>
              <a:rPr kumimoji="1" lang="en-US" altLang="ko-KR" sz="2200" dirty="0"/>
              <a:t>SIMON</a:t>
            </a:r>
            <a:r>
              <a:rPr kumimoji="1" lang="ko-KR" altLang="en-US" sz="2200" dirty="0"/>
              <a:t>의 라운드 함수를 수정하여 </a:t>
            </a:r>
            <a:r>
              <a:rPr kumimoji="1" lang="en-US" altLang="ko-KR" sz="2200" dirty="0"/>
              <a:t>SPECK</a:t>
            </a:r>
            <a:r>
              <a:rPr kumimoji="1" lang="ko-KR" altLang="en-US" sz="2200" dirty="0"/>
              <a:t>과 유사하게 키 스케줄 함수에서 재사용</a:t>
            </a:r>
            <a:endParaRPr kumimoji="1" lang="en-US" altLang="ko-KR" sz="2200" dirty="0"/>
          </a:p>
          <a:p>
            <a:pPr lvl="1">
              <a:buFontTx/>
              <a:buChar char="-"/>
            </a:pPr>
            <a:r>
              <a:rPr kumimoji="1" lang="en-US" altLang="ko-KR" sz="2200" dirty="0"/>
              <a:t>Feistel</a:t>
            </a:r>
            <a:r>
              <a:rPr kumimoji="1" lang="ko-KR" altLang="en-US" sz="2200" dirty="0"/>
              <a:t> 구조의 라운드 함수와 키 스케줄 함수로 동작함</a:t>
            </a:r>
            <a:endParaRPr kumimoji="1" lang="en-US" altLang="ko-KR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546917-9D7B-DCE5-EF22-4E91AC79D408}"/>
              </a:ext>
            </a:extLst>
          </p:cNvPr>
          <p:cNvSpPr/>
          <p:nvPr/>
        </p:nvSpPr>
        <p:spPr>
          <a:xfrm>
            <a:off x="411164" y="2676504"/>
            <a:ext cx="11368160" cy="3987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8A0A38-0F03-FC58-0157-80711AB8A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82"/>
          <a:stretch/>
        </p:blipFill>
        <p:spPr>
          <a:xfrm>
            <a:off x="7911743" y="2805358"/>
            <a:ext cx="3788754" cy="3716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7F61E1-2561-7866-09AA-0E4C16F63C50}"/>
                  </a:ext>
                </a:extLst>
              </p:cNvPr>
              <p:cNvSpPr txBox="1"/>
              <p:nvPr/>
            </p:nvSpPr>
            <p:spPr>
              <a:xfrm>
                <a:off x="411163" y="2739568"/>
                <a:ext cx="7746625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400" b="1" dirty="0"/>
                  <a:t>&lt;SIMECK </a:t>
                </a:r>
                <a:r>
                  <a:rPr kumimoji="1" lang="ko-KR" altLang="en-US" sz="2400" b="1" dirty="0"/>
                  <a:t>라운드 함수</a:t>
                </a:r>
                <a:r>
                  <a:rPr kumimoji="1" lang="en-US" altLang="ko-KR" sz="2400" b="1" dirty="0"/>
                  <a:t>&gt;</a:t>
                </a:r>
              </a:p>
              <a:p>
                <a:endParaRPr kumimoji="1"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 err="1"/>
                  <a:t>평문이</a:t>
                </a:r>
                <a:r>
                  <a:rPr kumimoji="1" lang="ko-KR" altLang="en-US" sz="2000" dirty="0"/>
                  <a:t> 두개의 </a:t>
                </a:r>
                <a:r>
                  <a:rPr kumimoji="1" lang="en-US" altLang="ko-KR" sz="2000" dirty="0"/>
                  <a:t>word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2000" dirty="0"/>
                  <a:t>,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sz="2000" dirty="0"/>
                  <a:t> 로 나뉘며 최상위 </a:t>
                </a:r>
                <a:r>
                  <a:rPr kumimoji="1" lang="en-US" altLang="ko-KR" sz="2000" dirty="0"/>
                  <a:t>n </a:t>
                </a:r>
                <a:r>
                  <a:rPr kumimoji="1" lang="ko-KR" altLang="en-US" sz="2000" dirty="0"/>
                  <a:t>비트가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sz="2000" dirty="0"/>
                  <a:t>,</a:t>
                </a:r>
                <a:r>
                  <a:rPr kumimoji="1" lang="ko-KR" altLang="en-US" sz="2000" dirty="0"/>
                  <a:t> 최하위 </a:t>
                </a:r>
                <a:r>
                  <a:rPr kumimoji="1" lang="en-US" altLang="ko-KR" sz="2000" dirty="0"/>
                  <a:t>n </a:t>
                </a:r>
                <a:r>
                  <a:rPr kumimoji="1" lang="ko-KR" altLang="en-US" sz="2000" dirty="0"/>
                  <a:t>비트가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ko-Kore-KR" altLang="en-US" sz="2000" dirty="0"/>
                  <a:t>이</a:t>
                </a:r>
                <a:r>
                  <a:rPr kumimoji="1" lang="ko-KR" altLang="en-US" sz="2000" dirty="0"/>
                  <a:t> 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라운드 함수의 내부 함수는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⋘5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⋘1)</m:t>
                    </m:r>
                  </m:oMath>
                </a14:m>
                <a:r>
                  <a:rPr kumimoji="1" lang="ko-KR" altLang="en-US" sz="2000" dirty="0"/>
                  <a:t> 로 동작한다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내부함수에서는 두 개의 입력 중 첫 번째 입력의 </a:t>
                </a:r>
                <a:r>
                  <a:rPr kumimoji="1" lang="en-US" altLang="ko-Kore-KR" sz="2000" dirty="0"/>
                  <a:t>rotation</a:t>
                </a:r>
                <a:r>
                  <a:rPr kumimoji="1" lang="ko-KR" altLang="en-US" sz="2000" dirty="0"/>
                  <a:t>을 통한 </a:t>
                </a:r>
                <a:r>
                  <a:rPr kumimoji="1" lang="en-US" altLang="ko-Kore-KR" sz="2000" dirty="0"/>
                  <a:t>AND </a:t>
                </a:r>
                <a:r>
                  <a:rPr kumimoji="1" lang="ko-KR" altLang="en-US" sz="2000" dirty="0"/>
                  <a:t>값을 두 번째 입력에 </a:t>
                </a:r>
                <a:r>
                  <a:rPr kumimoji="1" lang="en-US" altLang="ko-Kore-KR" sz="2000" dirty="0"/>
                  <a:t>XOR</a:t>
                </a:r>
                <a:r>
                  <a:rPr kumimoji="1" lang="ko-KR" altLang="en-US" sz="2000" dirty="0"/>
                  <a:t>하는 연산이 수행된다</a:t>
                </a:r>
                <a:r>
                  <a:rPr kumimoji="1" lang="en-US" altLang="ko-KR" sz="2000" dirty="0"/>
                  <a:t>.</a:t>
                </a: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7F61E1-2561-7866-09AA-0E4C16F6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3" y="2739568"/>
                <a:ext cx="7746625" cy="3816429"/>
              </a:xfrm>
              <a:prstGeom prst="rect">
                <a:avLst/>
              </a:prstGeom>
              <a:blipFill>
                <a:blip r:embed="rId3"/>
                <a:stretch>
                  <a:fillRect l="-655" t="-1661" r="-11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45E95820-D518-FA87-1A6B-116546C4B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059" y="4194113"/>
            <a:ext cx="3320831" cy="4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92F7-E581-C7AA-E935-47DC7BBB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SIMECK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8D0573-0904-8E23-4B49-50FDFFA9BA63}"/>
              </a:ext>
            </a:extLst>
          </p:cNvPr>
          <p:cNvSpPr/>
          <p:nvPr/>
        </p:nvSpPr>
        <p:spPr>
          <a:xfrm>
            <a:off x="411164" y="1103586"/>
            <a:ext cx="11368160" cy="5652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097C49-DE19-C8D0-5243-0C57268B8A7C}"/>
                  </a:ext>
                </a:extLst>
              </p:cNvPr>
              <p:cNvSpPr txBox="1"/>
              <p:nvPr/>
            </p:nvSpPr>
            <p:spPr>
              <a:xfrm>
                <a:off x="411164" y="1103586"/>
                <a:ext cx="1136816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400" b="1" dirty="0"/>
                  <a:t>&lt;SIMECK </a:t>
                </a:r>
                <a:r>
                  <a:rPr kumimoji="1" lang="ko-KR" altLang="en-US" sz="2400" b="1" dirty="0"/>
                  <a:t>키 스케줄링 함수</a:t>
                </a:r>
                <a:r>
                  <a:rPr kumimoji="1" lang="en-US" altLang="ko-KR" sz="2400" b="1" dirty="0"/>
                  <a:t>&gt;</a:t>
                </a:r>
              </a:p>
              <a:p>
                <a:endParaRPr kumimoji="1" lang="en-US" altLang="ko-KR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키 스케줄링 함수에서는 라운드 함수에서 사용할 라운드 키를 생성한다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R" sz="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키 스케줄에서 생성된 키는 라운드 함수의 두번째 입력에 </a:t>
                </a:r>
                <a:r>
                  <a:rPr kumimoji="1" lang="en-US" altLang="ko-KR" sz="2000" dirty="0"/>
                  <a:t>XOR</a:t>
                </a:r>
                <a:r>
                  <a:rPr kumimoji="1" lang="ko-KR" altLang="en-US" sz="2000" dirty="0"/>
                  <a:t> 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R" sz="5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마스터 키</a:t>
                </a:r>
                <a:r>
                  <a:rPr kumimoji="1" lang="en-US" altLang="ko-KR" sz="2000" dirty="0"/>
                  <a:t> K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4</a:t>
                </a:r>
                <a:r>
                  <a:rPr kumimoji="1" lang="ko-KR" altLang="en-US" sz="2000" dirty="0"/>
                  <a:t>개의 </a:t>
                </a:r>
                <a:r>
                  <a:rPr kumimoji="1" lang="en-US" altLang="ko-KR" sz="2000" dirty="0"/>
                  <a:t>word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sz="2000" dirty="0"/>
                  <a:t>로 나누어 라운드 키를 생성한다</a:t>
                </a:r>
                <a:r>
                  <a:rPr kumimoji="1" lang="en-US" altLang="ko-KR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11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/>
                  <a:t>키 스케줄링 함수의 내부 함수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ko-Kore-KR" altLang="en-US" sz="2000" dirty="0"/>
                  <a:t> 는 라운드 함수의 내부함수와 동일함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097C49-DE19-C8D0-5243-0C57268B8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4" y="1103586"/>
                <a:ext cx="11368160" cy="3062377"/>
              </a:xfrm>
              <a:prstGeom prst="rect">
                <a:avLst/>
              </a:prstGeom>
              <a:blipFill>
                <a:blip r:embed="rId2"/>
                <a:stretch>
                  <a:fillRect l="-446" t="-1653" b="-41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EF4CB7B-6174-7A1A-538E-28CE75405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6" t="2319" r="7243" b="23400"/>
          <a:stretch/>
        </p:blipFill>
        <p:spPr>
          <a:xfrm>
            <a:off x="2838450" y="4028254"/>
            <a:ext cx="6515100" cy="26473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408BD2-CF65-C5FB-FAA9-77372E8B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882" y="2979869"/>
            <a:ext cx="3328724" cy="6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3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52576-1ABF-F25C-7A08-633635B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SIMECK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양자회로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56A4D-A109-F481-0A7D-3DF78D175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SIMECK</a:t>
            </a:r>
            <a:r>
              <a:rPr kumimoji="1" lang="ko-KR" altLang="en-US" dirty="0"/>
              <a:t> 양자회로에서는 양자자원을 줄이기 위한 효율적인 방법을 사용하였음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AA3686-3645-1D16-002B-DF27DE84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0207"/>
            <a:ext cx="5684080" cy="4042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77753-D75F-2818-827F-D5E06B354942}"/>
                  </a:ext>
                </a:extLst>
              </p:cNvPr>
              <p:cNvSpPr txBox="1"/>
              <p:nvPr/>
            </p:nvSpPr>
            <p:spPr>
              <a:xfrm>
                <a:off x="411162" y="2710775"/>
                <a:ext cx="5109221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200" b="1" dirty="0"/>
                  <a:t>&lt;</a:t>
                </a:r>
                <a:r>
                  <a:rPr kumimoji="1" lang="ko-KR" altLang="en-US" sz="2200" b="1" dirty="0"/>
                  <a:t> </a:t>
                </a:r>
                <a:r>
                  <a:rPr kumimoji="1" lang="en-US" altLang="ko-KR" sz="2200" b="1" dirty="0"/>
                  <a:t>SIMECK </a:t>
                </a:r>
                <a:r>
                  <a:rPr kumimoji="1" lang="ko-KR" altLang="en-US" sz="2200" b="1" dirty="0"/>
                  <a:t>라운드 함수 양자회로 구현</a:t>
                </a:r>
                <a:r>
                  <a:rPr kumimoji="1" lang="en-US" altLang="ko-KR" sz="2200" b="1" dirty="0"/>
                  <a:t>&gt;</a:t>
                </a:r>
              </a:p>
              <a:p>
                <a:pPr algn="just"/>
                <a:endParaRPr kumimoji="1" lang="en-US" altLang="ko-KR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en-US" altLang="ko-Kore-KR" sz="2000" dirty="0"/>
                  <a:t>Ancilla</a:t>
                </a:r>
                <a:r>
                  <a:rPr kumimoji="1" lang="ko-KR" altLang="en-US" sz="2000" dirty="0"/>
                  <a:t> 큐비트를 줄이기 위해</a:t>
                </a:r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⨀(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⋘5)</m:t>
                    </m:r>
                  </m:oMath>
                </a14:m>
                <a:r>
                  <a:rPr kumimoji="1" lang="en-US" altLang="ko-Kore-KR" sz="2000" dirty="0"/>
                  <a:t> </a:t>
                </a:r>
                <a:r>
                  <a:rPr kumimoji="1" lang="ko-KR" altLang="en-US" sz="2000" dirty="0"/>
                  <a:t>연산에서 발생하는</a:t>
                </a:r>
                <a:r>
                  <a:rPr kumimoji="1" lang="en-US" altLang="ko-KR" sz="2000" dirty="0"/>
                  <a:t> temp </a:t>
                </a:r>
                <a:r>
                  <a:rPr kumimoji="1" lang="ko-KR" altLang="en-US" sz="2000" dirty="0"/>
                  <a:t>값을 따로 저장하지 않고 </a:t>
                </a:r>
                <a:r>
                  <a:rPr kumimoji="1" lang="en-US" altLang="ko-KR" sz="2000" dirty="0"/>
                  <a:t>Toffoli gate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사용하여 연산 대상 큐비트에 바로 저장되도록 구현함</a:t>
                </a:r>
                <a:endParaRPr kumimoji="1" lang="en-US" altLang="ko-KR" sz="2000" dirty="0"/>
              </a:p>
              <a:p>
                <a:pPr algn="just"/>
                <a:endParaRPr kumimoji="1" lang="en-US" altLang="ko-KR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Shift </a:t>
                </a:r>
                <a:r>
                  <a:rPr kumimoji="1" lang="ko-KR" altLang="en-US" sz="2000" dirty="0"/>
                  <a:t>연산에 대해서는 </a:t>
                </a:r>
                <a:r>
                  <a:rPr kumimoji="1" lang="en-US" altLang="ko-KR" sz="2000" dirty="0"/>
                  <a:t>Swap </a:t>
                </a:r>
                <a:r>
                  <a:rPr kumimoji="1" lang="ko-KR" altLang="en-US" sz="2000" dirty="0"/>
                  <a:t>게이트를 사용하지 않고 연산 큐비트의 인덱스를 변경하여 동작하도록 함</a:t>
                </a:r>
                <a:endParaRPr kumimoji="1" lang="en-US" altLang="ko-K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77753-D75F-2818-827F-D5E06B354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2" y="2710775"/>
                <a:ext cx="5109221" cy="3200876"/>
              </a:xfrm>
              <a:prstGeom prst="rect">
                <a:avLst/>
              </a:prstGeom>
              <a:blipFill>
                <a:blip r:embed="rId3"/>
                <a:stretch>
                  <a:fillRect l="-993" t="-1581" r="-1241" b="-237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1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9CC02-C43B-E4A2-3C51-91D6924C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SIMECK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양자회로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222DC-2A2E-AE7C-15BD-0FC268450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90" y="1609766"/>
            <a:ext cx="6710928" cy="4537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ore-KR" sz="2400" b="1" dirty="0"/>
              <a:t>&lt;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SIMECK </a:t>
            </a:r>
            <a:r>
              <a:rPr kumimoji="1" lang="ko-KR" altLang="en-US" sz="2400" b="1" dirty="0"/>
              <a:t>키 스케줄 함수 양자회로 구현 </a:t>
            </a:r>
            <a:r>
              <a:rPr kumimoji="1" lang="en-US" altLang="ko-KR" sz="2400" b="1" dirty="0"/>
              <a:t>&gt;</a:t>
            </a:r>
          </a:p>
          <a:p>
            <a:pPr algn="just"/>
            <a:endParaRPr kumimoji="1" lang="en-US" altLang="ko-KR" sz="1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양자자원을 줄이기 위해 키 스케줄 함수를 변경하여 사용함</a:t>
            </a:r>
            <a:endParaRPr kumimoji="1" lang="en-US" altLang="ko-KR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5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기존 키 스케줄 함수에서는 </a:t>
            </a:r>
            <a:r>
              <a:rPr kumimoji="1" lang="en-US" altLang="ko-KR" sz="1800" dirty="0"/>
              <a:t>key</a:t>
            </a:r>
            <a:r>
              <a:rPr kumimoji="1" lang="ko-KR" altLang="en-US" sz="1800" dirty="0"/>
              <a:t> 대신 </a:t>
            </a:r>
            <a:r>
              <a:rPr kumimoji="1" lang="en-US" altLang="ko-KR" sz="1800" dirty="0"/>
              <a:t>constant</a:t>
            </a:r>
            <a:r>
              <a:rPr kumimoji="1" lang="ko-KR" altLang="en-US" sz="1800" dirty="0"/>
              <a:t>와 </a:t>
            </a:r>
            <a:r>
              <a:rPr kumimoji="1" lang="en-US" altLang="ko-KR" sz="1800" dirty="0"/>
              <a:t>CNOT</a:t>
            </a:r>
            <a:r>
              <a:rPr kumimoji="1" lang="ko-KR" altLang="en-US" sz="1800" dirty="0"/>
              <a:t>연산을 진행함</a:t>
            </a:r>
            <a:r>
              <a:rPr kumimoji="1" lang="en-US" altLang="ko-KR" sz="1800" dirty="0"/>
              <a:t> </a:t>
            </a:r>
            <a:r>
              <a:rPr kumimoji="1" lang="en-US" altLang="ko-KR" sz="1800" dirty="0">
                <a:sym typeface="Wingdings" pitchFamily="2" charset="2"/>
              </a:rPr>
              <a:t> CNOT </a:t>
            </a:r>
            <a:r>
              <a:rPr kumimoji="1" lang="ko-KR" altLang="en-US" sz="1800" dirty="0">
                <a:sym typeface="Wingdings" pitchFamily="2" charset="2"/>
              </a:rPr>
              <a:t>게이트를 사용하기 위해서는 </a:t>
            </a:r>
            <a:r>
              <a:rPr kumimoji="1" lang="en-US" altLang="ko-KR" sz="1800" dirty="0">
                <a:sym typeface="Wingdings" pitchFamily="2" charset="2"/>
              </a:rPr>
              <a:t>constant </a:t>
            </a:r>
            <a:r>
              <a:rPr kumimoji="1" lang="ko-KR" altLang="en-US" sz="1800" dirty="0" err="1">
                <a:sym typeface="Wingdings" pitchFamily="2" charset="2"/>
              </a:rPr>
              <a:t>를</a:t>
            </a:r>
            <a:r>
              <a:rPr kumimoji="1" lang="ko-KR" altLang="en-US" sz="1800" dirty="0">
                <a:sym typeface="Wingdings" pitchFamily="2" charset="2"/>
              </a:rPr>
              <a:t> 양자자원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 err="1">
                <a:sym typeface="Wingdings" pitchFamily="2" charset="2"/>
              </a:rPr>
              <a:t>큐비트</a:t>
            </a:r>
            <a:r>
              <a:rPr kumimoji="1" lang="en-US" altLang="ko-KR" sz="1800" dirty="0">
                <a:sym typeface="Wingdings" pitchFamily="2" charset="2"/>
              </a:rPr>
              <a:t>) </a:t>
            </a:r>
            <a:r>
              <a:rPr kumimoji="1" lang="ko-KR" altLang="en-US" sz="1800" dirty="0" err="1">
                <a:sym typeface="Wingdings" pitchFamily="2" charset="2"/>
              </a:rPr>
              <a:t>으로</a:t>
            </a:r>
            <a:r>
              <a:rPr kumimoji="1" lang="ko-KR" altLang="en-US" sz="1800" dirty="0">
                <a:sym typeface="Wingdings" pitchFamily="2" charset="2"/>
              </a:rPr>
              <a:t> 할당하여 사용해야 함</a:t>
            </a:r>
            <a:endParaRPr kumimoji="1" lang="en-US" altLang="ko-KR" sz="1800" dirty="0"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500" dirty="0"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ko-KR" altLang="en-US" sz="1800" dirty="0">
                <a:sym typeface="Wingdings" pitchFamily="2" charset="2"/>
              </a:rPr>
              <a:t>제안하는 양자회로에서는 </a:t>
            </a:r>
            <a:r>
              <a:rPr kumimoji="1" lang="en-US" altLang="ko-KR" sz="1800" dirty="0">
                <a:sym typeface="Wingdings" pitchFamily="2" charset="2"/>
              </a:rPr>
              <a:t>constant</a:t>
            </a:r>
            <a:r>
              <a:rPr kumimoji="1" lang="ko-KR" altLang="en-US" sz="1800" dirty="0">
                <a:sym typeface="Wingdings" pitchFamily="2" charset="2"/>
              </a:rPr>
              <a:t>와 </a:t>
            </a:r>
            <a:r>
              <a:rPr kumimoji="1" lang="ko-KR" altLang="en-US" sz="1800" dirty="0" err="1">
                <a:sym typeface="Wingdings" pitchFamily="2" charset="2"/>
              </a:rPr>
              <a:t>큐비트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classic to quantum </a:t>
            </a:r>
            <a:r>
              <a:rPr kumimoji="1" lang="ko-KR" altLang="en-US" sz="1800" dirty="0">
                <a:sym typeface="Wingdings" pitchFamily="2" charset="2"/>
              </a:rPr>
              <a:t>연산을 진행함</a:t>
            </a:r>
            <a:endParaRPr kumimoji="1" lang="en-US" altLang="ko-KR" sz="1800" dirty="0">
              <a:sym typeface="Wingdings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en-US" altLang="ko-KR" sz="500" dirty="0">
              <a:sym typeface="Wingdings" pitchFamily="2" charset="2"/>
            </a:endParaRPr>
          </a:p>
          <a:p>
            <a:pPr algn="just">
              <a:buFont typeface="Wingdings" pitchFamily="2" charset="2"/>
              <a:buChar char="à"/>
            </a:pP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 Constant</a:t>
            </a:r>
            <a:r>
              <a:rPr kumimoji="1" lang="ko-KR" altLang="en-US" sz="1800" b="1" dirty="0" err="1">
                <a:solidFill>
                  <a:schemeClr val="accent5"/>
                </a:solidFill>
                <a:sym typeface="Wingdings" pitchFamily="2" charset="2"/>
              </a:rPr>
              <a:t>를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classic 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자원인 정수로 할당하여 </a:t>
            </a:r>
            <a:r>
              <a:rPr kumimoji="1" lang="ko-KR" altLang="en-US" sz="1800" b="1" dirty="0" err="1">
                <a:solidFill>
                  <a:schemeClr val="accent5"/>
                </a:solidFill>
                <a:sym typeface="Wingdings" pitchFamily="2" charset="2"/>
              </a:rPr>
              <a:t>큐비트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 및 양자 게이트를 사용하지 않고 업데이트 함</a:t>
            </a:r>
            <a:endParaRPr kumimoji="1" lang="en-US" altLang="ko-KR" sz="1800" b="1" dirty="0">
              <a:solidFill>
                <a:schemeClr val="accent5"/>
              </a:solidFill>
              <a:sym typeface="Wingdings" pitchFamily="2" charset="2"/>
            </a:endParaRPr>
          </a:p>
          <a:p>
            <a:pPr algn="just">
              <a:buFont typeface="Wingdings" pitchFamily="2" charset="2"/>
              <a:buChar char="à"/>
            </a:pP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constant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의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1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인 인덱스 위치에 </a:t>
            </a:r>
            <a:r>
              <a:rPr kumimoji="1" lang="en-US" altLang="ko-KR" sz="1800" b="1" dirty="0">
                <a:solidFill>
                  <a:schemeClr val="accent5"/>
                </a:solidFill>
                <a:sym typeface="Wingdings" pitchFamily="2" charset="2"/>
              </a:rPr>
              <a:t>X </a:t>
            </a:r>
            <a:r>
              <a:rPr kumimoji="1" lang="ko-KR" altLang="en-US" sz="1800" b="1" dirty="0">
                <a:solidFill>
                  <a:schemeClr val="accent5"/>
                </a:solidFill>
                <a:sym typeface="Wingdings" pitchFamily="2" charset="2"/>
              </a:rPr>
              <a:t>게이트가 동작하도록 설계</a:t>
            </a:r>
            <a:endParaRPr kumimoji="1" lang="en-US" altLang="ko-KR" sz="1800" b="1" dirty="0">
              <a:solidFill>
                <a:schemeClr val="accent5"/>
              </a:solidFill>
              <a:sym typeface="Wingdings" pitchFamily="2" charset="2"/>
            </a:endParaRPr>
          </a:p>
          <a:p>
            <a:pPr algn="just">
              <a:buFont typeface="Wingdings" pitchFamily="2" charset="2"/>
              <a:buChar char="à"/>
            </a:pP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AD36D-0309-E569-3416-47C9D29F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218" y="1621196"/>
            <a:ext cx="5069152" cy="42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0A4AEBF-88A0-5197-8EEB-397AF7FE348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200" dirty="0">
                    <a:effectLst/>
                    <a:latin typeface="Helvetica" pitchFamily="2" charset="0"/>
                  </a:rPr>
                  <a:t>&lt;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표 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1&gt;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은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SIMECK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  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(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블록 크기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)/(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키 길이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)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에 대한 </a:t>
                </a:r>
                <a:r>
                  <a:rPr lang="ko-KR" altLang="en-US" sz="2200" dirty="0">
                    <a:latin typeface="Helvetica" pitchFamily="2" charset="0"/>
                  </a:rPr>
                  <a:t>암호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양자회로 자원 추정 결과를 보여줌</a:t>
                </a:r>
                <a:endParaRPr lang="en-US" altLang="ko-KR" sz="2200" dirty="0">
                  <a:effectLst/>
                  <a:latin typeface="Helvetica" pitchFamily="2" charset="0"/>
                </a:endParaRPr>
              </a:p>
              <a:p>
                <a:r>
                  <a:rPr lang="ko-KR" altLang="en-US" sz="2200" dirty="0">
                    <a:latin typeface="Helvetica" pitchFamily="2" charset="0"/>
                  </a:rPr>
                  <a:t>표에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제시된 양자자원 결과는 암호화가 한번 진행될 때 필요한 양자자원을 나타냄</a:t>
                </a:r>
              </a:p>
              <a:p>
                <a:r>
                  <a:rPr lang="en" altLang="ko-Kore-KR" sz="2200" dirty="0">
                    <a:effectLst/>
                    <a:latin typeface="Helvetica" pitchFamily="2" charset="0"/>
                  </a:rPr>
                  <a:t>SIMECK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암호에 대한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brute-force attack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수행에는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Grover’s algorithm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내부의 </a:t>
                </a:r>
                <a:r>
                  <a:rPr lang="en" altLang="ko-Kore-KR" sz="2200" dirty="0">
                    <a:effectLst/>
                    <a:latin typeface="Helvetica" pitchFamily="2" charset="0"/>
                  </a:rPr>
                  <a:t>Oracle 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반복만큼 암호화를 진행 </a:t>
                </a:r>
                <a:r>
                  <a:rPr lang="en-US" altLang="ko-KR" sz="2200" dirty="0">
                    <a:effectLst/>
                    <a:latin typeface="Helvetica" pitchFamily="2" charset="0"/>
                  </a:rPr>
                  <a:t>:</a:t>
                </a:r>
                <a:r>
                  <a:rPr lang="ko-KR" altLang="en-US" sz="2200" dirty="0">
                    <a:effectLst/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sz="2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ko-KR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200" dirty="0"/>
                  <a:t>&lt;</a:t>
                </a:r>
                <a:r>
                  <a:rPr kumimoji="1" lang="ko-KR" altLang="en-US" sz="2200" dirty="0"/>
                  <a:t>표 </a:t>
                </a:r>
                <a:r>
                  <a:rPr kumimoji="1" lang="en-US" altLang="ko-KR" sz="2200" dirty="0"/>
                  <a:t>1&gt;</a:t>
                </a:r>
                <a:r>
                  <a:rPr kumimoji="1"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ko-KR" alt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kumimoji="1" lang="ko-KR" alt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ko-KR" sz="2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kumimoji="1"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𝑙𝑒𝑛𝑔𝑡h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kumimoji="1" lang="en-US" altLang="ko-Kore-KR" sz="2200" dirty="0"/>
                  <a:t> </a:t>
                </a:r>
                <a:r>
                  <a:rPr kumimoji="1" lang="ko-KR" altLang="en-US" sz="2200" dirty="0"/>
                  <a:t>의 양자 자원 필요</a:t>
                </a:r>
                <a:endParaRPr kumimoji="1" lang="en-US" altLang="ko-KR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0A4AEBF-88A0-5197-8EEB-397AF7FE3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0" t="-1584" r="-11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4AA37D-F1B3-D0E6-368F-DF69AF8F7370}"/>
              </a:ext>
            </a:extLst>
          </p:cNvPr>
          <p:cNvSpPr txBox="1"/>
          <p:nvPr/>
        </p:nvSpPr>
        <p:spPr>
          <a:xfrm>
            <a:off x="5342099" y="296440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개발 환경 </a:t>
            </a:r>
            <a:r>
              <a:rPr kumimoji="1" lang="en-US" altLang="ko-Kore-KR" sz="1600" dirty="0"/>
              <a:t>: IBM </a:t>
            </a:r>
            <a:r>
              <a:rPr kumimoji="1" lang="ko-Kore-KR" altLang="en-US" sz="1600" dirty="0"/>
              <a:t>에서 제공하는 양자 프로그래밍 툴 </a:t>
            </a:r>
            <a:r>
              <a:rPr kumimoji="1" lang="en-US" altLang="ko-Kore-KR" sz="1600" dirty="0" err="1"/>
              <a:t>ProjectQ</a:t>
            </a: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양자 자원 추정</a:t>
            </a:r>
            <a:r>
              <a:rPr kumimoji="1" lang="en-US" altLang="ko-Kore-KR" sz="1600" dirty="0"/>
              <a:t>: </a:t>
            </a:r>
            <a:r>
              <a:rPr kumimoji="1" lang="en-US" altLang="ko-Kore-KR" sz="1600" dirty="0" err="1"/>
              <a:t>ProjectQ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에서 제공하는 </a:t>
            </a:r>
            <a:r>
              <a:rPr kumimoji="1" lang="en-US" altLang="ko-Kore-KR" sz="1600" dirty="0" err="1"/>
              <a:t>ResourceSimulation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사용</a:t>
            </a:r>
            <a:endParaRPr kumimoji="1" lang="en-US" altLang="ko-Kore-KR" sz="16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7DB367F7-FE78-E441-CD06-9ACC3CF4D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76800"/>
              </p:ext>
            </p:extLst>
          </p:nvPr>
        </p:nvGraphicFramePr>
        <p:xfrm>
          <a:off x="1644970" y="3281928"/>
          <a:ext cx="8902057" cy="264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54">
                  <a:extLst>
                    <a:ext uri="{9D8B030D-6E8A-4147-A177-3AD203B41FA5}">
                      <a16:colId xmlns:a16="http://schemas.microsoft.com/office/drawing/2014/main" val="3373158599"/>
                    </a:ext>
                  </a:extLst>
                </a:gridCol>
                <a:gridCol w="1557445">
                  <a:extLst>
                    <a:ext uri="{9D8B030D-6E8A-4147-A177-3AD203B41FA5}">
                      <a16:colId xmlns:a16="http://schemas.microsoft.com/office/drawing/2014/main" val="1619375654"/>
                    </a:ext>
                  </a:extLst>
                </a:gridCol>
                <a:gridCol w="1910505">
                  <a:extLst>
                    <a:ext uri="{9D8B030D-6E8A-4147-A177-3AD203B41FA5}">
                      <a16:colId xmlns:a16="http://schemas.microsoft.com/office/drawing/2014/main" val="924494909"/>
                    </a:ext>
                  </a:extLst>
                </a:gridCol>
                <a:gridCol w="1944391">
                  <a:extLst>
                    <a:ext uri="{9D8B030D-6E8A-4147-A177-3AD203B41FA5}">
                      <a16:colId xmlns:a16="http://schemas.microsoft.com/office/drawing/2014/main" val="4077174562"/>
                    </a:ext>
                  </a:extLst>
                </a:gridCol>
                <a:gridCol w="1622562">
                  <a:extLst>
                    <a:ext uri="{9D8B030D-6E8A-4147-A177-3AD203B41FA5}">
                      <a16:colId xmlns:a16="http://schemas.microsoft.com/office/drawing/2014/main" val="4013996097"/>
                    </a:ext>
                  </a:extLst>
                </a:gridCol>
              </a:tblGrid>
              <a:tr h="24765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Algorithm</a:t>
                      </a:r>
                      <a:endParaRPr lang="ko-Kore-KR" altLang="en-US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2000" dirty="0"/>
                        <a:t>Quantum gates</a:t>
                      </a:r>
                      <a:endParaRPr lang="ko-Kore-KR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228006"/>
                  </a:ext>
                </a:extLst>
              </a:tr>
              <a:tr h="460266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X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CNOT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Toffoli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Depth</a:t>
                      </a:r>
                      <a:endParaRPr lang="ko-Kore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79067"/>
                  </a:ext>
                </a:extLst>
              </a:tr>
              <a:tr h="597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SIMECK 32/64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465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1,536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1,024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214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920979"/>
                  </a:ext>
                </a:extLst>
              </a:tr>
              <a:tr h="597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SIMECK 48/96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2,592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1,728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425734"/>
                  </a:ext>
                </a:extLst>
              </a:tr>
              <a:tr h="5977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SIMECK 64/128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1,320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4,224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2,816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361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285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BBC7FF-095B-6EEF-0C50-89F93C602187}"/>
              </a:ext>
            </a:extLst>
          </p:cNvPr>
          <p:cNvSpPr txBox="1"/>
          <p:nvPr/>
        </p:nvSpPr>
        <p:spPr>
          <a:xfrm>
            <a:off x="2169282" y="6028264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표 </a:t>
            </a:r>
            <a:r>
              <a:rPr kumimoji="1" lang="en-US" altLang="ko-KR" dirty="0"/>
              <a:t>1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lang="en" altLang="ko-Kore-KR" dirty="0">
                <a:effectLst/>
                <a:latin typeface="Helvetica" pitchFamily="2" charset="0"/>
              </a:rPr>
              <a:t>SIMECK</a:t>
            </a:r>
            <a:r>
              <a:rPr lang="ko-KR" altLang="en-US" dirty="0">
                <a:effectLst/>
                <a:latin typeface="Helvetica" pitchFamily="2" charset="0"/>
              </a:rPr>
              <a:t>  </a:t>
            </a:r>
            <a:r>
              <a:rPr lang="en-US" altLang="ko-KR" dirty="0">
                <a:effectLst/>
                <a:latin typeface="Helvetica" pitchFamily="2" charset="0"/>
              </a:rPr>
              <a:t>(</a:t>
            </a:r>
            <a:r>
              <a:rPr lang="ko-KR" altLang="en-US" dirty="0">
                <a:effectLst/>
                <a:latin typeface="Helvetica" pitchFamily="2" charset="0"/>
              </a:rPr>
              <a:t>블록 크기</a:t>
            </a:r>
            <a:r>
              <a:rPr lang="en-US" altLang="ko-KR" dirty="0">
                <a:effectLst/>
                <a:latin typeface="Helvetica" pitchFamily="2" charset="0"/>
              </a:rPr>
              <a:t>)/(</a:t>
            </a:r>
            <a:r>
              <a:rPr lang="ko-KR" altLang="en-US" dirty="0">
                <a:effectLst/>
                <a:latin typeface="Helvetica" pitchFamily="2" charset="0"/>
              </a:rPr>
              <a:t>키 길이</a:t>
            </a:r>
            <a:r>
              <a:rPr lang="en-US" altLang="ko-KR" dirty="0">
                <a:effectLst/>
                <a:latin typeface="Helvetica" pitchFamily="2" charset="0"/>
              </a:rPr>
              <a:t>)</a:t>
            </a:r>
            <a:r>
              <a:rPr lang="ko-KR" altLang="en-US" dirty="0">
                <a:effectLst/>
                <a:latin typeface="Helvetica" pitchFamily="2" charset="0"/>
              </a:rPr>
              <a:t>에 대한 </a:t>
            </a:r>
            <a:r>
              <a:rPr lang="ko-KR" altLang="en-US" dirty="0">
                <a:latin typeface="Helvetica" pitchFamily="2" charset="0"/>
              </a:rPr>
              <a:t>암호 </a:t>
            </a:r>
            <a:r>
              <a:rPr lang="ko-KR" altLang="en-US" dirty="0">
                <a:effectLst/>
                <a:latin typeface="Helvetica" pitchFamily="2" charset="0"/>
              </a:rPr>
              <a:t>양자회로 자원 추정 결과</a:t>
            </a:r>
          </a:p>
        </p:txBody>
      </p:sp>
    </p:spTree>
    <p:extLst>
      <p:ext uri="{BB962C8B-B14F-4D97-AF65-F5344CB8AC3E}">
        <p14:creationId xmlns:p14="http://schemas.microsoft.com/office/powerpoint/2010/main" val="33543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4AEBF-88A0-5197-8EEB-397AF7FE3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295400"/>
            <a:ext cx="11369675" cy="5367078"/>
          </a:xfrm>
        </p:spPr>
        <p:txBody>
          <a:bodyPr>
            <a:normAutofit/>
          </a:bodyPr>
          <a:lstStyle/>
          <a:p>
            <a:r>
              <a:rPr kumimoji="1" lang="en-US" altLang="ko-KR" sz="2200" dirty="0"/>
              <a:t>SIMECK</a:t>
            </a:r>
            <a:r>
              <a:rPr kumimoji="1" lang="ko-KR" altLang="en-US" sz="2200" dirty="0"/>
              <a:t> 양자회로 구현에 대한 선행연구가 없으므로 비슷한 경량암호 </a:t>
            </a:r>
            <a:r>
              <a:rPr kumimoji="1" lang="en-US" altLang="ko-KR" sz="2200" dirty="0"/>
              <a:t>SIMON</a:t>
            </a:r>
            <a:r>
              <a:rPr kumimoji="1" lang="ko-KR" altLang="en-US" sz="2200" dirty="0"/>
              <a:t>와 비교함</a:t>
            </a:r>
            <a:endParaRPr kumimoji="1" lang="en-US" altLang="ko-KR" sz="2200" dirty="0"/>
          </a:p>
          <a:p>
            <a:r>
              <a:rPr kumimoji="1" lang="en-US" altLang="ko-KR" sz="2200" dirty="0"/>
              <a:t>SIMECK</a:t>
            </a:r>
            <a:r>
              <a:rPr kumimoji="1" lang="ko-KR" altLang="en-US" sz="2200" dirty="0"/>
              <a:t>과 동일한 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블록 사이즈</a:t>
            </a:r>
            <a:r>
              <a:rPr kumimoji="1" lang="en-US" altLang="ko-KR" sz="2200" dirty="0"/>
              <a:t>)/(</a:t>
            </a:r>
            <a:r>
              <a:rPr kumimoji="1" lang="ko-KR" altLang="en-US" sz="2200" dirty="0"/>
              <a:t>키 사이즈</a:t>
            </a:r>
            <a:r>
              <a:rPr kumimoji="1" lang="en-US" altLang="ko-KR" sz="2200" dirty="0"/>
              <a:t>) 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가지는 </a:t>
            </a:r>
            <a:r>
              <a:rPr kumimoji="1" lang="en-US" altLang="ko-KR" sz="2200" dirty="0"/>
              <a:t>SIMON</a:t>
            </a:r>
            <a:r>
              <a:rPr kumimoji="1" lang="ko-KR" altLang="en-US" sz="2200" dirty="0"/>
              <a:t>과 비교했을 때</a:t>
            </a:r>
            <a:r>
              <a:rPr kumimoji="1" lang="en-US" altLang="ko-KR" sz="2200" dirty="0"/>
              <a:t>, SIMECK</a:t>
            </a:r>
            <a:r>
              <a:rPr kumimoji="1" lang="ko-KR" altLang="en-US" sz="2200" dirty="0"/>
              <a:t>이 </a:t>
            </a:r>
            <a:r>
              <a:rPr kumimoji="1" lang="en-US" altLang="ko-KR" sz="2200" dirty="0"/>
              <a:t>SIMON </a:t>
            </a:r>
            <a:r>
              <a:rPr kumimoji="1" lang="ko-KR" altLang="en-US" sz="2200" dirty="0"/>
              <a:t>보다 더 많은 </a:t>
            </a:r>
            <a:r>
              <a:rPr kumimoji="1" lang="en-US" altLang="ko-KR" sz="2200" dirty="0"/>
              <a:t>Toffoli </a:t>
            </a:r>
            <a:r>
              <a:rPr kumimoji="1" lang="ko-KR" altLang="en-US" sz="2200" dirty="0"/>
              <a:t>게이트를 사용하였지만 </a:t>
            </a:r>
            <a:r>
              <a:rPr kumimoji="1" lang="en-US" altLang="ko-KR" sz="2200" dirty="0"/>
              <a:t>Depth</a:t>
            </a:r>
            <a:r>
              <a:rPr kumimoji="1" lang="ko-KR" altLang="en-US" sz="2200" dirty="0"/>
              <a:t>가 훨씬 작게 구현 되</a:t>
            </a:r>
            <a:r>
              <a:rPr kumimoji="1" lang="ko-Kore-KR" altLang="en-US" sz="2200" dirty="0"/>
              <a:t>었음</a:t>
            </a:r>
            <a:endParaRPr kumimoji="1"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A37D-F1B3-D0E6-368F-DF69AF8F7370}"/>
              </a:ext>
            </a:extLst>
          </p:cNvPr>
          <p:cNvSpPr txBox="1"/>
          <p:nvPr/>
        </p:nvSpPr>
        <p:spPr>
          <a:xfrm>
            <a:off x="5342099" y="296440"/>
            <a:ext cx="643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개발 환경 </a:t>
            </a:r>
            <a:r>
              <a:rPr kumimoji="1" lang="en-US" altLang="ko-Kore-KR" sz="1600" dirty="0"/>
              <a:t>: IBM </a:t>
            </a:r>
            <a:r>
              <a:rPr kumimoji="1" lang="ko-Kore-KR" altLang="en-US" sz="1600" dirty="0"/>
              <a:t>에서 제공하는 양자 프로그래밍 툴 </a:t>
            </a:r>
            <a:r>
              <a:rPr kumimoji="1" lang="en-US" altLang="ko-Kore-KR" sz="1600" dirty="0" err="1"/>
              <a:t>ProjectQ</a:t>
            </a: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양자 자원 추정</a:t>
            </a:r>
            <a:r>
              <a:rPr kumimoji="1" lang="en-US" altLang="ko-Kore-KR" sz="1600" dirty="0"/>
              <a:t>: </a:t>
            </a:r>
            <a:r>
              <a:rPr kumimoji="1" lang="en-US" altLang="ko-Kore-KR" sz="1600" dirty="0" err="1"/>
              <a:t>ProjectQ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에서 제공하는 </a:t>
            </a:r>
            <a:r>
              <a:rPr kumimoji="1" lang="en-US" altLang="ko-Kore-KR" sz="1600" dirty="0" err="1"/>
              <a:t>ResourceSimulation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사용</a:t>
            </a:r>
            <a:endParaRPr kumimoji="1" lang="en-US" altLang="ko-Kore-KR" sz="1600" dirty="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7DB367F7-FE78-E441-CD06-9ACC3CF4D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35586"/>
              </p:ext>
            </p:extLst>
          </p:nvPr>
        </p:nvGraphicFramePr>
        <p:xfrm>
          <a:off x="525279" y="2889803"/>
          <a:ext cx="5239417" cy="285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121">
                  <a:extLst>
                    <a:ext uri="{9D8B030D-6E8A-4147-A177-3AD203B41FA5}">
                      <a16:colId xmlns:a16="http://schemas.microsoft.com/office/drawing/2014/main" val="3373158599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61937565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92449490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77174562"/>
                    </a:ext>
                  </a:extLst>
                </a:gridCol>
                <a:gridCol w="941236">
                  <a:extLst>
                    <a:ext uri="{9D8B030D-6E8A-4147-A177-3AD203B41FA5}">
                      <a16:colId xmlns:a16="http://schemas.microsoft.com/office/drawing/2014/main" val="4013996097"/>
                    </a:ext>
                  </a:extLst>
                </a:gridCol>
              </a:tblGrid>
              <a:tr h="4591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Quantum gates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228006"/>
                  </a:ext>
                </a:extLst>
              </a:tr>
              <a:tr h="462270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X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CNOT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Toffoli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Depth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79067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32/64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465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1,536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1,024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214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920979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48/96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792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2,592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1,728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232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425734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64/128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1,320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4,224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2,816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361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285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BBC7FF-095B-6EEF-0C50-89F93C602187}"/>
              </a:ext>
            </a:extLst>
          </p:cNvPr>
          <p:cNvSpPr txBox="1"/>
          <p:nvPr/>
        </p:nvSpPr>
        <p:spPr>
          <a:xfrm>
            <a:off x="961606" y="5922479"/>
            <a:ext cx="436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표 </a:t>
            </a:r>
            <a:r>
              <a:rPr kumimoji="1" lang="en-US" altLang="ko-KR" dirty="0"/>
              <a:t>2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lang="en" altLang="ko-Kore-KR" dirty="0">
                <a:effectLst/>
                <a:latin typeface="Helvetica" pitchFamily="2" charset="0"/>
              </a:rPr>
              <a:t>SIMECK</a:t>
            </a:r>
            <a:r>
              <a:rPr lang="ko-KR" altLang="en-US" dirty="0">
                <a:effectLst/>
                <a:latin typeface="Helvetica" pitchFamily="2" charset="0"/>
              </a:rPr>
              <a:t> 양자회로 자원 추정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35E09-9B96-6604-C660-45B425147D61}"/>
              </a:ext>
            </a:extLst>
          </p:cNvPr>
          <p:cNvSpPr txBox="1"/>
          <p:nvPr/>
        </p:nvSpPr>
        <p:spPr>
          <a:xfrm>
            <a:off x="6863632" y="5922478"/>
            <a:ext cx="436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표 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&gt;</a:t>
            </a:r>
            <a:r>
              <a:rPr kumimoji="1" lang="ko-KR" altLang="en-US" dirty="0"/>
              <a:t> </a:t>
            </a:r>
            <a:r>
              <a:rPr lang="en" altLang="ko-Kore-KR" dirty="0">
                <a:effectLst/>
                <a:latin typeface="Helvetica" pitchFamily="2" charset="0"/>
              </a:rPr>
              <a:t>SIM</a:t>
            </a:r>
            <a:r>
              <a:rPr lang="en-US" altLang="ko-Kore-KR" dirty="0">
                <a:latin typeface="Helvetica" pitchFamily="2" charset="0"/>
              </a:rPr>
              <a:t>ON</a:t>
            </a:r>
            <a:r>
              <a:rPr lang="ko-KR" altLang="en-US" dirty="0">
                <a:effectLst/>
                <a:latin typeface="Helvetica" pitchFamily="2" charset="0"/>
              </a:rPr>
              <a:t> 양자회로 자원 추정 결과</a:t>
            </a:r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E8B174D0-4598-A962-38F0-BD3E54829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75532"/>
              </p:ext>
            </p:extLst>
          </p:nvPr>
        </p:nvGraphicFramePr>
        <p:xfrm>
          <a:off x="6427306" y="3211236"/>
          <a:ext cx="5239417" cy="220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121">
                  <a:extLst>
                    <a:ext uri="{9D8B030D-6E8A-4147-A177-3AD203B41FA5}">
                      <a16:colId xmlns:a16="http://schemas.microsoft.com/office/drawing/2014/main" val="3373158599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161937565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92449490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77174562"/>
                    </a:ext>
                  </a:extLst>
                </a:gridCol>
                <a:gridCol w="941236">
                  <a:extLst>
                    <a:ext uri="{9D8B030D-6E8A-4147-A177-3AD203B41FA5}">
                      <a16:colId xmlns:a16="http://schemas.microsoft.com/office/drawing/2014/main" val="4013996097"/>
                    </a:ext>
                  </a:extLst>
                </a:gridCol>
              </a:tblGrid>
              <a:tr h="4591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Quantum gates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228006"/>
                  </a:ext>
                </a:extLst>
              </a:tr>
              <a:tr h="462270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X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CNOT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Toffoli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Depth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379067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32/64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448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2,816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512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946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920979"/>
                  </a:ext>
                </a:extLst>
              </a:tr>
              <a:tr h="6428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/>
                        <a:t>SIMECK 48/96</a:t>
                      </a:r>
                      <a:endParaRPr lang="ko-Kore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768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4,800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864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1,597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42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5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556</Words>
  <Application>Microsoft Macintosh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Cambria Math</vt:lpstr>
      <vt:lpstr>Helvetica</vt:lpstr>
      <vt:lpstr>Wingdings</vt:lpstr>
      <vt:lpstr>CryptoCraft 테마</vt:lpstr>
      <vt:lpstr>제목 테마</vt:lpstr>
      <vt:lpstr>SIMECK에 대한 양자회로 최적화 구현 https://youtu.be/H4rLPqXEkPo</vt:lpstr>
      <vt:lpstr>SIMECK</vt:lpstr>
      <vt:lpstr>SIMECK</vt:lpstr>
      <vt:lpstr>SIMECK 양자회로 구현</vt:lpstr>
      <vt:lpstr>SIMECK 양자회로 구현</vt:lpstr>
      <vt:lpstr>평가</vt:lpstr>
      <vt:lpstr>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90</cp:revision>
  <dcterms:created xsi:type="dcterms:W3CDTF">2019-03-05T04:29:07Z</dcterms:created>
  <dcterms:modified xsi:type="dcterms:W3CDTF">2022-10-23T14:21:26Z</dcterms:modified>
</cp:coreProperties>
</file>