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92060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74096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89937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400911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7409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86699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4015696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KPQClean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KPQC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Korea Post-Quantum Cryptography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한국형 </a:t>
            </a:r>
            <a:r>
              <a:rPr lang="ko-KR" altLang="en-US" b="1" dirty="0" err="1">
                <a:solidFill>
                  <a:srgbClr val="FF0000"/>
                </a:solidFill>
              </a:rPr>
              <a:t>양자내성암호</a:t>
            </a:r>
            <a:r>
              <a:rPr lang="ko-KR" altLang="en-US" b="1" dirty="0">
                <a:solidFill>
                  <a:srgbClr val="FF0000"/>
                </a:solidFill>
              </a:rPr>
              <a:t> 표준</a:t>
            </a:r>
            <a:r>
              <a:rPr lang="ko-KR" altLang="en-US" dirty="0"/>
              <a:t>을 위해 발족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NIST PQC</a:t>
            </a:r>
            <a:r>
              <a:rPr lang="ko-KR" altLang="en-US" dirty="0"/>
              <a:t>와 동일한 목적이지만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kpqC</a:t>
            </a:r>
            <a:r>
              <a:rPr lang="ko-KR" altLang="en-US" b="1" dirty="0">
                <a:solidFill>
                  <a:srgbClr val="FF0000"/>
                </a:solidFill>
              </a:rPr>
              <a:t>는 국내 표준</a:t>
            </a:r>
            <a:r>
              <a:rPr lang="ko-KR" altLang="en-US" dirty="0"/>
              <a:t>을 위한 프로젝트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개최되어</a:t>
            </a:r>
            <a:r>
              <a:rPr lang="en-US" altLang="ko-KR" dirty="0"/>
              <a:t>, 1</a:t>
            </a:r>
            <a:r>
              <a:rPr lang="ko-KR" altLang="en-US" dirty="0"/>
              <a:t>라운드가 진행 중에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PKE</a:t>
            </a:r>
            <a:r>
              <a:rPr lang="ko-KR" altLang="en-US" dirty="0"/>
              <a:t>에 </a:t>
            </a:r>
            <a:r>
              <a:rPr lang="en-US" altLang="ko-KR" dirty="0"/>
              <a:t>7</a:t>
            </a:r>
            <a:r>
              <a:rPr lang="ko-KR" altLang="en-US" dirty="0"/>
              <a:t>개 알고리즘</a:t>
            </a:r>
            <a:r>
              <a:rPr lang="en-US" altLang="ko-KR" dirty="0"/>
              <a:t>, DSA</a:t>
            </a:r>
            <a:r>
              <a:rPr lang="ko-KR" altLang="en-US" dirty="0"/>
              <a:t>에 </a:t>
            </a:r>
            <a:r>
              <a:rPr lang="en-US" altLang="ko-KR" dirty="0"/>
              <a:t>9</a:t>
            </a:r>
            <a:r>
              <a:rPr lang="ko-KR" altLang="en-US" dirty="0"/>
              <a:t>개 알고리즘이 선정됨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23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월에 </a:t>
            </a:r>
            <a:r>
              <a:rPr lang="en-US" altLang="ko-KR" dirty="0"/>
              <a:t>2</a:t>
            </a:r>
            <a:r>
              <a:rPr lang="ko-KR" altLang="en-US" dirty="0"/>
              <a:t>라운드 진출 알고리즘이 발표 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9F853-A7E5-5B99-C6EB-64E5E24F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KPQClean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38B9E-A552-35EC-396A-ECC0E23A0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KPQClean</a:t>
            </a:r>
            <a:r>
              <a:rPr lang="ko-KR" altLang="en-US" dirty="0"/>
              <a:t>은 현재 진행중인 </a:t>
            </a:r>
            <a:r>
              <a:rPr lang="en-US" altLang="ko-KR" dirty="0" err="1"/>
              <a:t>kpqc</a:t>
            </a:r>
            <a:r>
              <a:rPr lang="ko-KR" altLang="en-US" dirty="0"/>
              <a:t>를 대상으로 하는 프로젝트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외부 과제와 약간의 연결고리 존재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PQClean</a:t>
            </a:r>
            <a:r>
              <a:rPr lang="ko-KR" altLang="en-US" dirty="0"/>
              <a:t>과 비슷한 목표를 대상으로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PQC </a:t>
            </a:r>
            <a:r>
              <a:rPr lang="ko-KR" altLang="en-US" dirty="0"/>
              <a:t>후보군에 대한 </a:t>
            </a:r>
            <a:r>
              <a:rPr lang="ko-KR" altLang="en-US" b="1" dirty="0">
                <a:solidFill>
                  <a:srgbClr val="FF0000"/>
                </a:solidFill>
              </a:rPr>
              <a:t>의존성 제거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동일한 환경에서 </a:t>
            </a:r>
            <a:r>
              <a:rPr lang="ko-KR" altLang="en-US" b="1" dirty="0">
                <a:solidFill>
                  <a:srgbClr val="FF0000"/>
                </a:solidFill>
              </a:rPr>
              <a:t>벤치마킹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PQC </a:t>
            </a:r>
            <a:r>
              <a:rPr lang="ko-KR" altLang="en-US" dirty="0"/>
              <a:t>공모전에 대한 관심을 이끌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0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85E7F-C49D-3E6C-A69E-AAEFE813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KPQClean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BDFA2-92AA-34B9-E331-B07D4C3C8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동일한 테스트 환경을 갖추기 위해 </a:t>
            </a:r>
            <a:r>
              <a:rPr lang="en-US" altLang="ko-KR" dirty="0"/>
              <a:t>1</a:t>
            </a:r>
            <a:r>
              <a:rPr lang="ko-KR" altLang="en-US" dirty="0"/>
              <a:t>개의 기기에서 실험</a:t>
            </a:r>
            <a:endParaRPr lang="en-US" altLang="ko-KR" dirty="0"/>
          </a:p>
          <a:p>
            <a:pPr lvl="1"/>
            <a:r>
              <a:rPr lang="en-US" altLang="ko-KR" dirty="0"/>
              <a:t>OS, CPU, RAM, GPU </a:t>
            </a:r>
            <a:r>
              <a:rPr lang="ko-KR" altLang="en-US" dirty="0"/>
              <a:t>모든 자원이 동일</a:t>
            </a:r>
            <a:endParaRPr lang="en-US" altLang="ko-KR" dirty="0"/>
          </a:p>
          <a:p>
            <a:pPr lvl="1"/>
            <a:r>
              <a:rPr lang="en-US" altLang="ko-KR" dirty="0"/>
              <a:t>IDE</a:t>
            </a:r>
            <a:r>
              <a:rPr lang="ko-KR" altLang="en-US" dirty="0"/>
              <a:t>는 </a:t>
            </a:r>
            <a:r>
              <a:rPr lang="en-US" altLang="ko-KR" dirty="0"/>
              <a:t>VS Code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ko-KR" altLang="en-US" dirty="0"/>
              <a:t>하지만 편집 기능만 사용하고 컴파일은 무관</a:t>
            </a:r>
            <a:endParaRPr lang="en-US" altLang="ko-KR" dirty="0"/>
          </a:p>
          <a:p>
            <a:pPr lvl="1"/>
            <a:r>
              <a:rPr lang="ko-KR" altLang="en-US" dirty="0"/>
              <a:t>컴파일은 </a:t>
            </a:r>
            <a:r>
              <a:rPr lang="en-US" altLang="ko-KR" dirty="0" err="1"/>
              <a:t>gcc</a:t>
            </a:r>
            <a:r>
              <a:rPr lang="ko-KR" altLang="en-US" dirty="0"/>
              <a:t>로 통일 </a:t>
            </a:r>
            <a:r>
              <a:rPr lang="en-US" altLang="ko-KR" dirty="0"/>
              <a:t>(11.3.0)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추후 변경될 수 있지만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그래도 모든 알고리즘이 동일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최적화 레벨</a:t>
            </a:r>
            <a:r>
              <a:rPr lang="en-US" altLang="ko-KR" dirty="0"/>
              <a:t>: -O2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 descr="텍스트, 스크린샷, 모니터, 노트북이(가) 표시된 사진&#10;&#10;자동 생성된 설명">
            <a:extLst>
              <a:ext uri="{FF2B5EF4-FFF2-40B4-BE49-F238E27FC236}">
                <a16:creationId xmlns:a16="http://schemas.microsoft.com/office/drawing/2014/main" id="{BB9465FA-AF5A-D9A1-E318-6360310706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3196521"/>
            <a:ext cx="6055501" cy="345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3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C917-E5CE-909A-6DCE-B394F9BF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KPQClean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B6A71-2AF8-8EBE-A014-B34B75B5F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830" y="1152525"/>
            <a:ext cx="11636342" cy="5057775"/>
          </a:xfrm>
        </p:spPr>
        <p:txBody>
          <a:bodyPr/>
          <a:lstStyle/>
          <a:p>
            <a:r>
              <a:rPr lang="ko-KR" altLang="en-US" dirty="0"/>
              <a:t>다양한 의존성이 존재</a:t>
            </a:r>
            <a:r>
              <a:rPr lang="en-US" altLang="ko-KR" dirty="0"/>
              <a:t>, </a:t>
            </a:r>
            <a:r>
              <a:rPr lang="ko-KR" altLang="en-US" dirty="0"/>
              <a:t>그 중에서 라이브러리 의존성을 우선적으로 제거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외부 라이브러리는 구현은 편리하지만</a:t>
            </a:r>
            <a:r>
              <a:rPr lang="en-US" altLang="ko-KR" dirty="0"/>
              <a:t>, </a:t>
            </a:r>
            <a:r>
              <a:rPr lang="ko-KR" altLang="en-US" dirty="0"/>
              <a:t>실행은 다소 복잡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사용한 라이브러리에 따라서 성능이 달라질 수 있음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73CA0E-FE0D-B69A-77A1-DF8A1ECD9024}"/>
              </a:ext>
            </a:extLst>
          </p:cNvPr>
          <p:cNvGrpSpPr/>
          <p:nvPr/>
        </p:nvGrpSpPr>
        <p:grpSpPr>
          <a:xfrm>
            <a:off x="30090" y="2955645"/>
            <a:ext cx="12090206" cy="4024800"/>
            <a:chOff x="30090" y="2955645"/>
            <a:chExt cx="12090206" cy="40248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DF30D27-ED10-D939-6BDC-CDC4F5E879CD}"/>
                </a:ext>
              </a:extLst>
            </p:cNvPr>
            <p:cNvGrpSpPr/>
            <p:nvPr/>
          </p:nvGrpSpPr>
          <p:grpSpPr>
            <a:xfrm>
              <a:off x="30090" y="2955645"/>
              <a:ext cx="2880068" cy="3229253"/>
              <a:chOff x="536372" y="3429000"/>
              <a:chExt cx="2108200" cy="236380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415A4AF-32B2-D423-98DD-6F196F9E31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43598"/>
              <a:stretch/>
            </p:blipFill>
            <p:spPr>
              <a:xfrm>
                <a:off x="536372" y="3429000"/>
                <a:ext cx="1054100" cy="2363802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CA64FC5-3194-B9A6-CFF7-C9641F7B14A8}"/>
                  </a:ext>
                </a:extLst>
              </p:cNvPr>
              <p:cNvSpPr/>
              <p:nvPr/>
            </p:nvSpPr>
            <p:spPr>
              <a:xfrm>
                <a:off x="717716" y="3990935"/>
                <a:ext cx="479394" cy="26946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36307FA-6EDA-E1EF-223C-036E6EE0B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6914"/>
              <a:stretch/>
            </p:blipFill>
            <p:spPr>
              <a:xfrm>
                <a:off x="1590472" y="3429000"/>
                <a:ext cx="1054100" cy="1805734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CACA625-96E1-76CC-9EC6-B15A87661EBE}"/>
                  </a:ext>
                </a:extLst>
              </p:cNvPr>
              <p:cNvSpPr/>
              <p:nvPr/>
            </p:nvSpPr>
            <p:spPr>
              <a:xfrm>
                <a:off x="717716" y="5380121"/>
                <a:ext cx="479394" cy="1590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9F5849-51AF-A216-9F4C-664280DA80D7}"/>
                  </a:ext>
                </a:extLst>
              </p:cNvPr>
              <p:cNvSpPr/>
              <p:nvPr/>
            </p:nvSpPr>
            <p:spPr>
              <a:xfrm>
                <a:off x="1744137" y="3692955"/>
                <a:ext cx="479394" cy="26946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FDEB3E5-F9D7-630F-BF6F-197F82C1F048}"/>
                  </a:ext>
                </a:extLst>
              </p:cNvPr>
              <p:cNvSpPr/>
              <p:nvPr/>
            </p:nvSpPr>
            <p:spPr>
              <a:xfrm>
                <a:off x="1738407" y="4787255"/>
                <a:ext cx="479394" cy="17663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396DD6-782D-AAA1-C67E-AD3E458F049C}"/>
                </a:ext>
              </a:extLst>
            </p:cNvPr>
            <p:cNvSpPr txBox="1"/>
            <p:nvPr/>
          </p:nvSpPr>
          <p:spPr>
            <a:xfrm>
              <a:off x="609473" y="6236571"/>
              <a:ext cx="1406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1</a:t>
              </a:r>
              <a:endParaRPr kumimoji="1" lang="ko-Kore-KR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2C47E0D-43F8-97E1-6B54-BD8A5BBF5AE1}"/>
                </a:ext>
              </a:extLst>
            </p:cNvPr>
            <p:cNvGrpSpPr/>
            <p:nvPr/>
          </p:nvGrpSpPr>
          <p:grpSpPr>
            <a:xfrm>
              <a:off x="3153408" y="2955645"/>
              <a:ext cx="4807933" cy="4024800"/>
              <a:chOff x="4092081" y="2965693"/>
              <a:chExt cx="4807933" cy="4024800"/>
            </a:xfrm>
          </p:grpSpPr>
          <p:pic>
            <p:nvPicPr>
              <p:cNvPr id="13" name="그림 1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3897C082-E118-A01C-F8F8-D2CF766F5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6014" y="2965693"/>
                <a:ext cx="1524000" cy="1143000"/>
              </a:xfrm>
              <a:prstGeom prst="rect">
                <a:avLst/>
              </a:prstGeom>
            </p:spPr>
          </p:pic>
          <p:pic>
            <p:nvPicPr>
              <p:cNvPr id="14" name="그림 1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618E2456-92F0-D7EE-1BBC-D4489B4A2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2081" y="2965693"/>
                <a:ext cx="3301098" cy="402480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A7A7DD-477E-1E6E-A9A2-EE3EC4CE12F9}"/>
                  </a:ext>
                </a:extLst>
              </p:cNvPr>
              <p:cNvSpPr/>
              <p:nvPr/>
            </p:nvSpPr>
            <p:spPr>
              <a:xfrm>
                <a:off x="7393179" y="3169064"/>
                <a:ext cx="1143053" cy="7096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C412738-73DE-99D9-7B6B-244284A14C34}"/>
                  </a:ext>
                </a:extLst>
              </p:cNvPr>
              <p:cNvSpPr/>
              <p:nvPr/>
            </p:nvSpPr>
            <p:spPr>
              <a:xfrm>
                <a:off x="4229623" y="4364664"/>
                <a:ext cx="3070661" cy="24933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36719A-61E5-AADA-9BAD-B0B5A860B9DB}"/>
                  </a:ext>
                </a:extLst>
              </p:cNvPr>
              <p:cNvSpPr txBox="1"/>
              <p:nvPr/>
            </p:nvSpPr>
            <p:spPr>
              <a:xfrm>
                <a:off x="6103158" y="6230907"/>
                <a:ext cx="14067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endParaRPr kumimoji="1" lang="ko-Kore-KR" altLang="en-US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603C10F-6DF2-36C3-2057-DD92786EFA4E}"/>
                </a:ext>
              </a:extLst>
            </p:cNvPr>
            <p:cNvGrpSpPr/>
            <p:nvPr/>
          </p:nvGrpSpPr>
          <p:grpSpPr>
            <a:xfrm>
              <a:off x="7703025" y="3248150"/>
              <a:ext cx="4417271" cy="3402103"/>
              <a:chOff x="7769863" y="3509319"/>
              <a:chExt cx="3973284" cy="2973150"/>
            </a:xfrm>
          </p:grpSpPr>
          <p:pic>
            <p:nvPicPr>
              <p:cNvPr id="19" name="그림 1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EBE1070-869B-AB6C-BD8B-97D0988F76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" r="48084"/>
              <a:stretch/>
            </p:blipFill>
            <p:spPr>
              <a:xfrm>
                <a:off x="8095432" y="3509319"/>
                <a:ext cx="3647715" cy="1727200"/>
              </a:xfrm>
              <a:prstGeom prst="rect">
                <a:avLst/>
              </a:prstGeom>
            </p:spPr>
          </p:pic>
          <p:pic>
            <p:nvPicPr>
              <p:cNvPr id="20" name="그림 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CF20158-33AF-3EC3-10FD-1CE77A596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456"/>
              <a:stretch/>
            </p:blipFill>
            <p:spPr>
              <a:xfrm>
                <a:off x="7769863" y="5231472"/>
                <a:ext cx="3462118" cy="1250997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F3B7C5-19B6-C53B-2F61-CE2B662EE471}"/>
                  </a:ext>
                </a:extLst>
              </p:cNvPr>
              <p:cNvSpPr txBox="1"/>
              <p:nvPr/>
            </p:nvSpPr>
            <p:spPr>
              <a:xfrm>
                <a:off x="9500922" y="5632640"/>
                <a:ext cx="14067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endParaRPr kumimoji="1" lang="ko-Kore-KR" altLang="en-US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621F4F0-BB82-9308-26C4-2E4BEE877742}"/>
                </a:ext>
              </a:extLst>
            </p:cNvPr>
            <p:cNvSpPr/>
            <p:nvPr/>
          </p:nvSpPr>
          <p:spPr>
            <a:xfrm>
              <a:off x="7703025" y="6325621"/>
              <a:ext cx="1143053" cy="186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5AD40D-9DBB-4C5C-05DA-1FC4A5FFCFCE}"/>
                </a:ext>
              </a:extLst>
            </p:cNvPr>
            <p:cNvSpPr/>
            <p:nvPr/>
          </p:nvSpPr>
          <p:spPr>
            <a:xfrm>
              <a:off x="8052941" y="4922466"/>
              <a:ext cx="1143053" cy="186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3B9D43E-D06E-E3DF-54F4-EB5D9B765E2B}"/>
                </a:ext>
              </a:extLst>
            </p:cNvPr>
            <p:cNvCxnSpPr>
              <a:endCxn id="22" idx="0"/>
            </p:cNvCxnSpPr>
            <p:nvPr/>
          </p:nvCxnSpPr>
          <p:spPr>
            <a:xfrm flipH="1">
              <a:off x="8274552" y="5124942"/>
              <a:ext cx="346934" cy="12006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0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A181-B0DF-A004-FCE1-F51F89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KPQClean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D1C57-E2F9-6470-66CB-F59768447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4583" y="1152525"/>
            <a:ext cx="7226255" cy="5057775"/>
          </a:xfrm>
        </p:spPr>
        <p:txBody>
          <a:bodyPr/>
          <a:lstStyle/>
          <a:p>
            <a:r>
              <a:rPr lang="ko-KR" altLang="en-US" dirty="0"/>
              <a:t>성능 측정용 코드를 작성</a:t>
            </a:r>
            <a:endParaRPr lang="en-US" altLang="ko-KR" dirty="0"/>
          </a:p>
          <a:p>
            <a:r>
              <a:rPr lang="en-US" altLang="ko-KR" dirty="0" err="1"/>
              <a:t>Makefile</a:t>
            </a:r>
            <a:r>
              <a:rPr lang="ko-KR" altLang="en-US" dirty="0"/>
              <a:t>에 성능 측정용 규칙 생성</a:t>
            </a:r>
            <a:endParaRPr lang="en-US" altLang="ko-KR" dirty="0"/>
          </a:p>
          <a:p>
            <a:pPr lvl="1"/>
            <a:r>
              <a:rPr lang="ko-KR" altLang="en-US" dirty="0"/>
              <a:t>해당 규칙으로 컴파일 후 실행</a:t>
            </a:r>
            <a:endParaRPr lang="en-US" altLang="ko-KR" dirty="0"/>
          </a:p>
          <a:p>
            <a:pPr lvl="1"/>
            <a:r>
              <a:rPr lang="ko-KR" altLang="en-US" dirty="0"/>
              <a:t>가동에 소요된 </a:t>
            </a:r>
            <a:r>
              <a:rPr lang="ko-KR" altLang="en-US" b="1" dirty="0">
                <a:solidFill>
                  <a:srgbClr val="FF0000"/>
                </a:solidFill>
              </a:rPr>
              <a:t>평균 </a:t>
            </a:r>
            <a:r>
              <a:rPr lang="en-US" altLang="ko-KR" b="1" dirty="0">
                <a:solidFill>
                  <a:srgbClr val="FF0000"/>
                </a:solidFill>
              </a:rPr>
              <a:t>cycle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대부분 </a:t>
            </a:r>
            <a:r>
              <a:rPr lang="en-US" altLang="ko-KR" dirty="0">
                <a:sym typeface="Wingdings" panose="05000000000000000000" pitchFamily="2" charset="2"/>
              </a:rPr>
              <a:t>PQC </a:t>
            </a:r>
            <a:r>
              <a:rPr lang="ko-KR" altLang="en-US" dirty="0">
                <a:sym typeface="Wingdings" panose="05000000000000000000" pitchFamily="2" charset="2"/>
              </a:rPr>
              <a:t>후보는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중앙값</a:t>
            </a:r>
            <a:r>
              <a:rPr lang="ko-KR" altLang="en-US" dirty="0">
                <a:sym typeface="Wingdings" panose="05000000000000000000" pitchFamily="2" charset="2"/>
              </a:rPr>
              <a:t> 사용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0F23C40-9CB7-7BFC-BFDE-EDA61BA06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" y="1415392"/>
            <a:ext cx="4297624" cy="45320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D2DA49C-4DE0-B62F-21DA-9DF7B14F9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00" y="5126637"/>
            <a:ext cx="6494983" cy="164158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48A554F-D483-DBD3-9DF5-811F8A388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26" y="4603103"/>
            <a:ext cx="3128465" cy="20471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AD6167-7172-CE53-7490-04E58A4C7BF6}"/>
              </a:ext>
            </a:extLst>
          </p:cNvPr>
          <p:cNvSpPr/>
          <p:nvPr/>
        </p:nvSpPr>
        <p:spPr>
          <a:xfrm>
            <a:off x="2917518" y="5657722"/>
            <a:ext cx="6165523" cy="55257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97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30B9-2560-38B7-883E-264B0CCE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KPQClean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F9DA6-9B52-891F-B062-686774382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9675" cy="5057775"/>
          </a:xfrm>
        </p:spPr>
        <p:txBody>
          <a:bodyPr/>
          <a:lstStyle/>
          <a:p>
            <a:r>
              <a:rPr lang="ko-KR" altLang="en-US" dirty="0"/>
              <a:t>평균값</a:t>
            </a:r>
            <a:r>
              <a:rPr lang="en-US" altLang="ko-KR" dirty="0"/>
              <a:t>(average)</a:t>
            </a:r>
            <a:r>
              <a:rPr lang="ko-KR" altLang="en-US" dirty="0"/>
              <a:t>과 중앙값</a:t>
            </a:r>
            <a:r>
              <a:rPr lang="en-US" altLang="ko-KR" dirty="0"/>
              <a:t>(median)</a:t>
            </a:r>
            <a:r>
              <a:rPr lang="ko-KR" altLang="en-US" dirty="0"/>
              <a:t>의 차이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평균은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산술 평균</a:t>
            </a:r>
            <a:r>
              <a:rPr lang="ko-KR" altLang="en-US" dirty="0"/>
              <a:t>으로 주어진 값 범위에서 일반적인 값을 표현</a:t>
            </a:r>
            <a:endParaRPr lang="en-US" altLang="ko-KR" dirty="0"/>
          </a:p>
          <a:p>
            <a:pPr lvl="1"/>
            <a:r>
              <a:rPr lang="ko-KR" altLang="en-US" dirty="0"/>
              <a:t>중앙값은 </a:t>
            </a:r>
            <a:r>
              <a:rPr lang="ko-KR" altLang="en-US" b="1" dirty="0">
                <a:solidFill>
                  <a:srgbClr val="FF0000"/>
                </a:solidFill>
              </a:rPr>
              <a:t>위치 평균</a:t>
            </a:r>
            <a:r>
              <a:rPr lang="ko-KR" altLang="en-US" dirty="0"/>
              <a:t>으로 값을 동일한 두 부분으로 나누는 기준</a:t>
            </a:r>
            <a:endParaRPr lang="en-US" altLang="ko-KR" dirty="0"/>
          </a:p>
          <a:p>
            <a:pPr lvl="1"/>
            <a:r>
              <a:rPr lang="ko-KR" altLang="en-US" dirty="0"/>
              <a:t>평균은 데이터 세트가 </a:t>
            </a:r>
            <a:r>
              <a:rPr lang="ko-KR" altLang="en-US" b="1" dirty="0">
                <a:solidFill>
                  <a:srgbClr val="0070C0"/>
                </a:solidFill>
              </a:rPr>
              <a:t>정규분포</a:t>
            </a:r>
            <a:r>
              <a:rPr lang="ko-KR" altLang="en-US" dirty="0"/>
              <a:t>를 따를 때 사용하기 적합</a:t>
            </a:r>
            <a:endParaRPr lang="en-US" altLang="ko-KR" dirty="0"/>
          </a:p>
          <a:p>
            <a:pPr lvl="1"/>
            <a:r>
              <a:rPr lang="ko-KR" altLang="en-US" dirty="0"/>
              <a:t>중앙값은 데이터 세트에 </a:t>
            </a:r>
            <a:r>
              <a:rPr lang="ko-KR" altLang="en-US" b="1" dirty="0">
                <a:solidFill>
                  <a:srgbClr val="0070C0"/>
                </a:solidFill>
              </a:rPr>
              <a:t>왜곡</a:t>
            </a:r>
            <a:r>
              <a:rPr lang="ko-KR" altLang="en-US" dirty="0"/>
              <a:t>이 심할 때 사용하기 적합</a:t>
            </a:r>
            <a:endParaRPr lang="en-US" altLang="ko-KR" dirty="0"/>
          </a:p>
          <a:p>
            <a:r>
              <a:rPr lang="en-US" altLang="ko-KR" dirty="0"/>
              <a:t>PQC </a:t>
            </a:r>
            <a:r>
              <a:rPr lang="ko-KR" altLang="en-US" dirty="0"/>
              <a:t>후보들은 대부분 중앙값을 사용</a:t>
            </a:r>
            <a:endParaRPr lang="en-US" altLang="ko-KR" dirty="0"/>
          </a:p>
          <a:p>
            <a:pPr lvl="1"/>
            <a:r>
              <a:rPr lang="ko-KR" altLang="en-US" dirty="0"/>
              <a:t>어느 것이 더 명확한 표현인지 검증은 필요함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3B70F2-309E-D753-3BFC-95990A370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57717"/>
              </p:ext>
            </p:extLst>
          </p:nvPr>
        </p:nvGraphicFramePr>
        <p:xfrm>
          <a:off x="7785465" y="3301807"/>
          <a:ext cx="315249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833">
                  <a:extLst>
                    <a:ext uri="{9D8B030D-6E8A-4147-A177-3AD203B41FA5}">
                      <a16:colId xmlns:a16="http://schemas.microsoft.com/office/drawing/2014/main" val="2983563302"/>
                    </a:ext>
                  </a:extLst>
                </a:gridCol>
                <a:gridCol w="1050833">
                  <a:extLst>
                    <a:ext uri="{9D8B030D-6E8A-4147-A177-3AD203B41FA5}">
                      <a16:colId xmlns:a16="http://schemas.microsoft.com/office/drawing/2014/main" val="2550467089"/>
                    </a:ext>
                  </a:extLst>
                </a:gridCol>
                <a:gridCol w="1050833">
                  <a:extLst>
                    <a:ext uri="{9D8B030D-6E8A-4147-A177-3AD203B41FA5}">
                      <a16:colId xmlns:a16="http://schemas.microsoft.com/office/drawing/2014/main" val="703706379"/>
                    </a:ext>
                  </a:extLst>
                </a:gridCol>
              </a:tblGrid>
              <a:tr h="3708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856.6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491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88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34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16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138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89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44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67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58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9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2A8C4-A3EE-D365-C6F7-CF5A1DF6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KPQClean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84880-C118-FD32-AB67-14B88882B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성능 측정의 이상한 점</a:t>
            </a:r>
            <a:endParaRPr lang="en-US" altLang="ko-KR" dirty="0"/>
          </a:p>
          <a:p>
            <a:pPr lvl="1"/>
            <a:r>
              <a:rPr lang="ko-KR" altLang="en-US" dirty="0"/>
              <a:t>일부 알고리즘은 성능이 확 튀는 경우가 존재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백서에 기재된 파라미터와 소스코드에 작성된 파라미터가 다름</a:t>
            </a:r>
            <a:endParaRPr lang="en-US" altLang="ko-KR" dirty="0"/>
          </a:p>
          <a:p>
            <a:pPr lvl="1"/>
            <a:r>
              <a:rPr lang="ko-KR" altLang="en-US" dirty="0"/>
              <a:t>개발자들과 논의가 필요해 보임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C0AD89-2EE6-88B8-3428-42158B31C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2218832"/>
            <a:ext cx="4548809" cy="1210168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0069921-2B84-D246-883F-D44AEAB42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63" y="2216105"/>
            <a:ext cx="6169437" cy="12128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01E612-2FE7-0419-2427-F9995B9E5FBE}"/>
              </a:ext>
            </a:extLst>
          </p:cNvPr>
          <p:cNvSpPr/>
          <p:nvPr/>
        </p:nvSpPr>
        <p:spPr>
          <a:xfrm>
            <a:off x="2872409" y="2693344"/>
            <a:ext cx="1043608" cy="2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F45B0C-BE99-D596-0973-23896C614618}"/>
              </a:ext>
            </a:extLst>
          </p:cNvPr>
          <p:cNvSpPr/>
          <p:nvPr/>
        </p:nvSpPr>
        <p:spPr>
          <a:xfrm>
            <a:off x="7722704" y="2822552"/>
            <a:ext cx="1066799" cy="606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F10B740-A938-ED04-CAA6-EFE4B57D9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40" y="4950966"/>
            <a:ext cx="4134402" cy="1124557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806A91F8-503C-2D8C-A428-D952A12898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77795"/>
            <a:ext cx="4452731" cy="11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6E3D-19DC-3DA3-79D5-A92A9489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KPQClean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01807-3AB6-413A-14B8-BF515142A7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KPQC </a:t>
            </a:r>
            <a:r>
              <a:rPr lang="en-US" altLang="ko-KR" dirty="0" err="1"/>
              <a:t>github</a:t>
            </a:r>
            <a:r>
              <a:rPr lang="ko-KR" altLang="en-US" dirty="0"/>
              <a:t>에 소스코드와 측정 결과를 게시하는 중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</a:t>
            </a:r>
            <a:r>
              <a:rPr lang="en-US" altLang="ko-KR" dirty="0"/>
              <a:t>KPQC built-in groups</a:t>
            </a:r>
            <a:r>
              <a:rPr lang="ko-KR" altLang="en-US" dirty="0"/>
              <a:t>에 공개하는 것을 목표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0B17C4-2074-9C97-748B-4FB592782E98}"/>
              </a:ext>
            </a:extLst>
          </p:cNvPr>
          <p:cNvGrpSpPr/>
          <p:nvPr/>
        </p:nvGrpSpPr>
        <p:grpSpPr>
          <a:xfrm>
            <a:off x="1474366" y="2463443"/>
            <a:ext cx="9243268" cy="3929472"/>
            <a:chOff x="280851" y="2177959"/>
            <a:chExt cx="9485242" cy="4032341"/>
          </a:xfrm>
        </p:grpSpPr>
        <p:pic>
          <p:nvPicPr>
            <p:cNvPr id="5" name="그림 4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368069F7-D574-9797-3445-D1F37AF96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071" y="2177959"/>
              <a:ext cx="6850022" cy="4032341"/>
            </a:xfrm>
            <a:prstGeom prst="rect">
              <a:avLst/>
            </a:prstGeom>
          </p:spPr>
        </p:pic>
        <p:pic>
          <p:nvPicPr>
            <p:cNvPr id="7" name="그림 6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CB5D6026-89D6-52BA-1482-3443758F2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51" y="2177959"/>
              <a:ext cx="2635220" cy="4032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84049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338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Times New Roman</vt:lpstr>
      <vt:lpstr>CryptoCraft 테마</vt:lpstr>
      <vt:lpstr>제목 테마</vt:lpstr>
      <vt:lpstr>KPQClean 프로젝트</vt:lpstr>
      <vt:lpstr> KPQC란?</vt:lpstr>
      <vt:lpstr> KPQClean</vt:lpstr>
      <vt:lpstr> KPQClean</vt:lpstr>
      <vt:lpstr> KPQClean</vt:lpstr>
      <vt:lpstr> KPQClean</vt:lpstr>
      <vt:lpstr> KPQClean</vt:lpstr>
      <vt:lpstr> KPQClean</vt:lpstr>
      <vt:lpstr> KPQClean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 K</cp:lastModifiedBy>
  <cp:revision>59</cp:revision>
  <dcterms:created xsi:type="dcterms:W3CDTF">2019-03-05T04:29:07Z</dcterms:created>
  <dcterms:modified xsi:type="dcterms:W3CDTF">2023-06-11T17:52:24Z</dcterms:modified>
</cp:coreProperties>
</file>