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5"/>
  </p:notesMasterIdLst>
  <p:handoutMasterIdLst>
    <p:handoutMasterId r:id="rId26"/>
  </p:handoutMasterIdLst>
  <p:sldIdLst>
    <p:sldId id="281" r:id="rId2"/>
    <p:sldId id="313" r:id="rId3"/>
    <p:sldId id="353" r:id="rId4"/>
    <p:sldId id="318" r:id="rId5"/>
    <p:sldId id="334" r:id="rId6"/>
    <p:sldId id="343" r:id="rId7"/>
    <p:sldId id="344" r:id="rId8"/>
    <p:sldId id="335" r:id="rId9"/>
    <p:sldId id="345" r:id="rId10"/>
    <p:sldId id="346" r:id="rId11"/>
    <p:sldId id="347" r:id="rId12"/>
    <p:sldId id="336" r:id="rId13"/>
    <p:sldId id="348" r:id="rId14"/>
    <p:sldId id="349" r:id="rId15"/>
    <p:sldId id="350" r:id="rId16"/>
    <p:sldId id="339" r:id="rId17"/>
    <p:sldId id="337" r:id="rId18"/>
    <p:sldId id="351" r:id="rId19"/>
    <p:sldId id="340" r:id="rId20"/>
    <p:sldId id="341" r:id="rId21"/>
    <p:sldId id="342" r:id="rId22"/>
    <p:sldId id="352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0924"/>
    <a:srgbClr val="FFFFFF"/>
    <a:srgbClr val="FFB2FF"/>
    <a:srgbClr val="9999D9"/>
    <a:srgbClr val="FFC7FF"/>
    <a:srgbClr val="B4B4FF"/>
    <a:srgbClr val="2E75B6"/>
    <a:srgbClr val="9090CC"/>
    <a:srgbClr val="CC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3" autoAdjust="0"/>
    <p:restoredTop sz="87978" autoAdjust="0"/>
  </p:normalViewPr>
  <p:slideViewPr>
    <p:cSldViewPr snapToGrid="0">
      <p:cViewPr varScale="1">
        <p:scale>
          <a:sx n="100" d="100"/>
          <a:sy n="100" d="100"/>
        </p:scale>
        <p:origin x="604" y="56"/>
      </p:cViewPr>
      <p:guideLst>
        <p:guide orient="horz" pos="125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539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94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터미널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 열고 하는 것 추천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35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터미널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2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 열고 하는 것 추천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89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589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383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14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245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UTP 514</a:t>
            </a:r>
            <a:r>
              <a:rPr lang="ko-KR" altLang="en-US" dirty="0"/>
              <a:t>로 들어온 것들을 </a:t>
            </a:r>
            <a:r>
              <a:rPr lang="en-US" altLang="ko-KR" dirty="0"/>
              <a:t>5140</a:t>
            </a:r>
            <a:r>
              <a:rPr lang="ko-KR" altLang="en-US" dirty="0"/>
              <a:t>으로 보내도록 </a:t>
            </a:r>
            <a:r>
              <a:rPr lang="ko-KR" altLang="en-US" dirty="0" err="1"/>
              <a:t>리디렉션</a:t>
            </a:r>
            <a:r>
              <a:rPr lang="ko-KR" altLang="en-US" dirty="0"/>
              <a:t>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905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721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448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642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tail:</a:t>
            </a:r>
            <a:r>
              <a:rPr lang="ko-KR" altLang="en-US" dirty="0"/>
              <a:t> 마지막 행을 기준으로 </a:t>
            </a:r>
            <a:r>
              <a:rPr lang="en-US" altLang="ko-KR" dirty="0"/>
              <a:t>10</a:t>
            </a:r>
            <a:r>
              <a:rPr lang="ko-KR" altLang="en-US" dirty="0"/>
              <a:t>줄을 출력하는 명령어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-f: tail</a:t>
            </a:r>
            <a:r>
              <a:rPr lang="ko-KR" altLang="en-US" dirty="0"/>
              <a:t>을 종료하지 않고 업데이트 내용을 실시간으로 계속 출력하는 옵션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32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346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97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3986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리눅스는 메모리를 페이지</a:t>
            </a:r>
            <a:r>
              <a:rPr lang="en-US" altLang="ko-KR" dirty="0"/>
              <a:t>(page)</a:t>
            </a:r>
            <a:r>
              <a:rPr lang="ko-KR" altLang="en-US" dirty="0"/>
              <a:t>라는 블록으로 나누어 관리를 하는데</a:t>
            </a:r>
            <a:r>
              <a:rPr lang="en-US" altLang="ko-KR" dirty="0"/>
              <a:t>, </a:t>
            </a:r>
            <a:r>
              <a:rPr lang="ko-KR" altLang="en-US" dirty="0"/>
              <a:t>메모리가 커질 수록 </a:t>
            </a:r>
            <a:r>
              <a:rPr lang="en-US" altLang="ko-KR" dirty="0"/>
              <a:t>page</a:t>
            </a:r>
            <a:r>
              <a:rPr lang="ko-KR" altLang="en-US" dirty="0"/>
              <a:t>의 개수가 늘어나면서 </a:t>
            </a:r>
            <a:r>
              <a:rPr lang="en-US" altLang="ko-KR" dirty="0"/>
              <a:t>TLB(Transparent lookaside buffer, </a:t>
            </a:r>
            <a:r>
              <a:rPr lang="ko-KR" altLang="en-US" dirty="0"/>
              <a:t>페이지 관리함</a:t>
            </a:r>
            <a:r>
              <a:rPr lang="en-US" altLang="ko-KR" dirty="0"/>
              <a:t>)</a:t>
            </a:r>
            <a:r>
              <a:rPr lang="ko-KR" altLang="en-US" dirty="0"/>
              <a:t>의 크기가 같이 커짐</a:t>
            </a:r>
            <a:r>
              <a:rPr lang="en-US" altLang="ko-KR" dirty="0"/>
              <a:t>. </a:t>
            </a:r>
            <a:r>
              <a:rPr lang="ko-KR" altLang="en-US" dirty="0"/>
              <a:t>이를 방지하기 위해서 페이지 자체의 크기를 키워서 개수를 줄여 </a:t>
            </a:r>
            <a:r>
              <a:rPr lang="en-US" altLang="ko-KR" dirty="0"/>
              <a:t>TLB </a:t>
            </a:r>
            <a:r>
              <a:rPr lang="ko-KR" altLang="en-US" dirty="0"/>
              <a:t>크기를 작게 만드는 기술을 </a:t>
            </a:r>
            <a:r>
              <a:rPr lang="en-US" altLang="ko-KR" dirty="0"/>
              <a:t>THP</a:t>
            </a:r>
            <a:r>
              <a:rPr lang="ko-KR" altLang="en-US" dirty="0"/>
              <a:t>라고 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 THP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기능은 의도와 달리 성능저하를 유발하는 경우가 많기 때문에 비활성화 하는 것을 권장함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078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3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7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ikkoun/Ubuntu-22.04.-%EC%84%A4%EC%B9%9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hangun516.tistory.com/144" TargetMode="External"/><Relationship Id="rId4" Type="http://schemas.openxmlformats.org/officeDocument/2006/relationships/hyperlink" Target="https://nscworld.net/2021/01/09/%EC%9A%B0%EB%B6%84%ED%88%AC-%EC%84%A4%EC%B9%98-%ED%9B%84-%ED%99%94%EB%A9%B4-%EB%A9%88%EC%B6%A4-%ED%98%84%EC%83%81-%ED%95%B4%EA%B2%B0%EB%B0%A9%EB%B2%95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407271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로그 분석 툴</a:t>
            </a:r>
            <a: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</a:t>
            </a:r>
            <a:r>
              <a:rPr lang="en-US" altLang="ko-KR" sz="4800" dirty="0" err="1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Graylog</a:t>
            </a:r>
            <a: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)</a:t>
            </a: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사용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https://youtu.be/9qRTk4YyAB0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OpenSearch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9D7BD0-CD9D-5FFC-1F37-FBE8FA8B9652}"/>
              </a:ext>
            </a:extLst>
          </p:cNvPr>
          <p:cNvSpPr/>
          <p:nvPr/>
        </p:nvSpPr>
        <p:spPr>
          <a:xfrm>
            <a:off x="1086030" y="2464411"/>
            <a:ext cx="1047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A8AAD-E171-F6FA-E66D-8936CF9FEB46}"/>
              </a:ext>
            </a:extLst>
          </p:cNvPr>
          <p:cNvSpPr txBox="1"/>
          <p:nvPr/>
        </p:nvSpPr>
        <p:spPr>
          <a:xfrm>
            <a:off x="534624" y="1718622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(4)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OpenSearch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의 </a:t>
            </a:r>
            <a:r>
              <a:rPr lang="en-US" altLang="ko-KR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APT repository </a:t>
            </a:r>
            <a:r>
              <a:rPr lang="ko-KR" altLang="en-US" sz="1800" kern="1200" dirty="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생성</a:t>
            </a:r>
            <a:endParaRPr lang="ko-KR" altLang="ko-KR" dirty="0">
              <a:effectLst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A1E945-BE64-11BB-71F0-A93993B4B89B}"/>
              </a:ext>
            </a:extLst>
          </p:cNvPr>
          <p:cNvSpPr/>
          <p:nvPr/>
        </p:nvSpPr>
        <p:spPr>
          <a:xfrm>
            <a:off x="1086030" y="2874479"/>
            <a:ext cx="604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DBE50-BDA4-D421-28C0-55645B34D431}"/>
              </a:ext>
            </a:extLst>
          </p:cNvPr>
          <p:cNvSpPr txBox="1"/>
          <p:nvPr/>
        </p:nvSpPr>
        <p:spPr>
          <a:xfrm>
            <a:off x="1086029" y="2201665"/>
            <a:ext cx="10694051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echo "deb https://artifacts.opensearch.org/releases/bundle/opensearch/2.x/apt stable main" |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tee -a /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etc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/apt/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sources.list.d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/opensearch-2.x.list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3B5236-38A7-5107-3D12-6E5C8AB93E9D}"/>
              </a:ext>
            </a:extLst>
          </p:cNvPr>
          <p:cNvSpPr txBox="1"/>
          <p:nvPr/>
        </p:nvSpPr>
        <p:spPr>
          <a:xfrm>
            <a:off x="534624" y="4539329"/>
            <a:ext cx="4753452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(6</a:t>
            </a:r>
            <a:r>
              <a:rPr lang="en-US" altLang="ko-KR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en-US" altLang="ko-KR" sz="1800" kern="1200">
                <a:solidFill>
                  <a:srgbClr val="000000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OpenSearch</a:t>
            </a:r>
            <a:r>
              <a:rPr lang="en-US" altLang="ko-KR" sz="1800" kern="1200">
                <a:solidFill>
                  <a:prstClr val="black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lang="ko-KR" altLang="en-US" sz="1800" kern="1200" dirty="0">
                <a:solidFill>
                  <a:prstClr val="black"/>
                </a:solidFill>
                <a:effectLst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설치</a:t>
            </a:r>
            <a:endParaRPr lang="ko-KR" altLang="ko-KR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1FAF4-EA63-010B-3B33-BFDF09B8D153}"/>
              </a:ext>
            </a:extLst>
          </p:cNvPr>
          <p:cNvSpPr txBox="1"/>
          <p:nvPr/>
        </p:nvSpPr>
        <p:spPr>
          <a:xfrm>
            <a:off x="553875" y="3488793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(5)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설치된 로컬 패키지 최신으로 업데이트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012D2-384A-6037-48DB-7A56E45E9800}"/>
              </a:ext>
            </a:extLst>
          </p:cNvPr>
          <p:cNvSpPr txBox="1"/>
          <p:nvPr/>
        </p:nvSpPr>
        <p:spPr>
          <a:xfrm>
            <a:off x="4635882" y="3454715"/>
            <a:ext cx="313126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update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933508-7AA8-45B3-E3D6-006FC80CDDCD}"/>
              </a:ext>
            </a:extLst>
          </p:cNvPr>
          <p:cNvSpPr/>
          <p:nvPr/>
        </p:nvSpPr>
        <p:spPr>
          <a:xfrm>
            <a:off x="4673981" y="3716745"/>
            <a:ext cx="234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6CE216-862C-1261-9AA7-739C3142D0BD}"/>
              </a:ext>
            </a:extLst>
          </p:cNvPr>
          <p:cNvSpPr txBox="1"/>
          <p:nvPr/>
        </p:nvSpPr>
        <p:spPr>
          <a:xfrm>
            <a:off x="2964739" y="4534126"/>
            <a:ext cx="447559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install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AF0063E-8E74-D8AF-4A56-95A3142DD591}"/>
              </a:ext>
            </a:extLst>
          </p:cNvPr>
          <p:cNvSpPr/>
          <p:nvPr/>
        </p:nvSpPr>
        <p:spPr>
          <a:xfrm>
            <a:off x="3002838" y="4796156"/>
            <a:ext cx="360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17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9630F8E-DD8C-A30B-0057-BCF14692EFCF}"/>
              </a:ext>
            </a:extLst>
          </p:cNvPr>
          <p:cNvSpPr txBox="1"/>
          <p:nvPr/>
        </p:nvSpPr>
        <p:spPr>
          <a:xfrm>
            <a:off x="3617563" y="5030476"/>
            <a:ext cx="4137904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daemon-reload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enable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start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status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OpenSearch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1378A-A02F-3014-A716-3F7557D90DF5}"/>
              </a:ext>
            </a:extLst>
          </p:cNvPr>
          <p:cNvSpPr txBox="1"/>
          <p:nvPr/>
        </p:nvSpPr>
        <p:spPr>
          <a:xfrm>
            <a:off x="534623" y="970334"/>
            <a:ext cx="4753452" cy="470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(7)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설정파일</a:t>
            </a:r>
            <a:r>
              <a:rPr lang="en-US" altLang="ko-KR" dirty="0">
                <a:solidFill>
                  <a:srgbClr val="0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수정 </a:t>
            </a:r>
            <a:endParaRPr lang="ko-KR" altLang="ko-KR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8B45D-D904-2233-416B-CADDAD716D97}"/>
              </a:ext>
            </a:extLst>
          </p:cNvPr>
          <p:cNvSpPr txBox="1"/>
          <p:nvPr/>
        </p:nvSpPr>
        <p:spPr>
          <a:xfrm>
            <a:off x="2964738" y="965131"/>
            <a:ext cx="586162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nano 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etc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opensearch.yml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AB7B3EF-E83A-61FA-31A5-CB8B2EFD7CC6}"/>
              </a:ext>
            </a:extLst>
          </p:cNvPr>
          <p:cNvSpPr/>
          <p:nvPr/>
        </p:nvSpPr>
        <p:spPr>
          <a:xfrm>
            <a:off x="3002837" y="1227161"/>
            <a:ext cx="496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48BBC5F0-20CF-FC1C-6E47-4E15E7879C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1"/>
          <a:stretch/>
        </p:blipFill>
        <p:spPr>
          <a:xfrm>
            <a:off x="6328471" y="1687993"/>
            <a:ext cx="5494496" cy="1615613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4DC82722-5C4A-A008-DE03-F4EDEE4567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91" b="20104"/>
          <a:stretch/>
        </p:blipFill>
        <p:spPr>
          <a:xfrm>
            <a:off x="791150" y="3392290"/>
            <a:ext cx="5517358" cy="161561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23167553-8EB3-DAE1-4B3E-4D1E309F64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4471"/>
          <a:stretch/>
        </p:blipFill>
        <p:spPr>
          <a:xfrm>
            <a:off x="805981" y="1482120"/>
            <a:ext cx="5410669" cy="1821486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AAFB0E2-9B1F-4C16-EFF6-7F2BD1093279}"/>
              </a:ext>
            </a:extLst>
          </p:cNvPr>
          <p:cNvSpPr/>
          <p:nvPr/>
        </p:nvSpPr>
        <p:spPr>
          <a:xfrm>
            <a:off x="3617563" y="5293222"/>
            <a:ext cx="35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8B5065-BDA9-B330-687B-350351677F04}"/>
              </a:ext>
            </a:extLst>
          </p:cNvPr>
          <p:cNvSpPr txBox="1"/>
          <p:nvPr/>
        </p:nvSpPr>
        <p:spPr>
          <a:xfrm>
            <a:off x="534623" y="5096588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(8) OpenSearch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서비스 등록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0A8D4CC5-04DB-A6E7-9209-0D0925C17CE4}"/>
              </a:ext>
            </a:extLst>
          </p:cNvPr>
          <p:cNvSpPr/>
          <p:nvPr/>
        </p:nvSpPr>
        <p:spPr>
          <a:xfrm>
            <a:off x="3617563" y="5703290"/>
            <a:ext cx="3924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DE84D1-9B0B-10A3-8E11-DDF8E4F257ED}"/>
              </a:ext>
            </a:extLst>
          </p:cNvPr>
          <p:cNvSpPr/>
          <p:nvPr/>
        </p:nvSpPr>
        <p:spPr>
          <a:xfrm>
            <a:off x="3617563" y="6113358"/>
            <a:ext cx="3744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CFE2E25-CA95-61DC-C916-A952BFA23137}"/>
              </a:ext>
            </a:extLst>
          </p:cNvPr>
          <p:cNvSpPr/>
          <p:nvPr/>
        </p:nvSpPr>
        <p:spPr>
          <a:xfrm>
            <a:off x="3617563" y="6541452"/>
            <a:ext cx="381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6AB8F0-3ADF-CECF-414F-9F5ED0CE148B}"/>
              </a:ext>
            </a:extLst>
          </p:cNvPr>
          <p:cNvSpPr/>
          <p:nvPr/>
        </p:nvSpPr>
        <p:spPr>
          <a:xfrm>
            <a:off x="7407615" y="3884290"/>
            <a:ext cx="3389988" cy="83204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2E932-24CE-A0DC-B4F4-9E8D66671549}"/>
              </a:ext>
            </a:extLst>
          </p:cNvPr>
          <p:cNvSpPr txBox="1"/>
          <p:nvPr/>
        </p:nvSpPr>
        <p:spPr>
          <a:xfrm>
            <a:off x="7510149" y="3818489"/>
            <a:ext cx="3575322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ctrl + W 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검색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ctrl + X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Y → Enter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07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Graylog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064F31-99D3-0C8B-C77F-04665C5CBD6A}"/>
              </a:ext>
            </a:extLst>
          </p:cNvPr>
          <p:cNvSpPr txBox="1"/>
          <p:nvPr/>
        </p:nvSpPr>
        <p:spPr>
          <a:xfrm>
            <a:off x="833275" y="1443117"/>
            <a:ext cx="79642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(1)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Graylog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패키지 다운로드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D77221-1689-3C12-9F5C-AA2FB5253FE0}"/>
              </a:ext>
            </a:extLst>
          </p:cNvPr>
          <p:cNvSpPr txBox="1"/>
          <p:nvPr/>
        </p:nvSpPr>
        <p:spPr>
          <a:xfrm>
            <a:off x="568324" y="967787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Graylog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설치 및 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5E52C35-F2C8-AAD6-A346-AFBBFCE93EBB}"/>
              </a:ext>
            </a:extLst>
          </p:cNvPr>
          <p:cNvSpPr/>
          <p:nvPr/>
        </p:nvSpPr>
        <p:spPr>
          <a:xfrm>
            <a:off x="925511" y="1193800"/>
            <a:ext cx="2376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D04F6F-1F97-87A0-A1EF-9E9C43E78D3E}"/>
              </a:ext>
            </a:extLst>
          </p:cNvPr>
          <p:cNvSpPr txBox="1"/>
          <p:nvPr/>
        </p:nvSpPr>
        <p:spPr>
          <a:xfrm>
            <a:off x="1252575" y="1921645"/>
            <a:ext cx="1010523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a-DK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wget https://packages.graylog2.org/repo/packages/graylog-5.0-repository_latest.deb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4E3A59B-3D9E-5249-8070-A1C520D5BE12}"/>
              </a:ext>
            </a:extLst>
          </p:cNvPr>
          <p:cNvSpPr/>
          <p:nvPr/>
        </p:nvSpPr>
        <p:spPr>
          <a:xfrm>
            <a:off x="1315874" y="2178135"/>
            <a:ext cx="9504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528671-BA34-26D6-E554-345785EF9801}"/>
              </a:ext>
            </a:extLst>
          </p:cNvPr>
          <p:cNvSpPr txBox="1"/>
          <p:nvPr/>
        </p:nvSpPr>
        <p:spPr>
          <a:xfrm>
            <a:off x="833275" y="2716529"/>
            <a:ext cx="79642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다운받은 패키지 설치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4E1AB1-38AC-007B-2CCA-118D0B505863}"/>
              </a:ext>
            </a:extLst>
          </p:cNvPr>
          <p:cNvSpPr txBox="1"/>
          <p:nvPr/>
        </p:nvSpPr>
        <p:spPr>
          <a:xfrm>
            <a:off x="1252575" y="3195057"/>
            <a:ext cx="1010523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a-DK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 dpkg -i graylog-5.0-repository_latest.deb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70D66039-4689-D191-ADBA-037029800FC0}"/>
              </a:ext>
            </a:extLst>
          </p:cNvPr>
          <p:cNvSpPr/>
          <p:nvPr/>
        </p:nvSpPr>
        <p:spPr>
          <a:xfrm>
            <a:off x="1315874" y="3451547"/>
            <a:ext cx="5184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138D9D-AB4C-4782-52DF-30ABC3CA3FD4}"/>
              </a:ext>
            </a:extLst>
          </p:cNvPr>
          <p:cNvSpPr txBox="1"/>
          <p:nvPr/>
        </p:nvSpPr>
        <p:spPr>
          <a:xfrm>
            <a:off x="833275" y="3995265"/>
            <a:ext cx="79642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(3)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패키지 업데이트 및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Graylog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7F1689-03D0-1362-90D3-32E0B8A72ED9}"/>
              </a:ext>
            </a:extLst>
          </p:cNvPr>
          <p:cNvSpPr txBox="1"/>
          <p:nvPr/>
        </p:nvSpPr>
        <p:spPr>
          <a:xfrm>
            <a:off x="1252575" y="4473793"/>
            <a:ext cx="1010523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update &amp;&amp;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install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graylog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-server 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C263A5D-0222-5318-BDE3-5CD89AC79E29}"/>
              </a:ext>
            </a:extLst>
          </p:cNvPr>
          <p:cNvSpPr/>
          <p:nvPr/>
        </p:nvSpPr>
        <p:spPr>
          <a:xfrm>
            <a:off x="1315874" y="4730283"/>
            <a:ext cx="655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F3EEDB-F2C6-3225-789A-175FB3FDFDF4}"/>
              </a:ext>
            </a:extLst>
          </p:cNvPr>
          <p:cNvSpPr txBox="1"/>
          <p:nvPr/>
        </p:nvSpPr>
        <p:spPr>
          <a:xfrm>
            <a:off x="833275" y="5279323"/>
            <a:ext cx="79642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(4)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pwgen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145C1A-790D-C409-20B3-3C9898B3611A}"/>
              </a:ext>
            </a:extLst>
          </p:cNvPr>
          <p:cNvSpPr txBox="1"/>
          <p:nvPr/>
        </p:nvSpPr>
        <p:spPr>
          <a:xfrm>
            <a:off x="2675981" y="5284644"/>
            <a:ext cx="447559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install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pwgen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DF9089C-8E8D-A2C0-1A8B-EED63917A920}"/>
              </a:ext>
            </a:extLst>
          </p:cNvPr>
          <p:cNvSpPr/>
          <p:nvPr/>
        </p:nvSpPr>
        <p:spPr>
          <a:xfrm>
            <a:off x="2714080" y="5546674"/>
            <a:ext cx="3024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240FA4D-E7F2-894F-BC7F-18CF65E16168}"/>
              </a:ext>
            </a:extLst>
          </p:cNvPr>
          <p:cNvGrpSpPr/>
          <p:nvPr/>
        </p:nvGrpSpPr>
        <p:grpSpPr>
          <a:xfrm>
            <a:off x="4893775" y="5752529"/>
            <a:ext cx="5486358" cy="722615"/>
            <a:chOff x="1347623" y="2052993"/>
            <a:chExt cx="5486358" cy="722615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F767948-2DCD-FD64-F6E0-07F748941AED}"/>
                </a:ext>
              </a:extLst>
            </p:cNvPr>
            <p:cNvCxnSpPr>
              <a:cxnSpLocks/>
            </p:cNvCxnSpPr>
            <p:nvPr/>
          </p:nvCxnSpPr>
          <p:spPr>
            <a:xfrm>
              <a:off x="1760375" y="2053268"/>
              <a:ext cx="0" cy="28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636EC8B-C6F3-4B2E-5D72-3FABF4F0F296}"/>
                </a:ext>
              </a:extLst>
            </p:cNvPr>
            <p:cNvSpPr/>
            <p:nvPr/>
          </p:nvSpPr>
          <p:spPr>
            <a:xfrm>
              <a:off x="1437481" y="2307723"/>
              <a:ext cx="4007968" cy="4678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4F21DC-FCDD-CB45-6A74-93E9BA8B473F}"/>
                </a:ext>
              </a:extLst>
            </p:cNvPr>
            <p:cNvSpPr txBox="1"/>
            <p:nvPr/>
          </p:nvSpPr>
          <p:spPr>
            <a:xfrm>
              <a:off x="1502163" y="2283754"/>
              <a:ext cx="5331818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무작위로 비밀번호를 생성해주는 명령어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EADFF21-7377-6C0B-56B2-F257AE04D4A8}"/>
                </a:ext>
              </a:extLst>
            </p:cNvPr>
            <p:cNvCxnSpPr>
              <a:cxnSpLocks/>
            </p:cNvCxnSpPr>
            <p:nvPr/>
          </p:nvCxnSpPr>
          <p:spPr>
            <a:xfrm>
              <a:off x="1347623" y="2052993"/>
              <a:ext cx="82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344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Graylog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A8AAD-E171-F6FA-E66D-8936CF9FEB46}"/>
              </a:ext>
            </a:extLst>
          </p:cNvPr>
          <p:cNvSpPr txBox="1"/>
          <p:nvPr/>
        </p:nvSpPr>
        <p:spPr>
          <a:xfrm>
            <a:off x="534623" y="1054479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(5)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구성 파일 편집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132AC-37E0-1775-E55B-2675A0449709}"/>
              </a:ext>
            </a:extLst>
          </p:cNvPr>
          <p:cNvSpPr txBox="1"/>
          <p:nvPr/>
        </p:nvSpPr>
        <p:spPr>
          <a:xfrm>
            <a:off x="2584201" y="1059800"/>
            <a:ext cx="586162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nano </a:t>
            </a:r>
            <a:r>
              <a:rPr lang="nb-NO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/etc/graylog/server/server.conf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F854C03-81DB-2E04-37CA-F5B4D40DEE84}"/>
              </a:ext>
            </a:extLst>
          </p:cNvPr>
          <p:cNvSpPr/>
          <p:nvPr/>
        </p:nvSpPr>
        <p:spPr>
          <a:xfrm>
            <a:off x="2613833" y="1321830"/>
            <a:ext cx="478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1EEA2D5B-8FD2-B495-3C91-B061B28B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4" b="47802"/>
          <a:stretch/>
        </p:blipFill>
        <p:spPr>
          <a:xfrm>
            <a:off x="2779089" y="2992273"/>
            <a:ext cx="5463540" cy="85513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BA21F37B-5580-F76E-6769-C1E236D2DF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94" b="22336"/>
          <a:stretch/>
        </p:blipFill>
        <p:spPr>
          <a:xfrm>
            <a:off x="2779089" y="2181843"/>
            <a:ext cx="5478780" cy="783678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04C55A9F-D20E-48D2-5B22-F6A00FA010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7" r="9736" b="64523"/>
          <a:stretch/>
        </p:blipFill>
        <p:spPr>
          <a:xfrm>
            <a:off x="3222720" y="4700837"/>
            <a:ext cx="4945380" cy="1029079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8142FD87-3798-7716-7C17-6DC5D71B4E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89" b="29791"/>
          <a:stretch/>
        </p:blipFill>
        <p:spPr>
          <a:xfrm>
            <a:off x="2779089" y="1683393"/>
            <a:ext cx="5478780" cy="46788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5D467C7-D17D-F24C-8133-3B58CED47698}"/>
              </a:ext>
            </a:extLst>
          </p:cNvPr>
          <p:cNvSpPr txBox="1"/>
          <p:nvPr/>
        </p:nvSpPr>
        <p:spPr>
          <a:xfrm>
            <a:off x="534623" y="4078367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(5-1)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관리자 패스워드 설정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AEF20E-599D-B2E2-EDCF-63FF0CA71308}"/>
              </a:ext>
            </a:extLst>
          </p:cNvPr>
          <p:cNvSpPr txBox="1"/>
          <p:nvPr/>
        </p:nvSpPr>
        <p:spPr>
          <a:xfrm>
            <a:off x="3278468" y="4083688"/>
            <a:ext cx="586162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echo</a:t>
            </a:r>
            <a:r>
              <a:rPr lang="ko-KR" altLang="en-US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–n</a:t>
            </a:r>
            <a:r>
              <a:rPr lang="ko-KR" altLang="en-US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비밀번호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] | sha256sum | cut –d” “ –f1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C367C5A-C604-5725-CD46-2517F022320C}"/>
              </a:ext>
            </a:extLst>
          </p:cNvPr>
          <p:cNvSpPr/>
          <p:nvPr/>
        </p:nvSpPr>
        <p:spPr>
          <a:xfrm>
            <a:off x="3308100" y="4345718"/>
            <a:ext cx="486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168D69-120C-D72C-7B30-E7453D673CF6}"/>
              </a:ext>
            </a:extLst>
          </p:cNvPr>
          <p:cNvSpPr/>
          <p:nvPr/>
        </p:nvSpPr>
        <p:spPr>
          <a:xfrm>
            <a:off x="4685933" y="5318356"/>
            <a:ext cx="3482167" cy="305019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19AE30-AECC-2F25-DE43-1D83A5A29780}"/>
              </a:ext>
            </a:extLst>
          </p:cNvPr>
          <p:cNvSpPr txBox="1"/>
          <p:nvPr/>
        </p:nvSpPr>
        <p:spPr>
          <a:xfrm>
            <a:off x="4851189" y="5215376"/>
            <a:ext cx="296961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출력 복사</a:t>
            </a:r>
            <a:r>
              <a:rPr lang="en-US" altLang="ko-KR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붙여넣기</a:t>
            </a:r>
            <a:endParaRPr lang="en-US" altLang="ko-KR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20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Graylog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603EF-D545-8972-16EF-F6481C83279F}"/>
              </a:ext>
            </a:extLst>
          </p:cNvPr>
          <p:cNvSpPr txBox="1"/>
          <p:nvPr/>
        </p:nvSpPr>
        <p:spPr>
          <a:xfrm>
            <a:off x="919386" y="4143382"/>
            <a:ext cx="5170838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daemon-reload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enable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graylog-server.service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start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graylog-server.service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status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graylog-server.service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3F575E4-78E3-0DD3-E1C8-29D302A0534E}"/>
              </a:ext>
            </a:extLst>
          </p:cNvPr>
          <p:cNvSpPr/>
          <p:nvPr/>
        </p:nvSpPr>
        <p:spPr>
          <a:xfrm>
            <a:off x="919386" y="4406128"/>
            <a:ext cx="35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97137-F40E-EED1-A51D-C272B15933C0}"/>
              </a:ext>
            </a:extLst>
          </p:cNvPr>
          <p:cNvSpPr txBox="1"/>
          <p:nvPr/>
        </p:nvSpPr>
        <p:spPr>
          <a:xfrm>
            <a:off x="534623" y="3717501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(6)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Graylog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서비스 등록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E7A2EF2-9566-8BDD-0767-75721C418C87}"/>
              </a:ext>
            </a:extLst>
          </p:cNvPr>
          <p:cNvSpPr/>
          <p:nvPr/>
        </p:nvSpPr>
        <p:spPr>
          <a:xfrm>
            <a:off x="919386" y="4816196"/>
            <a:ext cx="507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C20216B-BA54-6E36-103F-9E164F41F5D2}"/>
              </a:ext>
            </a:extLst>
          </p:cNvPr>
          <p:cNvSpPr/>
          <p:nvPr/>
        </p:nvSpPr>
        <p:spPr>
          <a:xfrm>
            <a:off x="919386" y="5226264"/>
            <a:ext cx="489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46173F-5471-886F-0451-F3398030AA6B}"/>
              </a:ext>
            </a:extLst>
          </p:cNvPr>
          <p:cNvSpPr/>
          <p:nvPr/>
        </p:nvSpPr>
        <p:spPr>
          <a:xfrm>
            <a:off x="919386" y="5612823"/>
            <a:ext cx="504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5F20237-0F3F-5889-A0FB-AB2FBAFF3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2" b="43703"/>
          <a:stretch/>
        </p:blipFill>
        <p:spPr>
          <a:xfrm>
            <a:off x="1139097" y="1925943"/>
            <a:ext cx="5478780" cy="121455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C9C811-D488-9683-F01B-4F29A31B34F6}"/>
              </a:ext>
            </a:extLst>
          </p:cNvPr>
          <p:cNvSpPr/>
          <p:nvPr/>
        </p:nvSpPr>
        <p:spPr>
          <a:xfrm>
            <a:off x="2357599" y="2770274"/>
            <a:ext cx="4260278" cy="266529"/>
          </a:xfrm>
          <a:prstGeom prst="rect">
            <a:avLst/>
          </a:prstGeom>
          <a:solidFill>
            <a:srgbClr val="300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D2F2C-87FE-597D-3AD9-5D433D516599}"/>
              </a:ext>
            </a:extLst>
          </p:cNvPr>
          <p:cNvSpPr txBox="1"/>
          <p:nvPr/>
        </p:nvSpPr>
        <p:spPr>
          <a:xfrm>
            <a:off x="2357599" y="2637403"/>
            <a:ext cx="409502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출력 복사</a:t>
            </a:r>
            <a:r>
              <a:rPr lang="en-US" altLang="ko-KR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</a:t>
            </a:r>
            <a:r>
              <a:rPr lang="ko-KR" altLang="en-US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붙여넣기</a:t>
            </a:r>
            <a:endParaRPr lang="en-US" altLang="ko-KR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1B0922-1E81-F621-8F0C-6226247096D3}"/>
              </a:ext>
            </a:extLst>
          </p:cNvPr>
          <p:cNvSpPr txBox="1"/>
          <p:nvPr/>
        </p:nvSpPr>
        <p:spPr>
          <a:xfrm>
            <a:off x="534623" y="1301296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(5-2)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password_secret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생성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939045-025E-C9EC-AAB0-0977B10C471C}"/>
              </a:ext>
            </a:extLst>
          </p:cNvPr>
          <p:cNvSpPr txBox="1"/>
          <p:nvPr/>
        </p:nvSpPr>
        <p:spPr>
          <a:xfrm>
            <a:off x="3540937" y="1306617"/>
            <a:ext cx="586162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pwgen</a:t>
            </a:r>
            <a:r>
              <a:rPr lang="ko-KR" altLang="en-US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–N</a:t>
            </a:r>
            <a:r>
              <a:rPr lang="ko-KR" altLang="en-US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1 –s 96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08C8F1-986C-93E6-7A6C-04586520E587}"/>
              </a:ext>
            </a:extLst>
          </p:cNvPr>
          <p:cNvSpPr/>
          <p:nvPr/>
        </p:nvSpPr>
        <p:spPr>
          <a:xfrm>
            <a:off x="3570569" y="1568647"/>
            <a:ext cx="198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06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2.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실습 환경 구성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Graylog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4" name="그림 13" descr="텍스트, 사람, 사람들이(가) 표시된 사진&#10;&#10;자동 생성된 설명">
            <a:extLst>
              <a:ext uri="{FF2B5EF4-FFF2-40B4-BE49-F238E27FC236}">
                <a16:creationId xmlns:a16="http://schemas.microsoft.com/office/drawing/2014/main" id="{9EC2F8B5-140B-6A6D-058E-1C45148BD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64" y="1938677"/>
            <a:ext cx="5539740" cy="43586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455B5B-F774-495F-B63A-C12D85A83F15}"/>
              </a:ext>
            </a:extLst>
          </p:cNvPr>
          <p:cNvSpPr txBox="1"/>
          <p:nvPr/>
        </p:nvSpPr>
        <p:spPr>
          <a:xfrm>
            <a:off x="534623" y="1217690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(7)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Graylog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서버 접속 및 로그인 시도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36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4E3DF-8C81-B64E-3B00-6216F1E2AFA1}"/>
              </a:ext>
            </a:extLst>
          </p:cNvPr>
          <p:cNvSpPr txBox="1"/>
          <p:nvPr/>
        </p:nvSpPr>
        <p:spPr>
          <a:xfrm>
            <a:off x="867141" y="1068848"/>
            <a:ext cx="275907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syslog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란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0565A-A396-E80D-86A0-964487C98078}"/>
              </a:ext>
            </a:extLst>
          </p:cNvPr>
          <p:cNvSpPr txBox="1"/>
          <p:nvPr/>
        </p:nvSpPr>
        <p:spPr>
          <a:xfrm>
            <a:off x="867141" y="1767950"/>
            <a:ext cx="9919392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(system log)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리눅스에서 사용하는 로그 생성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관리 도구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커널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및 응용프로그램이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 API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통해 로그를 생성하면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syslogd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데몬 프로세스가 규칙이 적힌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syslog.conf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설정 파일을 참조하여 로그를 기록함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리눅스에서는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/var/log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디렉토리에서 시스템의 모든 로그를 기록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관리함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8E89EC8-D8AE-ED29-3440-A061E527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71" y="4002088"/>
            <a:ext cx="5142958" cy="21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CD27AC-3BCA-45D0-95E9-A833F3ED36A3}"/>
              </a:ext>
            </a:extLst>
          </p:cNvPr>
          <p:cNvSpPr txBox="1"/>
          <p:nvPr/>
        </p:nvSpPr>
        <p:spPr>
          <a:xfrm>
            <a:off x="4064000" y="6465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출처</a:t>
            </a:r>
            <a:r>
              <a:rPr lang="en-US" altLang="ko-KR" dirty="0"/>
              <a:t>: https://itragdoll.tistory.com/79)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87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9BB51-94A6-6E58-490F-46EBDED92659}"/>
              </a:ext>
            </a:extLst>
          </p:cNvPr>
          <p:cNvSpPr txBox="1"/>
          <p:nvPr/>
        </p:nvSpPr>
        <p:spPr>
          <a:xfrm>
            <a:off x="568324" y="1230255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Graylog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Input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56D537-CA63-A3E5-DB2E-468426DD00B9}"/>
              </a:ext>
            </a:extLst>
          </p:cNvPr>
          <p:cNvSpPr/>
          <p:nvPr/>
        </p:nvSpPr>
        <p:spPr>
          <a:xfrm>
            <a:off x="925511" y="1456268"/>
            <a:ext cx="2232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ED2D7DB-7EB3-31F7-66CC-489386801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17" y="1998558"/>
            <a:ext cx="4999782" cy="37841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13BB4B-2050-763B-D296-AA59E8A1D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8558"/>
            <a:ext cx="5394960" cy="36728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8DBD03-B342-E3A4-6A2D-5A8F2312DE10}"/>
              </a:ext>
            </a:extLst>
          </p:cNvPr>
          <p:cNvSpPr/>
          <p:nvPr/>
        </p:nvSpPr>
        <p:spPr>
          <a:xfrm>
            <a:off x="1046633" y="4364726"/>
            <a:ext cx="4620742" cy="3088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431558-1189-8611-101C-FA56AF27D79D}"/>
              </a:ext>
            </a:extLst>
          </p:cNvPr>
          <p:cNvSpPr/>
          <p:nvPr/>
        </p:nvSpPr>
        <p:spPr>
          <a:xfrm>
            <a:off x="1046631" y="5318284"/>
            <a:ext cx="4620743" cy="183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67F9F-C447-94C7-07F3-AE13BE8E6267}"/>
              </a:ext>
            </a:extLst>
          </p:cNvPr>
          <p:cNvSpPr/>
          <p:nvPr/>
        </p:nvSpPr>
        <p:spPr>
          <a:xfrm>
            <a:off x="6289191" y="3230590"/>
            <a:ext cx="2265529" cy="269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338883-00FC-6527-DC1D-008A6C888E52}"/>
              </a:ext>
            </a:extLst>
          </p:cNvPr>
          <p:cNvSpPr/>
          <p:nvPr/>
        </p:nvSpPr>
        <p:spPr>
          <a:xfrm>
            <a:off x="6289191" y="3610956"/>
            <a:ext cx="1112369" cy="2695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4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DBF5D87-51D7-66D5-09EF-662B93DBE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60" y="2243353"/>
            <a:ext cx="5135880" cy="32004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A6BB54-705F-D326-EF9B-8DC80A0EBC82}"/>
              </a:ext>
            </a:extLst>
          </p:cNvPr>
          <p:cNvSpPr/>
          <p:nvPr/>
        </p:nvSpPr>
        <p:spPr>
          <a:xfrm>
            <a:off x="945982" y="2463638"/>
            <a:ext cx="4836751" cy="2626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422A05-9EE4-3F10-1569-D29EC0824C20}"/>
              </a:ext>
            </a:extLst>
          </p:cNvPr>
          <p:cNvSpPr/>
          <p:nvPr/>
        </p:nvSpPr>
        <p:spPr>
          <a:xfrm>
            <a:off x="945007" y="2977041"/>
            <a:ext cx="4832517" cy="293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02FE20-69C2-EE8C-4DF6-E0BAF7959765}"/>
              </a:ext>
            </a:extLst>
          </p:cNvPr>
          <p:cNvSpPr/>
          <p:nvPr/>
        </p:nvSpPr>
        <p:spPr>
          <a:xfrm>
            <a:off x="945006" y="3666505"/>
            <a:ext cx="4832517" cy="293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287EBAAC-8B5C-4E0A-FAE1-61BE005F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584" y="2363233"/>
            <a:ext cx="5448300" cy="31927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91E0B1-2A54-5B80-6214-4ABB531924BC}"/>
              </a:ext>
            </a:extLst>
          </p:cNvPr>
          <p:cNvSpPr txBox="1"/>
          <p:nvPr/>
        </p:nvSpPr>
        <p:spPr>
          <a:xfrm>
            <a:off x="568324" y="1230255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Graylog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Input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2089695-BB8E-AC5C-7600-87CDF173F46D}"/>
              </a:ext>
            </a:extLst>
          </p:cNvPr>
          <p:cNvSpPr/>
          <p:nvPr/>
        </p:nvSpPr>
        <p:spPr>
          <a:xfrm>
            <a:off x="925511" y="1456268"/>
            <a:ext cx="2232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09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12C9A-79BC-8CAF-E88F-363F04E97407}"/>
              </a:ext>
            </a:extLst>
          </p:cNvPr>
          <p:cNvSpPr txBox="1"/>
          <p:nvPr/>
        </p:nvSpPr>
        <p:spPr>
          <a:xfrm>
            <a:off x="568324" y="1230255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방화벽 설정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Graylog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서버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Redirection)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FCB167-EF97-346A-AB42-DA74D7CD2282}"/>
              </a:ext>
            </a:extLst>
          </p:cNvPr>
          <p:cNvSpPr/>
          <p:nvPr/>
        </p:nvSpPr>
        <p:spPr>
          <a:xfrm>
            <a:off x="925511" y="1456268"/>
            <a:ext cx="4320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690F1-B600-8776-D767-BE9610617DF4}"/>
              </a:ext>
            </a:extLst>
          </p:cNvPr>
          <p:cNvSpPr txBox="1"/>
          <p:nvPr/>
        </p:nvSpPr>
        <p:spPr>
          <a:xfrm>
            <a:off x="816342" y="1813441"/>
            <a:ext cx="210465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(1)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firewalld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833B7-5E80-5EE1-4ABC-17817679D02E}"/>
              </a:ext>
            </a:extLst>
          </p:cNvPr>
          <p:cNvSpPr txBox="1"/>
          <p:nvPr/>
        </p:nvSpPr>
        <p:spPr>
          <a:xfrm>
            <a:off x="2828382" y="1818762"/>
            <a:ext cx="447559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 install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firewalld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-y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43ECEB-5286-8121-5B80-6423D03B3B26}"/>
              </a:ext>
            </a:extLst>
          </p:cNvPr>
          <p:cNvSpPr/>
          <p:nvPr/>
        </p:nvSpPr>
        <p:spPr>
          <a:xfrm>
            <a:off x="2866481" y="2080792"/>
            <a:ext cx="306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70019-FF6E-21AF-8679-B10B74F67429}"/>
              </a:ext>
            </a:extLst>
          </p:cNvPr>
          <p:cNvSpPr txBox="1"/>
          <p:nvPr/>
        </p:nvSpPr>
        <p:spPr>
          <a:xfrm>
            <a:off x="816341" y="2548677"/>
            <a:ext cx="511013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 UDP 5140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방화벽 허용 설정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2E45F-EC62-B572-F323-CC3739333A3A}"/>
              </a:ext>
            </a:extLst>
          </p:cNvPr>
          <p:cNvSpPr txBox="1"/>
          <p:nvPr/>
        </p:nvSpPr>
        <p:spPr>
          <a:xfrm>
            <a:off x="1507582" y="3135499"/>
            <a:ext cx="6722018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firewall-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cmd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--add-</a:t>
            </a:r>
            <a:r>
              <a:rPr lang="en-US" altLang="ko-KR" dirty="0">
                <a:solidFill>
                  <a:srgbClr val="00B05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masquerade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--permanent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14EA89D-29B9-9C10-CAEA-C131B7C878C0}"/>
              </a:ext>
            </a:extLst>
          </p:cNvPr>
          <p:cNvSpPr/>
          <p:nvPr/>
        </p:nvSpPr>
        <p:spPr>
          <a:xfrm>
            <a:off x="1545681" y="3397529"/>
            <a:ext cx="565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39EEF-BE9B-9AF3-D0FA-52341B5BEE65}"/>
              </a:ext>
            </a:extLst>
          </p:cNvPr>
          <p:cNvSpPr txBox="1"/>
          <p:nvPr/>
        </p:nvSpPr>
        <p:spPr>
          <a:xfrm>
            <a:off x="3612240" y="3603384"/>
            <a:ext cx="5675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리눅스의 </a:t>
            </a:r>
            <a:r>
              <a:rPr lang="en-US" altLang="ko-KR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NAT(Network Address Translation)</a:t>
            </a:r>
            <a:r>
              <a:rPr lang="ko-KR" altLang="en-US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기능으로</a:t>
            </a:r>
            <a:r>
              <a:rPr lang="en-US" altLang="ko-KR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 서버를 통해 다른 네트워크에 접속할 수 있게 </a:t>
            </a:r>
            <a:r>
              <a:rPr lang="ko-KR" altLang="en-US" dirty="0" err="1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해줌</a:t>
            </a:r>
            <a:r>
              <a:rPr lang="en-US" altLang="ko-KR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9E531-D4C2-CDAC-737E-A911E5306F3C}"/>
              </a:ext>
            </a:extLst>
          </p:cNvPr>
          <p:cNvSpPr txBox="1"/>
          <p:nvPr/>
        </p:nvSpPr>
        <p:spPr>
          <a:xfrm>
            <a:off x="1507582" y="4206801"/>
            <a:ext cx="9736151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firewall-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cmd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--add-forward-port=port=514:proto=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udp:toport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=5140 --permanent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firewall-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cmd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--permanent --add-port=5140/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udp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firewall-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cmd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–-reload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firewall-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cmd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--list-all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8FEFE91-8219-8E09-0C59-8140DF0DFF4D}"/>
              </a:ext>
            </a:extLst>
          </p:cNvPr>
          <p:cNvSpPr/>
          <p:nvPr/>
        </p:nvSpPr>
        <p:spPr>
          <a:xfrm>
            <a:off x="1545681" y="4468831"/>
            <a:ext cx="957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2234AE-D26E-0F4C-DE73-9194E8E46900}"/>
              </a:ext>
            </a:extLst>
          </p:cNvPr>
          <p:cNvSpPr/>
          <p:nvPr/>
        </p:nvSpPr>
        <p:spPr>
          <a:xfrm>
            <a:off x="1545681" y="4838861"/>
            <a:ext cx="597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B2E06FF-3026-6C93-2833-35041D603953}"/>
              </a:ext>
            </a:extLst>
          </p:cNvPr>
          <p:cNvSpPr/>
          <p:nvPr/>
        </p:nvSpPr>
        <p:spPr>
          <a:xfrm>
            <a:off x="1545681" y="5286946"/>
            <a:ext cx="298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D729CCE-E5D2-0A6B-CC52-FBA9F1F0D36B}"/>
              </a:ext>
            </a:extLst>
          </p:cNvPr>
          <p:cNvSpPr/>
          <p:nvPr/>
        </p:nvSpPr>
        <p:spPr>
          <a:xfrm>
            <a:off x="1545681" y="5714973"/>
            <a:ext cx="298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08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en-US" altLang="ko-KR" sz="32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Graylog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9460" name="Picture 4" descr="Graylog: Industry Leading Log Management &amp; SIEM">
            <a:extLst>
              <a:ext uri="{FF2B5EF4-FFF2-40B4-BE49-F238E27FC236}">
                <a16:creationId xmlns:a16="http://schemas.microsoft.com/office/drawing/2014/main" id="{D11C7134-E484-DBFC-9BBC-D59122D04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7" y="1080030"/>
            <a:ext cx="37719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51894F-1346-AD7F-C6CE-55032800C9D3}"/>
              </a:ext>
            </a:extLst>
          </p:cNvPr>
          <p:cNvSpPr txBox="1"/>
          <p:nvPr/>
        </p:nvSpPr>
        <p:spPr>
          <a:xfrm>
            <a:off x="5056025" y="1434718"/>
            <a:ext cx="6346458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MongoDB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와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Elasticsearch(OpenSearch)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기반으로 동작하는 오픈소스 로그 수집 및 분석 도구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B73FA2-2078-E5E8-19E3-0EAE0AD6DC89}"/>
              </a:ext>
            </a:extLst>
          </p:cNvPr>
          <p:cNvSpPr txBox="1"/>
          <p:nvPr/>
        </p:nvSpPr>
        <p:spPr>
          <a:xfrm>
            <a:off x="-601837" y="6469432"/>
            <a:ext cx="1339567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출처</a:t>
            </a:r>
            <a:r>
              <a:rPr lang="en-US" altLang="ko-KR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: https://m.blog.naver.com/PostView.naver?isHttpsRedirect=true&amp;blogId=bokmail83&amp;logNo=220638061021) </a:t>
            </a:r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93C63CC3-13E1-16AF-89B8-286BF4FE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7" y="2910527"/>
            <a:ext cx="6810375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50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93531-037C-DF07-9DF1-C9B0FAE9FDC8}"/>
              </a:ext>
            </a:extLst>
          </p:cNvPr>
          <p:cNvSpPr txBox="1"/>
          <p:nvPr/>
        </p:nvSpPr>
        <p:spPr>
          <a:xfrm>
            <a:off x="568324" y="969910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외부 서버로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전송하도록 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E71249-4200-0B07-E244-8CCA690101D7}"/>
              </a:ext>
            </a:extLst>
          </p:cNvPr>
          <p:cNvSpPr/>
          <p:nvPr/>
        </p:nvSpPr>
        <p:spPr>
          <a:xfrm>
            <a:off x="925511" y="1195923"/>
            <a:ext cx="3888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7A4CA-21A2-7440-7719-06D6CC25330C}"/>
              </a:ext>
            </a:extLst>
          </p:cNvPr>
          <p:cNvSpPr txBox="1"/>
          <p:nvPr/>
        </p:nvSpPr>
        <p:spPr>
          <a:xfrm>
            <a:off x="994142" y="1477506"/>
            <a:ext cx="447559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nano 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etc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rsyslog.conf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A01C243-8E1E-B3B3-9A58-1E953AAD7A42}"/>
              </a:ext>
            </a:extLst>
          </p:cNvPr>
          <p:cNvSpPr/>
          <p:nvPr/>
        </p:nvSpPr>
        <p:spPr>
          <a:xfrm>
            <a:off x="1032241" y="1739536"/>
            <a:ext cx="3204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99CEF60C-1752-AFA1-0CD4-4C483F8D7A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7"/>
          <a:stretch/>
        </p:blipFill>
        <p:spPr>
          <a:xfrm>
            <a:off x="6620087" y="2199491"/>
            <a:ext cx="5159993" cy="35052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F79B879-966D-AEBD-6791-E35E479C9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41" y="2199491"/>
            <a:ext cx="5387340" cy="35052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A3A833-6EB4-6EEA-A5C9-E5BCDB360BAE}"/>
              </a:ext>
            </a:extLst>
          </p:cNvPr>
          <p:cNvSpPr/>
          <p:nvPr/>
        </p:nvSpPr>
        <p:spPr>
          <a:xfrm>
            <a:off x="1032242" y="3457940"/>
            <a:ext cx="2235892" cy="5912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5E4BE2-1391-6D1D-9B52-A84488E1B66E}"/>
              </a:ext>
            </a:extLst>
          </p:cNvPr>
          <p:cNvSpPr/>
          <p:nvPr/>
        </p:nvSpPr>
        <p:spPr>
          <a:xfrm>
            <a:off x="6620087" y="5386922"/>
            <a:ext cx="3252046" cy="3177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0198D-A2B1-67E1-A7FF-9156EC8A4FDE}"/>
              </a:ext>
            </a:extLst>
          </p:cNvPr>
          <p:cNvSpPr txBox="1"/>
          <p:nvPr/>
        </p:nvSpPr>
        <p:spPr>
          <a:xfrm>
            <a:off x="6948067" y="5772972"/>
            <a:ext cx="258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forwarding rule </a:t>
            </a:r>
            <a:r>
              <a:rPr lang="ko-KR" altLang="en-US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설정</a:t>
            </a:r>
            <a:endParaRPr lang="en-US" altLang="ko-KR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D2A397-686C-0B24-E2A9-EAFAFCBB121E}"/>
              </a:ext>
            </a:extLst>
          </p:cNvPr>
          <p:cNvSpPr txBox="1"/>
          <p:nvPr/>
        </p:nvSpPr>
        <p:spPr>
          <a:xfrm>
            <a:off x="994142" y="5958791"/>
            <a:ext cx="360873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restart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rsyslog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AF74189-0AD0-D879-F6A5-E6F9C938F8C9}"/>
              </a:ext>
            </a:extLst>
          </p:cNvPr>
          <p:cNvSpPr/>
          <p:nvPr/>
        </p:nvSpPr>
        <p:spPr>
          <a:xfrm>
            <a:off x="994142" y="6221537"/>
            <a:ext cx="35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F5574D-A75D-98EF-0E3B-023F981B5826}"/>
              </a:ext>
            </a:extLst>
          </p:cNvPr>
          <p:cNvSpPr txBox="1"/>
          <p:nvPr/>
        </p:nvSpPr>
        <p:spPr>
          <a:xfrm>
            <a:off x="4733975" y="6090871"/>
            <a:ext cx="2386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rsyslog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서비스 재시작</a:t>
            </a:r>
            <a:endParaRPr lang="ko-KR" altLang="en-US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19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6CB62-940F-3F92-2028-5DCE7FCD0445}"/>
              </a:ext>
            </a:extLst>
          </p:cNvPr>
          <p:cNvSpPr txBox="1"/>
          <p:nvPr/>
        </p:nvSpPr>
        <p:spPr>
          <a:xfrm>
            <a:off x="568324" y="969910"/>
            <a:ext cx="977794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4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 </a:t>
            </a:r>
            <a:r>
              <a:rPr lang="en-US" altLang="ko-KR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Graylog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웹에서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F34A23-60B8-5B7C-795D-036166083670}"/>
              </a:ext>
            </a:extLst>
          </p:cNvPr>
          <p:cNvSpPr/>
          <p:nvPr/>
        </p:nvSpPr>
        <p:spPr>
          <a:xfrm>
            <a:off x="925511" y="1195923"/>
            <a:ext cx="3132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2E4150F-CC73-F51C-9939-335054FF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01" y="2247599"/>
            <a:ext cx="4872689" cy="3246200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129070C-C076-D8FB-4A3B-F99675B89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78" y="2469297"/>
            <a:ext cx="5448300" cy="319278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7B85A-54C7-B429-1CC3-1CBC92D16466}"/>
              </a:ext>
            </a:extLst>
          </p:cNvPr>
          <p:cNvSpPr/>
          <p:nvPr/>
        </p:nvSpPr>
        <p:spPr>
          <a:xfrm>
            <a:off x="4685636" y="2854590"/>
            <a:ext cx="699165" cy="2357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BE93536-3C10-B9F7-CA2A-D7C9CDFA2F1F}"/>
              </a:ext>
            </a:extLst>
          </p:cNvPr>
          <p:cNvSpPr/>
          <p:nvPr/>
        </p:nvSpPr>
        <p:spPr>
          <a:xfrm>
            <a:off x="7759846" y="3646185"/>
            <a:ext cx="1274087" cy="2400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094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syslog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수집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6CB62-940F-3F92-2028-5DCE7FCD0445}"/>
              </a:ext>
            </a:extLst>
          </p:cNvPr>
          <p:cNvSpPr txBox="1"/>
          <p:nvPr/>
        </p:nvSpPr>
        <p:spPr>
          <a:xfrm>
            <a:off x="568324" y="969910"/>
            <a:ext cx="977794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5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 </a:t>
            </a:r>
            <a:r>
              <a:rPr lang="en-US" altLang="ko-KR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Graylog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웹에서 수집된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확인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vs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우분투에 저장된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syslog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확인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F34A23-60B8-5B7C-795D-036166083670}"/>
              </a:ext>
            </a:extLst>
          </p:cNvPr>
          <p:cNvSpPr/>
          <p:nvPr/>
        </p:nvSpPr>
        <p:spPr>
          <a:xfrm>
            <a:off x="925511" y="1195923"/>
            <a:ext cx="7272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92EB4DD6-86E8-F53B-3529-D5A3FC93CC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"/>
          <a:stretch/>
        </p:blipFill>
        <p:spPr>
          <a:xfrm>
            <a:off x="411920" y="2247599"/>
            <a:ext cx="5463541" cy="3649980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DE8311D-308A-3608-5C34-ECF9F9A77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07" y="2079959"/>
            <a:ext cx="5463540" cy="3985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102AD-8337-602A-ACAB-CC681CC2581A}"/>
              </a:ext>
            </a:extLst>
          </p:cNvPr>
          <p:cNvSpPr txBox="1"/>
          <p:nvPr/>
        </p:nvSpPr>
        <p:spPr>
          <a:xfrm>
            <a:off x="6096000" y="1453721"/>
            <a:ext cx="447559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tail -f /var/log/syslog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D5766C-A913-B944-0BA8-B9ED387F8916}"/>
              </a:ext>
            </a:extLst>
          </p:cNvPr>
          <p:cNvSpPr/>
          <p:nvPr/>
        </p:nvSpPr>
        <p:spPr>
          <a:xfrm>
            <a:off x="6134099" y="1715751"/>
            <a:ext cx="298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373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en-US" altLang="ko-KR" sz="32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Graylog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33E31E-587B-A1F7-D929-92D5FADD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29" y="1746809"/>
            <a:ext cx="6908271" cy="3746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B73FA2-2078-E5E8-19E3-0EAE0AD6DC89}"/>
              </a:ext>
            </a:extLst>
          </p:cNvPr>
          <p:cNvSpPr txBox="1"/>
          <p:nvPr/>
        </p:nvSpPr>
        <p:spPr>
          <a:xfrm>
            <a:off x="-601837" y="6469432"/>
            <a:ext cx="1339567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출처</a:t>
            </a:r>
            <a:r>
              <a:rPr lang="en-US" altLang="ko-KR" sz="1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: https://youngmind.tistory.com/entry/Graylog-%EC%84%9C%EB%B2%84-%EA%B5%AC%EC%84%B1-1%ED%8E%B8-%EC%84%A4%EC%B9%98)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52FA3B-02D1-44AF-D7B8-E8FE062DCFBA}"/>
              </a:ext>
            </a:extLst>
          </p:cNvPr>
          <p:cNvSpPr txBox="1"/>
          <p:nvPr/>
        </p:nvSpPr>
        <p:spPr>
          <a:xfrm>
            <a:off x="9604743" y="3844733"/>
            <a:ext cx="20707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MongoDB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구성정보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메타정보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R="0" lv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저장용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53A4B-A48F-946A-A242-3F8A40B3BBD7}"/>
              </a:ext>
            </a:extLst>
          </p:cNvPr>
          <p:cNvSpPr txBox="1"/>
          <p:nvPr/>
        </p:nvSpPr>
        <p:spPr>
          <a:xfrm>
            <a:off x="241138" y="3764207"/>
            <a:ext cx="2527991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OpenSearch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로그 메시지 저장하고   검색할 수 있는 기능 제공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F9E4D-C852-8235-2E5E-FFCE6618708C}"/>
              </a:ext>
            </a:extLst>
          </p:cNvPr>
          <p:cNvSpPr txBox="1"/>
          <p:nvPr/>
        </p:nvSpPr>
        <p:spPr>
          <a:xfrm>
            <a:off x="7149939" y="2092343"/>
            <a:ext cx="2527461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Graylog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Server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input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처리하고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비서버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구성요소와 통신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75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환경 구성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E90D-878B-D4AE-83CE-2A9A6B63E3D4}"/>
              </a:ext>
            </a:extLst>
          </p:cNvPr>
          <p:cNvSpPr txBox="1"/>
          <p:nvPr/>
        </p:nvSpPr>
        <p:spPr>
          <a:xfrm>
            <a:off x="1138075" y="1565863"/>
            <a:ext cx="5885025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Ubuntu Linux 22.04 LTS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가상머신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Oracle Virtual box / VMware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DEEA6-0991-03AC-B89B-DDA48095AF55}"/>
              </a:ext>
            </a:extLst>
          </p:cNvPr>
          <p:cNvSpPr txBox="1"/>
          <p:nvPr/>
        </p:nvSpPr>
        <p:spPr>
          <a:xfrm>
            <a:off x="854075" y="1050337"/>
            <a:ext cx="240665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우분투 환경 구성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18305-F3CC-B0AB-C148-996D839B39B8}"/>
              </a:ext>
            </a:extLst>
          </p:cNvPr>
          <p:cNvSpPr txBox="1"/>
          <p:nvPr/>
        </p:nvSpPr>
        <p:spPr>
          <a:xfrm>
            <a:off x="1409700" y="2521635"/>
            <a:ext cx="86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링크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88D84B-62C6-5F29-7167-2889154D9C0F}"/>
              </a:ext>
            </a:extLst>
          </p:cNvPr>
          <p:cNvSpPr txBox="1"/>
          <p:nvPr/>
        </p:nvSpPr>
        <p:spPr>
          <a:xfrm>
            <a:off x="1343737" y="3388719"/>
            <a:ext cx="969891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*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모든 설치를 마치고 우분투를 실행했을 때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화면이 계속 멈춰 있는 문제가 발생할 경우</a:t>
            </a:r>
            <a:endParaRPr lang="en-US" altLang="ko-KR" sz="2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A63298-76A3-5E33-DDE2-B6A91F751073}"/>
              </a:ext>
            </a:extLst>
          </p:cNvPr>
          <p:cNvSpPr txBox="1"/>
          <p:nvPr/>
        </p:nvSpPr>
        <p:spPr>
          <a:xfrm>
            <a:off x="1495424" y="3904245"/>
            <a:ext cx="133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4"/>
              </a:rPr>
              <a:t>→ </a:t>
            </a:r>
            <a:r>
              <a:rPr lang="ko-KR" altLang="en-US" dirty="0">
                <a:hlinkClick r:id="rId4"/>
              </a:rPr>
              <a:t>링크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D4E4E-B016-FA84-2914-E0A813A6EB55}"/>
              </a:ext>
            </a:extLst>
          </p:cNvPr>
          <p:cNvSpPr txBox="1"/>
          <p:nvPr/>
        </p:nvSpPr>
        <p:spPr>
          <a:xfrm>
            <a:off x="1343737" y="5005670"/>
            <a:ext cx="94639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* Virtual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box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이용할 경우 중간 </a:t>
            </a:r>
            <a:r>
              <a:rPr lang="ko-KR" altLang="en-US" sz="20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중간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Snapshot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기능을 이용하여 상태 저장을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권장함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5BC30-C709-7877-BA42-EC3418C348E6}"/>
              </a:ext>
            </a:extLst>
          </p:cNvPr>
          <p:cNvSpPr txBox="1"/>
          <p:nvPr/>
        </p:nvSpPr>
        <p:spPr>
          <a:xfrm>
            <a:off x="1536700" y="4273577"/>
            <a:ext cx="969891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그래픽 컨트롤러의 문제일 수도 있음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 (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  <a:hlinkClick r:id="rId5"/>
              </a:rPr>
              <a:t>링크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942747-106C-90C5-80D6-AB1255EE6951}"/>
              </a:ext>
            </a:extLst>
          </p:cNvPr>
          <p:cNvSpPr/>
          <p:nvPr/>
        </p:nvSpPr>
        <p:spPr>
          <a:xfrm>
            <a:off x="1274761" y="1289050"/>
            <a:ext cx="177165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6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MongoDB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E90D-878B-D4AE-83CE-2A9A6B63E3D4}"/>
              </a:ext>
            </a:extLst>
          </p:cNvPr>
          <p:cNvSpPr txBox="1"/>
          <p:nvPr/>
        </p:nvSpPr>
        <p:spPr>
          <a:xfrm>
            <a:off x="833275" y="1443117"/>
            <a:ext cx="178848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(1)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GnUPG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DEEA6-0991-03AC-B89B-DDA48095AF55}"/>
              </a:ext>
            </a:extLst>
          </p:cNvPr>
          <p:cNvSpPr txBox="1"/>
          <p:nvPr/>
        </p:nvSpPr>
        <p:spPr>
          <a:xfrm>
            <a:off x="568324" y="967787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 MongoDB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설치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우분투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22.04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기준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0A0B9-19D9-6976-5969-A09CBCEC8864}"/>
              </a:ext>
            </a:extLst>
          </p:cNvPr>
          <p:cNvSpPr txBox="1"/>
          <p:nvPr/>
        </p:nvSpPr>
        <p:spPr>
          <a:xfrm>
            <a:off x="2941476" y="1443117"/>
            <a:ext cx="313126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install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gnupg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7A86332-860C-78B3-47B9-A796D5D47773}"/>
              </a:ext>
            </a:extLst>
          </p:cNvPr>
          <p:cNvSpPr/>
          <p:nvPr/>
        </p:nvSpPr>
        <p:spPr>
          <a:xfrm>
            <a:off x="925511" y="1193800"/>
            <a:ext cx="1728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327BF2A-61C6-C1F9-8555-1B3A3C6B6252}"/>
              </a:ext>
            </a:extLst>
          </p:cNvPr>
          <p:cNvSpPr/>
          <p:nvPr/>
        </p:nvSpPr>
        <p:spPr>
          <a:xfrm>
            <a:off x="2979575" y="1705147"/>
            <a:ext cx="295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27F854-2EDB-26A1-AF1F-9D9D597B519D}"/>
              </a:ext>
            </a:extLst>
          </p:cNvPr>
          <p:cNvGrpSpPr/>
          <p:nvPr/>
        </p:nvGrpSpPr>
        <p:grpSpPr>
          <a:xfrm>
            <a:off x="1258725" y="1843443"/>
            <a:ext cx="6616700" cy="1126293"/>
            <a:chOff x="1576225" y="2052993"/>
            <a:chExt cx="6616700" cy="1126293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A94247BA-997D-A05E-3599-54B6AE830CDB}"/>
                </a:ext>
              </a:extLst>
            </p:cNvPr>
            <p:cNvCxnSpPr>
              <a:cxnSpLocks/>
            </p:cNvCxnSpPr>
            <p:nvPr/>
          </p:nvCxnSpPr>
          <p:spPr>
            <a:xfrm>
              <a:off x="1982625" y="2052993"/>
              <a:ext cx="0" cy="28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75F20D-53E6-5308-B97E-23FC74DDD8CD}"/>
                </a:ext>
              </a:extLst>
            </p:cNvPr>
            <p:cNvSpPr/>
            <p:nvPr/>
          </p:nvSpPr>
          <p:spPr>
            <a:xfrm>
              <a:off x="1576225" y="2310546"/>
              <a:ext cx="6616700" cy="8687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B5DC0D-81F6-544B-5A92-76CEFD9FD938}"/>
                </a:ext>
              </a:extLst>
            </p:cNvPr>
            <p:cNvSpPr txBox="1"/>
            <p:nvPr/>
          </p:nvSpPr>
          <p:spPr>
            <a:xfrm>
              <a:off x="1724412" y="2283479"/>
              <a:ext cx="6430413" cy="888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통신상에서 혹은 데이터를 저장할 때 보안을 지키는 도구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공개키 암호화 기법을 사용하기 때문에 더욱 안전하게 통신 가능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292B187-AECF-85B9-832A-BDD96AA410B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225" y="2052993"/>
              <a:ext cx="828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62B4A56-75E5-AB50-211E-8BF6590A5688}"/>
              </a:ext>
            </a:extLst>
          </p:cNvPr>
          <p:cNvSpPr txBox="1"/>
          <p:nvPr/>
        </p:nvSpPr>
        <p:spPr>
          <a:xfrm>
            <a:off x="833275" y="3129959"/>
            <a:ext cx="475345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 MongoDB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다운로드 및 파일 바로 등록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488B8-2ADA-7308-976F-1A2216E91478}"/>
              </a:ext>
            </a:extLst>
          </p:cNvPr>
          <p:cNvSpPr txBox="1"/>
          <p:nvPr/>
        </p:nvSpPr>
        <p:spPr>
          <a:xfrm>
            <a:off x="1337263" y="3602399"/>
            <a:ext cx="947094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wget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qO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 https://www.mongodb.org/static/pgp/server-6.0.asc |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apt-key add -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496C50E-CCEB-9832-0C75-72795D91C37E}"/>
              </a:ext>
            </a:extLst>
          </p:cNvPr>
          <p:cNvSpPr/>
          <p:nvPr/>
        </p:nvSpPr>
        <p:spPr>
          <a:xfrm>
            <a:off x="1400562" y="3858889"/>
            <a:ext cx="925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CC86376-EE70-5295-6314-5FE010FD9283}"/>
              </a:ext>
            </a:extLst>
          </p:cNvPr>
          <p:cNvGrpSpPr/>
          <p:nvPr/>
        </p:nvGrpSpPr>
        <p:grpSpPr>
          <a:xfrm>
            <a:off x="1382076" y="4039999"/>
            <a:ext cx="6488275" cy="733130"/>
            <a:chOff x="1666550" y="2052993"/>
            <a:chExt cx="6488275" cy="733130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4302D527-DF00-7D15-A575-F1E2B5C77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82625" y="2052993"/>
              <a:ext cx="0" cy="28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745C28A-7147-6C09-E3ED-98F34726DBFD}"/>
                </a:ext>
              </a:extLst>
            </p:cNvPr>
            <p:cNvSpPr/>
            <p:nvPr/>
          </p:nvSpPr>
          <p:spPr>
            <a:xfrm>
              <a:off x="1666550" y="2325313"/>
              <a:ext cx="4893149" cy="4608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D08AE9-6805-23ED-C728-6527D71DCDDB}"/>
                </a:ext>
              </a:extLst>
            </p:cNvPr>
            <p:cNvSpPr txBox="1"/>
            <p:nvPr/>
          </p:nvSpPr>
          <p:spPr>
            <a:xfrm>
              <a:off x="1724412" y="2283479"/>
              <a:ext cx="6430413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웹 서버에서 파일 다운로드를 도와주는 프로그램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41A6740-143D-46BA-9C07-16F2663880BB}"/>
                </a:ext>
              </a:extLst>
            </p:cNvPr>
            <p:cNvCxnSpPr>
              <a:cxnSpLocks/>
            </p:cNvCxnSpPr>
            <p:nvPr/>
          </p:nvCxnSpPr>
          <p:spPr>
            <a:xfrm>
              <a:off x="1684175" y="2052993"/>
              <a:ext cx="612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D7BBB03-2D84-0A78-0F81-9D3CD189583F}"/>
              </a:ext>
            </a:extLst>
          </p:cNvPr>
          <p:cNvGrpSpPr/>
          <p:nvPr/>
        </p:nvGrpSpPr>
        <p:grpSpPr>
          <a:xfrm>
            <a:off x="1382076" y="4044431"/>
            <a:ext cx="9252349" cy="2575728"/>
            <a:chOff x="1382076" y="4126981"/>
            <a:chExt cx="9252349" cy="2575728"/>
          </a:xfrm>
        </p:grpSpPr>
        <p:cxnSp>
          <p:nvCxnSpPr>
            <p:cNvPr id="59" name="직선 연결선 37">
              <a:extLst>
                <a:ext uri="{FF2B5EF4-FFF2-40B4-BE49-F238E27FC236}">
                  <a16:creationId xmlns:a16="http://schemas.microsoft.com/office/drawing/2014/main" id="{1811B02A-DD95-53B4-BE7B-1348152B91AF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rot="5400000">
              <a:off x="8266388" y="4515667"/>
              <a:ext cx="1705856" cy="948529"/>
            </a:xfrm>
            <a:prstGeom prst="bentConnector2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B13294F-8F70-49FE-8C75-D46961489D17}"/>
                </a:ext>
              </a:extLst>
            </p:cNvPr>
            <p:cNvSpPr/>
            <p:nvPr/>
          </p:nvSpPr>
          <p:spPr>
            <a:xfrm>
              <a:off x="1382076" y="4983008"/>
              <a:ext cx="7262975" cy="17197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E531161-4714-89B0-2551-97C0E71AF199}"/>
                </a:ext>
              </a:extLst>
            </p:cNvPr>
            <p:cNvCxnSpPr>
              <a:cxnSpLocks/>
            </p:cNvCxnSpPr>
            <p:nvPr/>
          </p:nvCxnSpPr>
          <p:spPr>
            <a:xfrm>
              <a:off x="8510425" y="4126981"/>
              <a:ext cx="21240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52CEE5-6915-27E5-1E11-617E0E9B0790}"/>
                </a:ext>
              </a:extLst>
            </p:cNvPr>
            <p:cNvSpPr txBox="1"/>
            <p:nvPr/>
          </p:nvSpPr>
          <p:spPr>
            <a:xfrm>
              <a:off x="1530264" y="4955942"/>
              <a:ext cx="7349738" cy="17197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파일에서 키를 불러와 키 리스트에 새로운 키 추가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marR="0" lvl="0" indent="-28575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키를 사용하여 패키지를 인증함으로써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, 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신뢰할 수 있는 패키지로 간주됨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8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표준 입력의 경우 파일 이름을 </a:t>
              </a:r>
              <a:r>
                <a:rPr lang="en-US" altLang="ko-KR" sz="18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‘-’</a:t>
              </a:r>
              <a:r>
                <a:rPr lang="ko-KR" altLang="en-US" sz="18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로 대체</a:t>
              </a:r>
              <a:endPara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sz="1800" dirty="0" err="1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sudo</a:t>
              </a:r>
              <a:r>
                <a:rPr lang="en-US" altLang="ko-KR" sz="18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</a:t>
              </a:r>
              <a:r>
                <a:rPr lang="ko-KR" altLang="en-US" sz="18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암호 입력하면 됨</a:t>
              </a:r>
              <a:endPara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74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24A6A7-367D-2404-E9B4-854CCE54B04D}"/>
              </a:ext>
            </a:extLst>
          </p:cNvPr>
          <p:cNvSpPr/>
          <p:nvPr/>
        </p:nvSpPr>
        <p:spPr>
          <a:xfrm>
            <a:off x="1467362" y="2393445"/>
            <a:ext cx="9187933" cy="2096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MongoDB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E90D-878B-D4AE-83CE-2A9A6B63E3D4}"/>
              </a:ext>
            </a:extLst>
          </p:cNvPr>
          <p:cNvSpPr txBox="1"/>
          <p:nvPr/>
        </p:nvSpPr>
        <p:spPr>
          <a:xfrm>
            <a:off x="553874" y="1033685"/>
            <a:ext cx="4037175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(3) MongoDB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위한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list file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생성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146E2F-637C-40BE-5EE1-4B6022C5BB6F}"/>
              </a:ext>
            </a:extLst>
          </p:cNvPr>
          <p:cNvSpPr txBox="1"/>
          <p:nvPr/>
        </p:nvSpPr>
        <p:spPr>
          <a:xfrm>
            <a:off x="813313" y="1570666"/>
            <a:ext cx="108833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echo "deb [ arch=amd64,arm64 ] https://repo.mongodb.org/apt/ubuntu </a:t>
            </a:r>
            <a:r>
              <a:rPr lang="en-US" altLang="ko-KR" sz="1600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jammy</a:t>
            </a:r>
            <a:r>
              <a:rPr lang="en-US" altLang="ko-KR" sz="16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en-US" altLang="ko-KR" sz="1600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mongodb</a:t>
            </a:r>
            <a:r>
              <a:rPr lang="en-US" altLang="ko-KR" sz="16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-org/6.0 multiverse" | </a:t>
            </a:r>
            <a:r>
              <a:rPr lang="en-US" altLang="ko-KR" sz="1600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sz="16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tee /</a:t>
            </a:r>
            <a:r>
              <a:rPr lang="en-US" altLang="ko-KR" sz="1600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etc</a:t>
            </a:r>
            <a:r>
              <a:rPr lang="en-US" altLang="ko-KR" sz="16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/apt/</a:t>
            </a:r>
            <a:r>
              <a:rPr lang="en-US" altLang="ko-KR" sz="1600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sources.list.d</a:t>
            </a:r>
            <a:r>
              <a:rPr lang="en-US" altLang="ko-KR" sz="1600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/mongodb-org-6.0.list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3DC79-6F89-75A0-62B7-E78F2A7C869D}"/>
              </a:ext>
            </a:extLst>
          </p:cNvPr>
          <p:cNvSpPr/>
          <p:nvPr/>
        </p:nvSpPr>
        <p:spPr>
          <a:xfrm>
            <a:off x="855512" y="1716096"/>
            <a:ext cx="1069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51C72B1-ABD5-D420-2622-2478B5F5B231}"/>
              </a:ext>
            </a:extLst>
          </p:cNvPr>
          <p:cNvSpPr/>
          <p:nvPr/>
        </p:nvSpPr>
        <p:spPr>
          <a:xfrm>
            <a:off x="873512" y="1969526"/>
            <a:ext cx="53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B4BB3B-7953-A6D1-9701-2B44258DC03B}"/>
              </a:ext>
            </a:extLst>
          </p:cNvPr>
          <p:cNvSpPr txBox="1"/>
          <p:nvPr/>
        </p:nvSpPr>
        <p:spPr>
          <a:xfrm>
            <a:off x="1527562" y="2316209"/>
            <a:ext cx="9610335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apt repository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mongoDB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6.0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추가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echo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출력 명령어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jammy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Ubuntu 22.04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=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Jammy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Jellyfish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multiverse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지원되지 않는 폐쇄형 소스 소프트웨어 혹은 특허권이 부여된 소프트웨어 저장소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tee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출력한 값을 읽어 들여 지정한 파일에 출력함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9A692E-9194-7C3A-2141-8F10EBCEE6CF}"/>
              </a:ext>
            </a:extLst>
          </p:cNvPr>
          <p:cNvSpPr txBox="1"/>
          <p:nvPr/>
        </p:nvSpPr>
        <p:spPr>
          <a:xfrm>
            <a:off x="553874" y="5202094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(4)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설치된 로컬 패키지 최신으로 업데이트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BD34CE-C38C-726D-88E8-1ECA29DD8C30}"/>
              </a:ext>
            </a:extLst>
          </p:cNvPr>
          <p:cNvSpPr txBox="1"/>
          <p:nvPr/>
        </p:nvSpPr>
        <p:spPr>
          <a:xfrm>
            <a:off x="4635881" y="5168016"/>
            <a:ext cx="313126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update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ED1D92C-2DC1-625C-F444-96BFCAC3129D}"/>
              </a:ext>
            </a:extLst>
          </p:cNvPr>
          <p:cNvSpPr/>
          <p:nvPr/>
        </p:nvSpPr>
        <p:spPr>
          <a:xfrm>
            <a:off x="4673980" y="5430046"/>
            <a:ext cx="234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8CC9C70-6895-3CF7-6A9C-701C6A7FFA18}"/>
              </a:ext>
            </a:extLst>
          </p:cNvPr>
          <p:cNvSpPr/>
          <p:nvPr/>
        </p:nvSpPr>
        <p:spPr>
          <a:xfrm>
            <a:off x="1105280" y="2926424"/>
            <a:ext cx="35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MongoDB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AF3DFA-930D-BE71-07F6-F601364FD6D0}"/>
              </a:ext>
            </a:extLst>
          </p:cNvPr>
          <p:cNvSpPr txBox="1"/>
          <p:nvPr/>
        </p:nvSpPr>
        <p:spPr>
          <a:xfrm>
            <a:off x="553874" y="1058545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(5) MongoDB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최신 버전 설치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B44893-8014-0F22-A4FD-E47A31306F76}"/>
              </a:ext>
            </a:extLst>
          </p:cNvPr>
          <p:cNvSpPr txBox="1"/>
          <p:nvPr/>
        </p:nvSpPr>
        <p:spPr>
          <a:xfrm>
            <a:off x="3467480" y="1024467"/>
            <a:ext cx="4209669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apt-get install –y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mongodb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-org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B5ADDC-341B-729E-5822-36831F3BFA2B}"/>
              </a:ext>
            </a:extLst>
          </p:cNvPr>
          <p:cNvSpPr/>
          <p:nvPr/>
        </p:nvSpPr>
        <p:spPr>
          <a:xfrm>
            <a:off x="3505580" y="1286497"/>
            <a:ext cx="406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7E3A4FD-0535-A0C0-F86A-1EFB4C8ADE83}"/>
              </a:ext>
            </a:extLst>
          </p:cNvPr>
          <p:cNvGrpSpPr/>
          <p:nvPr/>
        </p:nvGrpSpPr>
        <p:grpSpPr>
          <a:xfrm>
            <a:off x="5539580" y="1492352"/>
            <a:ext cx="6495095" cy="722615"/>
            <a:chOff x="1437480" y="2052993"/>
            <a:chExt cx="6495095" cy="722615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7BBC9F6-84F9-6A51-83E6-5209293B342E}"/>
                </a:ext>
              </a:extLst>
            </p:cNvPr>
            <p:cNvCxnSpPr>
              <a:cxnSpLocks/>
            </p:cNvCxnSpPr>
            <p:nvPr/>
          </p:nvCxnSpPr>
          <p:spPr>
            <a:xfrm>
              <a:off x="1760375" y="2053268"/>
              <a:ext cx="0" cy="288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F358E1-A743-A883-25C7-51EF31EDEB94}"/>
                </a:ext>
              </a:extLst>
            </p:cNvPr>
            <p:cNvSpPr/>
            <p:nvPr/>
          </p:nvSpPr>
          <p:spPr>
            <a:xfrm>
              <a:off x="1437480" y="2307723"/>
              <a:ext cx="5821525" cy="4678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985022D-C8B1-9793-1E49-1483373595DC}"/>
                </a:ext>
              </a:extLst>
            </p:cNvPr>
            <p:cNvSpPr txBox="1"/>
            <p:nvPr/>
          </p:nvSpPr>
          <p:spPr>
            <a:xfrm>
              <a:off x="1502162" y="2283754"/>
              <a:ext cx="6430413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설치 중간에 나오는 모든 물음에 </a:t>
              </a:r>
              <a:r>
                <a:rPr lang="en-US" altLang="ko-KR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yes</a:t>
              </a:r>
              <a:r>
                <a:rPr lang="ko-KR" altLang="en-US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를 사용하겠다는 옵션</a:t>
              </a:r>
              <a:endPara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8B8419B-2A1B-529F-965E-27BF5780FBA8}"/>
                </a:ext>
              </a:extLst>
            </p:cNvPr>
            <p:cNvCxnSpPr>
              <a:cxnSpLocks/>
            </p:cNvCxnSpPr>
            <p:nvPr/>
          </p:nvCxnSpPr>
          <p:spPr>
            <a:xfrm>
              <a:off x="1576225" y="2052993"/>
              <a:ext cx="36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8FE180-B985-662A-0EC1-7CDB0B04E1F0}"/>
              </a:ext>
            </a:extLst>
          </p:cNvPr>
          <p:cNvSpPr txBox="1"/>
          <p:nvPr/>
        </p:nvSpPr>
        <p:spPr>
          <a:xfrm>
            <a:off x="553874" y="2180635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(6)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서비스 등록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AED96-13B7-CB93-2B64-AF0C85C02849}"/>
              </a:ext>
            </a:extLst>
          </p:cNvPr>
          <p:cNvSpPr txBox="1"/>
          <p:nvPr/>
        </p:nvSpPr>
        <p:spPr>
          <a:xfrm>
            <a:off x="1105280" y="2663678"/>
            <a:ext cx="770852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solidFill>
                  <a:srgbClr val="00B050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daemon-reload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enable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mongod.service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restart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mongod.service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--type=service --state=active | grep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mongod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3F48B72-78EE-F147-8534-A73F342D2BA3}"/>
              </a:ext>
            </a:extLst>
          </p:cNvPr>
          <p:cNvSpPr/>
          <p:nvPr/>
        </p:nvSpPr>
        <p:spPr>
          <a:xfrm>
            <a:off x="1105280" y="4146554"/>
            <a:ext cx="669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656227-528F-290B-949B-5D824E3EEF54}"/>
              </a:ext>
            </a:extLst>
          </p:cNvPr>
          <p:cNvSpPr/>
          <p:nvPr/>
        </p:nvSpPr>
        <p:spPr>
          <a:xfrm>
            <a:off x="1105280" y="3738796"/>
            <a:ext cx="439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B38D31-052D-4A9C-D0DB-34343DFA95CF}"/>
              </a:ext>
            </a:extLst>
          </p:cNvPr>
          <p:cNvSpPr/>
          <p:nvPr/>
        </p:nvSpPr>
        <p:spPr>
          <a:xfrm>
            <a:off x="1105280" y="3336071"/>
            <a:ext cx="439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B07B7-9C06-B73E-8CAC-5DDE77216428}"/>
              </a:ext>
            </a:extLst>
          </p:cNvPr>
          <p:cNvSpPr/>
          <p:nvPr/>
        </p:nvSpPr>
        <p:spPr>
          <a:xfrm>
            <a:off x="1690570" y="4465107"/>
            <a:ext cx="8750659" cy="2096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7B427-F5E6-1269-7AD4-E4CDB3BCDFAA}"/>
              </a:ext>
            </a:extLst>
          </p:cNvPr>
          <p:cNvSpPr txBox="1"/>
          <p:nvPr/>
        </p:nvSpPr>
        <p:spPr>
          <a:xfrm>
            <a:off x="1750771" y="4426371"/>
            <a:ext cx="875066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systemctl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daemon-reload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서비스 설정 반영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systemctl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enable [</a:t>
            </a:r>
            <a:r>
              <a:rPr lang="ko-KR" altLang="en-US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서비스명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]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부팅시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활성화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O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systemctl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restart [</a:t>
            </a:r>
            <a:r>
              <a:rPr lang="ko-KR" altLang="en-US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서비스명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]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서비스 재시작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systemctl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--type=service --state=active | grep </a:t>
            </a:r>
            <a:r>
              <a:rPr lang="en-US" altLang="ko-KR" b="1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mongod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서비스 목록에서 상태가 활성화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(active)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 목록 중 </a:t>
            </a: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mongod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출력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30FD2C-EFAA-B837-BA98-76360065A139}"/>
              </a:ext>
            </a:extLst>
          </p:cNvPr>
          <p:cNvSpPr txBox="1"/>
          <p:nvPr/>
        </p:nvSpPr>
        <p:spPr>
          <a:xfrm>
            <a:off x="6308981" y="2819245"/>
            <a:ext cx="5152976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systemd</a:t>
            </a:r>
            <a:r>
              <a:rPr lang="en-US" altLang="ko-KR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(system daemon)</a:t>
            </a:r>
            <a:r>
              <a:rPr lang="ko-KR" altLang="en-US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관리하기 위한 도구로</a:t>
            </a:r>
            <a:r>
              <a:rPr lang="en-US" altLang="ko-KR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root </a:t>
            </a:r>
            <a:r>
              <a:rPr lang="ko-KR" altLang="en-US" dirty="0">
                <a:solidFill>
                  <a:srgbClr val="00B05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권한으로만 실행이 가능</a:t>
            </a:r>
            <a:endParaRPr lang="en-US" altLang="ko-KR" dirty="0">
              <a:solidFill>
                <a:srgbClr val="00B05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229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OpenSearch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04BF5-3425-E79A-A15B-98AE08B186E8}"/>
              </a:ext>
            </a:extLst>
          </p:cNvPr>
          <p:cNvSpPr txBox="1"/>
          <p:nvPr/>
        </p:nvSpPr>
        <p:spPr>
          <a:xfrm>
            <a:off x="833275" y="1443117"/>
            <a:ext cx="796421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(1) OpenSearch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 전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Transparent Huge Pages(THP)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기능 비활성화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7B3DC-E441-4D46-2614-6344B609E1D9}"/>
              </a:ext>
            </a:extLst>
          </p:cNvPr>
          <p:cNvSpPr txBox="1"/>
          <p:nvPr/>
        </p:nvSpPr>
        <p:spPr>
          <a:xfrm>
            <a:off x="568324" y="967787"/>
            <a:ext cx="513397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 OpenSearch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설치 및 설정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031D9-D21E-F833-4075-6B4655036D1D}"/>
              </a:ext>
            </a:extLst>
          </p:cNvPr>
          <p:cNvSpPr txBox="1"/>
          <p:nvPr/>
        </p:nvSpPr>
        <p:spPr>
          <a:xfrm>
            <a:off x="1280317" y="1835647"/>
            <a:ext cx="313126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DFB56C2-4531-3731-D28D-FF4AF795598C}"/>
              </a:ext>
            </a:extLst>
          </p:cNvPr>
          <p:cNvSpPr/>
          <p:nvPr/>
        </p:nvSpPr>
        <p:spPr>
          <a:xfrm>
            <a:off x="925511" y="1193800"/>
            <a:ext cx="2844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663FC44-9534-B4E4-DCF0-FD1B60744FC5}"/>
              </a:ext>
            </a:extLst>
          </p:cNvPr>
          <p:cNvSpPr/>
          <p:nvPr/>
        </p:nvSpPr>
        <p:spPr>
          <a:xfrm>
            <a:off x="1318416" y="2097677"/>
            <a:ext cx="97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5E986-FD74-0D0C-D245-591D6E3C7FBD}"/>
              </a:ext>
            </a:extLst>
          </p:cNvPr>
          <p:cNvSpPr txBox="1"/>
          <p:nvPr/>
        </p:nvSpPr>
        <p:spPr>
          <a:xfrm>
            <a:off x="1273041" y="2315095"/>
            <a:ext cx="11069120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cat &gt; 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etc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systemd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/system/disable-transparent-huge-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pages.service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&lt;&lt;EOF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Description=Disable Transparent Huge Pages (THP)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DefaultDependencies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=no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After=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sysinit.target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local-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fs.target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[Service]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Type=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oneshot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ExecStart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=/bin/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sh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-c 'echo never | tee /sys/kernel/mm/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transparent_hugepage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/enabled &gt; /dev/null'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[Install]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WantedBy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=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basic.target</a:t>
            </a:r>
            <a:endParaRPr lang="en-US" altLang="ko-KR" dirty="0">
              <a:solidFill>
                <a:prstClr val="black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EOF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359AA-4F53-B028-765A-C6BCBE418229}"/>
              </a:ext>
            </a:extLst>
          </p:cNvPr>
          <p:cNvSpPr txBox="1"/>
          <p:nvPr/>
        </p:nvSpPr>
        <p:spPr>
          <a:xfrm>
            <a:off x="2608319" y="1850672"/>
            <a:ext cx="8181601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root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권한으로 전환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su</a:t>
            </a:r>
            <a:r>
              <a:rPr lang="en-US" altLang="ko-KR" dirty="0">
                <a:solidFill>
                  <a:prstClr val="black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[</a:t>
            </a:r>
            <a:r>
              <a:rPr lang="ko-KR" altLang="en-US" dirty="0" err="1">
                <a:solidFill>
                  <a:prstClr val="black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계정명</a:t>
            </a:r>
            <a:r>
              <a:rPr lang="en-US" altLang="ko-KR" dirty="0">
                <a:solidFill>
                  <a:prstClr val="black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]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다른 계정으로 전환하는 명령어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024737-DAC1-6AF6-EF7A-74AFD289B740}"/>
              </a:ext>
            </a:extLst>
          </p:cNvPr>
          <p:cNvSpPr/>
          <p:nvPr/>
        </p:nvSpPr>
        <p:spPr>
          <a:xfrm>
            <a:off x="1318416" y="2550282"/>
            <a:ext cx="831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6B61C69-262C-2DFB-F190-188F071DAD73}"/>
              </a:ext>
            </a:extLst>
          </p:cNvPr>
          <p:cNvSpPr/>
          <p:nvPr/>
        </p:nvSpPr>
        <p:spPr>
          <a:xfrm>
            <a:off x="1318416" y="5031995"/>
            <a:ext cx="1080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F0AE926-FE54-C72C-C8E7-F679256050A6}"/>
              </a:ext>
            </a:extLst>
          </p:cNvPr>
          <p:cNvSpPr/>
          <p:nvPr/>
        </p:nvSpPr>
        <p:spPr>
          <a:xfrm>
            <a:off x="1314082" y="2961113"/>
            <a:ext cx="568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B91C5C3-A6E2-4EB1-79C8-F2D8FD12A700}"/>
              </a:ext>
            </a:extLst>
          </p:cNvPr>
          <p:cNvSpPr/>
          <p:nvPr/>
        </p:nvSpPr>
        <p:spPr>
          <a:xfrm>
            <a:off x="1314082" y="3392438"/>
            <a:ext cx="288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ACDB97F-B860-E268-2E28-53A51AD08690}"/>
              </a:ext>
            </a:extLst>
          </p:cNvPr>
          <p:cNvSpPr/>
          <p:nvPr/>
        </p:nvSpPr>
        <p:spPr>
          <a:xfrm>
            <a:off x="1314082" y="3823763"/>
            <a:ext cx="388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E95EF7E-A37E-A3D6-4169-FC92344AA64D}"/>
              </a:ext>
            </a:extLst>
          </p:cNvPr>
          <p:cNvSpPr/>
          <p:nvPr/>
        </p:nvSpPr>
        <p:spPr>
          <a:xfrm>
            <a:off x="1314082" y="4226417"/>
            <a:ext cx="108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9E8CA52-0D0E-80B9-64E9-117A8B6676FC}"/>
              </a:ext>
            </a:extLst>
          </p:cNvPr>
          <p:cNvSpPr/>
          <p:nvPr/>
        </p:nvSpPr>
        <p:spPr>
          <a:xfrm>
            <a:off x="1314082" y="4600670"/>
            <a:ext cx="165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E23F347-A244-BE97-9017-94236E839BD3}"/>
              </a:ext>
            </a:extLst>
          </p:cNvPr>
          <p:cNvSpPr/>
          <p:nvPr/>
        </p:nvSpPr>
        <p:spPr>
          <a:xfrm>
            <a:off x="1314082" y="5452707"/>
            <a:ext cx="936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53FDD22-6947-8E73-A847-D51634B0AFC3}"/>
              </a:ext>
            </a:extLst>
          </p:cNvPr>
          <p:cNvSpPr/>
          <p:nvPr/>
        </p:nvSpPr>
        <p:spPr>
          <a:xfrm>
            <a:off x="1314082" y="5884032"/>
            <a:ext cx="270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EA81703-1CBF-8879-2EF2-56A24976B4F4}"/>
              </a:ext>
            </a:extLst>
          </p:cNvPr>
          <p:cNvSpPr/>
          <p:nvPr/>
        </p:nvSpPr>
        <p:spPr>
          <a:xfrm>
            <a:off x="1314082" y="6238515"/>
            <a:ext cx="54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DB562E-CBB0-0FB8-9CDA-30EA603A785B}"/>
              </a:ext>
            </a:extLst>
          </p:cNvPr>
          <p:cNvSpPr txBox="1"/>
          <p:nvPr/>
        </p:nvSpPr>
        <p:spPr>
          <a:xfrm>
            <a:off x="9689763" y="2307380"/>
            <a:ext cx="2322383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생성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2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OpenSearch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 및 설정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9D7BD0-CD9D-5FFC-1F37-FBE8FA8B9652}"/>
              </a:ext>
            </a:extLst>
          </p:cNvPr>
          <p:cNvSpPr/>
          <p:nvPr/>
        </p:nvSpPr>
        <p:spPr>
          <a:xfrm>
            <a:off x="1086029" y="1800268"/>
            <a:ext cx="35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A8AAD-E171-F6FA-E66D-8936CF9FEB46}"/>
              </a:ext>
            </a:extLst>
          </p:cNvPr>
          <p:cNvSpPr txBox="1"/>
          <p:nvPr/>
        </p:nvSpPr>
        <p:spPr>
          <a:xfrm>
            <a:off x="534623" y="1054479"/>
            <a:ext cx="42975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(2) THP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비활성화 서비스 등록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A1E945-BE64-11BB-71F0-A93993B4B89B}"/>
              </a:ext>
            </a:extLst>
          </p:cNvPr>
          <p:cNvSpPr/>
          <p:nvPr/>
        </p:nvSpPr>
        <p:spPr>
          <a:xfrm>
            <a:off x="1086029" y="2210336"/>
            <a:ext cx="7092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DBE50-BDA4-D421-28C0-55645B34D431}"/>
              </a:ext>
            </a:extLst>
          </p:cNvPr>
          <p:cNvSpPr txBox="1"/>
          <p:nvPr/>
        </p:nvSpPr>
        <p:spPr>
          <a:xfrm>
            <a:off x="1086029" y="1537522"/>
            <a:ext cx="770852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daemon-reload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enable disable-transparent-huge-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pages.service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systemctl</a:t>
            </a:r>
            <a:r>
              <a:rPr lang="en-US" altLang="ko-KR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start disable-transparent-huge-</a:t>
            </a:r>
            <a:r>
              <a:rPr lang="en-US" altLang="ko-KR" dirty="0" err="1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pages.service</a:t>
            </a:r>
            <a:endParaRPr lang="en-US" altLang="ko-KR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D06A071-74F8-1C87-6C97-32E51FA0128F}"/>
              </a:ext>
            </a:extLst>
          </p:cNvPr>
          <p:cNvSpPr/>
          <p:nvPr/>
        </p:nvSpPr>
        <p:spPr>
          <a:xfrm>
            <a:off x="1086029" y="2620404"/>
            <a:ext cx="6840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3B5236-38A7-5107-3D12-6E5C8AB93E9D}"/>
              </a:ext>
            </a:extLst>
          </p:cNvPr>
          <p:cNvSpPr txBox="1"/>
          <p:nvPr/>
        </p:nvSpPr>
        <p:spPr>
          <a:xfrm>
            <a:off x="534623" y="3407979"/>
            <a:ext cx="475345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(3)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공개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PGP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키 가져와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APT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저장소 서명 확인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FA0063-2D50-5E1C-E652-D104D369435A}"/>
              </a:ext>
            </a:extLst>
          </p:cNvPr>
          <p:cNvSpPr txBox="1"/>
          <p:nvPr/>
        </p:nvSpPr>
        <p:spPr>
          <a:xfrm>
            <a:off x="1038611" y="3880419"/>
            <a:ext cx="1031920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curl -o- https://artifacts.opensearch.org/publickeys/opensearch.pgp | </a:t>
            </a:r>
            <a:r>
              <a:rPr lang="en-US" altLang="ko-KR" dirty="0" err="1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sudo</a:t>
            </a:r>
            <a:r>
              <a:rPr lang="en-US" altLang="ko-KR" dirty="0">
                <a:solidFill>
                  <a:prstClr val="black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apt-key add -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ED653A8-823C-93BE-47D5-764F956E8C16}"/>
              </a:ext>
            </a:extLst>
          </p:cNvPr>
          <p:cNvSpPr/>
          <p:nvPr/>
        </p:nvSpPr>
        <p:spPr>
          <a:xfrm>
            <a:off x="1101910" y="4136909"/>
            <a:ext cx="9828000" cy="108000"/>
          </a:xfrm>
          <a:prstGeom prst="roundRect">
            <a:avLst>
              <a:gd name="adj" fmla="val 5000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CD82081-2A50-668E-F5DA-8DECE285697C}"/>
              </a:ext>
            </a:extLst>
          </p:cNvPr>
          <p:cNvSpPr/>
          <p:nvPr/>
        </p:nvSpPr>
        <p:spPr>
          <a:xfrm>
            <a:off x="1944012" y="4515430"/>
            <a:ext cx="8088076" cy="130420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ABFC68-D30E-7EB9-312E-F96548BFA72A}"/>
              </a:ext>
            </a:extLst>
          </p:cNvPr>
          <p:cNvSpPr txBox="1"/>
          <p:nvPr/>
        </p:nvSpPr>
        <p:spPr>
          <a:xfrm>
            <a:off x="2004212" y="4438194"/>
            <a:ext cx="8088076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curl</a:t>
            </a: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  <a:sym typeface="Wingdings" panose="05000000000000000000" pitchFamily="2" charset="2"/>
              </a:rPr>
              <a:t>(Client URL):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URL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이용하여 서버에 데이터를 보내거나 가져오는 명령어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-o</a:t>
            </a:r>
            <a:r>
              <a:rPr lang="en-US" altLang="ko-KR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명령의 결과를 저장하는 옵션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pgp</a:t>
            </a:r>
            <a:r>
              <a:rPr lang="ko-KR" altLang="en-US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키를 가져와 키 리스트에 새롭게 추가</a:t>
            </a:r>
            <a:endParaRPr lang="en-US" altLang="ko-KR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96097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11827</TotalTime>
  <Words>1519</Words>
  <Application>Microsoft Office PowerPoint</Application>
  <PresentationFormat>와이드스크린</PresentationFormat>
  <Paragraphs>195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나눔스퀘어라운드OTF Bold</vt:lpstr>
      <vt:lpstr>나눔스퀘어라운드OTF Regular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제목 테마</vt:lpstr>
      <vt:lpstr>로그 분석 툴(Graylog) 사용 실습</vt:lpstr>
      <vt:lpstr>1. Graylog란?</vt:lpstr>
      <vt:lpstr>1. Graylog란?</vt:lpstr>
      <vt:lpstr>2. 실습 환경 구성 – 우분투 환경 구성</vt:lpstr>
      <vt:lpstr>2. 실습 환경 구성 – MongoDB 설치</vt:lpstr>
      <vt:lpstr>2. 실습 환경 구성 – MongoDB 설치</vt:lpstr>
      <vt:lpstr>2. 실습 환경 구성 – MongoDB 설치</vt:lpstr>
      <vt:lpstr>2. 실습 환경 구성 – OpenSearch 설치 및 설정</vt:lpstr>
      <vt:lpstr>2. 실습 환경 구성 – OpenSearch 설치 및 설정</vt:lpstr>
      <vt:lpstr>2. 실습 환경 구성 – OpenSearch 설치 및 설정</vt:lpstr>
      <vt:lpstr>2. 실습 환경 구성 – OpenSearch 설치 및 설정</vt:lpstr>
      <vt:lpstr>2. 실습 환경 구성 – Graylog 설치 및 설정</vt:lpstr>
      <vt:lpstr>2. 실습 환경 구성 – Graylog 설치 및 설정</vt:lpstr>
      <vt:lpstr>2. 실습 환경 구성 – Graylog 설치 및 설정</vt:lpstr>
      <vt:lpstr>2. 실습 환경 구성 – Graylog 설치 및 설정</vt:lpstr>
      <vt:lpstr>3. syslog 수집</vt:lpstr>
      <vt:lpstr>3. syslog 수집</vt:lpstr>
      <vt:lpstr>3. syslog 수집</vt:lpstr>
      <vt:lpstr>3. syslog 수집</vt:lpstr>
      <vt:lpstr>3. syslog 수집</vt:lpstr>
      <vt:lpstr>3. syslog 수집</vt:lpstr>
      <vt:lpstr>3. syslog 수집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214</cp:revision>
  <dcterms:created xsi:type="dcterms:W3CDTF">2019-03-05T04:29:07Z</dcterms:created>
  <dcterms:modified xsi:type="dcterms:W3CDTF">2023-05-01T08:46:12Z</dcterms:modified>
</cp:coreProperties>
</file>