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5" r:id="rId5"/>
    <p:sldId id="280" r:id="rId6"/>
    <p:sldId id="284" r:id="rId7"/>
    <p:sldId id="281" r:id="rId8"/>
    <p:sldId id="288" r:id="rId9"/>
    <p:sldId id="287" r:id="rId10"/>
    <p:sldId id="282" r:id="rId11"/>
    <p:sldId id="289" r:id="rId12"/>
    <p:sldId id="290" r:id="rId13"/>
    <p:sldId id="283" r:id="rId14"/>
    <p:sldId id="29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u5yQKG4fMc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소프트웨어 설계 패턴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IT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융합공학부 윤세영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유투브 주소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hlinkClick r:id="rId2"/>
              </a:rPr>
              <a:t>https://youtu.be/hu5yQKG4fMc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18CC0D4-69ED-6581-CAA0-0A9EFC601509}"/>
              </a:ext>
            </a:extLst>
          </p:cNvPr>
          <p:cNvGrpSpPr/>
          <p:nvPr/>
        </p:nvGrpSpPr>
        <p:grpSpPr>
          <a:xfrm>
            <a:off x="1851211" y="2490471"/>
            <a:ext cx="8489577" cy="2325296"/>
            <a:chOff x="1102659" y="3144893"/>
            <a:chExt cx="8489577" cy="2325296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228577B0-A591-BD33-11F6-4354A9794952}"/>
                </a:ext>
              </a:extLst>
            </p:cNvPr>
            <p:cNvGrpSpPr/>
            <p:nvPr/>
          </p:nvGrpSpPr>
          <p:grpSpPr>
            <a:xfrm>
              <a:off x="7126939" y="3144893"/>
              <a:ext cx="2465297" cy="2325296"/>
              <a:chOff x="6095998" y="2855259"/>
              <a:chExt cx="2465297" cy="2325296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AE1576C-A22E-3AB0-CFD4-756A2341A16B}"/>
                  </a:ext>
                </a:extLst>
              </p:cNvPr>
              <p:cNvSpPr/>
              <p:nvPr/>
            </p:nvSpPr>
            <p:spPr>
              <a:xfrm>
                <a:off x="6096000" y="2855259"/>
                <a:ext cx="2465295" cy="5737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동전 있음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E884A029-84C5-9CAD-A9E1-7BF7F9BEFD62}"/>
                  </a:ext>
                </a:extLst>
              </p:cNvPr>
              <p:cNvSpPr/>
              <p:nvPr/>
            </p:nvSpPr>
            <p:spPr>
              <a:xfrm>
                <a:off x="6095999" y="3760172"/>
                <a:ext cx="2465295" cy="5737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인형 없음</a:t>
                </a: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3D9AA594-9D09-8BCA-F0A9-C94EC3E8C6A0}"/>
                  </a:ext>
                </a:extLst>
              </p:cNvPr>
              <p:cNvSpPr/>
              <p:nvPr/>
            </p:nvSpPr>
            <p:spPr>
              <a:xfrm>
                <a:off x="6095998" y="4606814"/>
                <a:ext cx="2465295" cy="5737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인형 많음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3A3929A1-8D6D-D3F8-78E7-FE797F11B066}"/>
                </a:ext>
              </a:extLst>
            </p:cNvPr>
            <p:cNvGrpSpPr/>
            <p:nvPr/>
          </p:nvGrpSpPr>
          <p:grpSpPr>
            <a:xfrm>
              <a:off x="1102659" y="3393141"/>
              <a:ext cx="6024282" cy="1828800"/>
              <a:chOff x="1102659" y="3393141"/>
              <a:chExt cx="6024282" cy="1828800"/>
            </a:xfrm>
          </p:grpSpPr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F0D7932C-6250-D00A-2F7A-164C1332AD2F}"/>
                  </a:ext>
                </a:extLst>
              </p:cNvPr>
              <p:cNvCxnSpPr>
                <a:stCxn id="46" idx="3"/>
                <a:endCxn id="53" idx="1"/>
              </p:cNvCxnSpPr>
              <p:nvPr/>
            </p:nvCxnSpPr>
            <p:spPr>
              <a:xfrm flipV="1">
                <a:off x="5181599" y="3431764"/>
                <a:ext cx="1945342" cy="87577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03D21312-63B7-2025-FA6F-97477D26EED5}"/>
                  </a:ext>
                </a:extLst>
              </p:cNvPr>
              <p:cNvCxnSpPr>
                <a:cxnSpLocks/>
                <a:stCxn id="46" idx="3"/>
                <a:endCxn id="54" idx="1"/>
              </p:cNvCxnSpPr>
              <p:nvPr/>
            </p:nvCxnSpPr>
            <p:spPr>
              <a:xfrm>
                <a:off x="5181599" y="4307541"/>
                <a:ext cx="1945341" cy="291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화살표 연결선 42">
                <a:extLst>
                  <a:ext uri="{FF2B5EF4-FFF2-40B4-BE49-F238E27FC236}">
                    <a16:creationId xmlns:a16="http://schemas.microsoft.com/office/drawing/2014/main" id="{61DDFE0F-A1AC-F67E-D35F-58CBFBA863B8}"/>
                  </a:ext>
                </a:extLst>
              </p:cNvPr>
              <p:cNvCxnSpPr>
                <a:cxnSpLocks/>
                <a:stCxn id="46" idx="3"/>
                <a:endCxn id="55" idx="1"/>
              </p:cNvCxnSpPr>
              <p:nvPr/>
            </p:nvCxnSpPr>
            <p:spPr>
              <a:xfrm>
                <a:off x="5181599" y="4307541"/>
                <a:ext cx="1945340" cy="875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359A0D7E-D301-80B3-EEFB-CF1386A5E98C}"/>
                  </a:ext>
                </a:extLst>
              </p:cNvPr>
              <p:cNvSpPr/>
              <p:nvPr/>
            </p:nvSpPr>
            <p:spPr>
              <a:xfrm>
                <a:off x="5338482" y="4049806"/>
                <a:ext cx="1515036" cy="573741"/>
              </a:xfrm>
              <a:prstGeom prst="ellipse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위임</a:t>
                </a: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415764E-E8CE-DF06-1FFB-FF6F01A7FE0A}"/>
                  </a:ext>
                </a:extLst>
              </p:cNvPr>
              <p:cNvGrpSpPr/>
              <p:nvPr/>
            </p:nvGrpSpPr>
            <p:grpSpPr>
              <a:xfrm>
                <a:off x="1102659" y="3393141"/>
                <a:ext cx="4078940" cy="1828800"/>
                <a:chOff x="1102659" y="3393141"/>
                <a:chExt cx="4078940" cy="18288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7DE64AAF-D1EA-A208-0BB2-0FE8D6B5261F}"/>
                    </a:ext>
                  </a:extLst>
                </p:cNvPr>
                <p:cNvSpPr/>
                <p:nvPr/>
              </p:nvSpPr>
              <p:spPr>
                <a:xfrm>
                  <a:off x="2716304" y="3393141"/>
                  <a:ext cx="2465295" cy="1828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7" name="사각형: 둥근 모서리 46">
                  <a:extLst>
                    <a:ext uri="{FF2B5EF4-FFF2-40B4-BE49-F238E27FC236}">
                      <a16:creationId xmlns:a16="http://schemas.microsoft.com/office/drawing/2014/main" id="{5D7747E7-9D18-D025-8817-7216C81BE4AB}"/>
                    </a:ext>
                  </a:extLst>
                </p:cNvPr>
                <p:cNvSpPr/>
                <p:nvPr/>
              </p:nvSpPr>
              <p:spPr>
                <a:xfrm>
                  <a:off x="3182471" y="4307541"/>
                  <a:ext cx="1532964" cy="506506"/>
                </a:xfrm>
                <a:prstGeom prst="roundRect">
                  <a:avLst/>
                </a:prstGeom>
                <a:solidFill>
                  <a:srgbClr val="00B0F0"/>
                </a:solidFill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현재 상태</a:t>
                  </a: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7DFE695-3CED-99D9-12E5-A3E439485511}"/>
                    </a:ext>
                  </a:extLst>
                </p:cNvPr>
                <p:cNvSpPr/>
                <p:nvPr/>
              </p:nvSpPr>
              <p:spPr>
                <a:xfrm>
                  <a:off x="2886635" y="3541059"/>
                  <a:ext cx="2079812" cy="35858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인형 뽑기 기계</a:t>
                  </a:r>
                </a:p>
              </p:txBody>
            </p: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30D46AB1-98F4-6996-F1C1-38AE2CF487C6}"/>
                    </a:ext>
                  </a:extLst>
                </p:cNvPr>
                <p:cNvGrpSpPr/>
                <p:nvPr/>
              </p:nvGrpSpPr>
              <p:grpSpPr>
                <a:xfrm>
                  <a:off x="1102659" y="3847242"/>
                  <a:ext cx="1613645" cy="866814"/>
                  <a:chOff x="1102659" y="3847242"/>
                  <a:chExt cx="1613645" cy="866814"/>
                </a:xfrm>
              </p:grpSpPr>
              <p:cxnSp>
                <p:nvCxnSpPr>
                  <p:cNvPr id="50" name="직선 화살표 연결선 49">
                    <a:extLst>
                      <a:ext uri="{FF2B5EF4-FFF2-40B4-BE49-F238E27FC236}">
                        <a16:creationId xmlns:a16="http://schemas.microsoft.com/office/drawing/2014/main" id="{147004D3-B78B-F7B0-09E8-4E7F1CD1AA52}"/>
                      </a:ext>
                    </a:extLst>
                  </p:cNvPr>
                  <p:cNvCxnSpPr>
                    <a:cxnSpLocks/>
                    <a:endCxn id="46" idx="1"/>
                  </p:cNvCxnSpPr>
                  <p:nvPr/>
                </p:nvCxnSpPr>
                <p:spPr>
                  <a:xfrm>
                    <a:off x="1102659" y="4307541"/>
                    <a:ext cx="1613645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AF7F562B-37DA-B504-4D6C-EEEC0B2880C8}"/>
                      </a:ext>
                    </a:extLst>
                  </p:cNvPr>
                  <p:cNvSpPr/>
                  <p:nvPr/>
                </p:nvSpPr>
                <p:spPr>
                  <a:xfrm>
                    <a:off x="1414182" y="3847242"/>
                    <a:ext cx="990600" cy="405127"/>
                  </a:xfrm>
                  <a:prstGeom prst="rect">
                    <a:avLst/>
                  </a:prstGeom>
                  <a:solidFill>
                    <a:srgbClr val="00B0F0"/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dirty="0"/>
                      <a:t>액션</a:t>
                    </a: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7AED0C20-2AC9-ED0E-BCD9-CB948306D13B}"/>
                      </a:ext>
                    </a:extLst>
                  </p:cNvPr>
                  <p:cNvSpPr/>
                  <p:nvPr/>
                </p:nvSpPr>
                <p:spPr>
                  <a:xfrm>
                    <a:off x="1228165" y="4362714"/>
                    <a:ext cx="1371600" cy="351342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rPr>
                      <a:t>동전 투입</a:t>
                    </a:r>
                    <a:endPara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6739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966B263-CC25-F1A0-E94F-A77E2FEBBC80}"/>
              </a:ext>
            </a:extLst>
          </p:cNvPr>
          <p:cNvGrpSpPr/>
          <p:nvPr/>
        </p:nvGrpSpPr>
        <p:grpSpPr>
          <a:xfrm>
            <a:off x="1402976" y="1469533"/>
            <a:ext cx="9386047" cy="4796795"/>
            <a:chOff x="2133600" y="2455651"/>
            <a:chExt cx="7727576" cy="334847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01D21AE-437B-DF7E-F362-282D4856051D}"/>
                </a:ext>
              </a:extLst>
            </p:cNvPr>
            <p:cNvGrpSpPr/>
            <p:nvPr/>
          </p:nvGrpSpPr>
          <p:grpSpPr>
            <a:xfrm>
              <a:off x="2133600" y="2976691"/>
              <a:ext cx="7727576" cy="2827432"/>
              <a:chOff x="2133600" y="2958762"/>
              <a:chExt cx="7727576" cy="282743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4E077F3-8915-8619-4402-06AC788F50FE}"/>
                  </a:ext>
                </a:extLst>
              </p:cNvPr>
              <p:cNvSpPr/>
              <p:nvPr/>
            </p:nvSpPr>
            <p:spPr>
              <a:xfrm>
                <a:off x="2133600" y="2958762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코드 복잡도를 줄임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단일 책임 원칙을 준수함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개방 폐쇄 원칙을 준수함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60EE3FC-2607-AFF8-94BE-2C141E321D58}"/>
                  </a:ext>
                </a:extLst>
              </p:cNvPr>
              <p:cNvSpPr/>
              <p:nvPr/>
            </p:nvSpPr>
            <p:spPr>
              <a:xfrm>
                <a:off x="6544235" y="2971277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상태 별로 클래스를 생성하기 때문에 관리 해야 할 클래스 수의 증가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객체에 적용할 상태가 적을 경우 오히려 구조를 복잡하게 만들 수 있음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91E0E4-1950-7F0A-9FFD-D66132C29ACD}"/>
                </a:ext>
              </a:extLst>
            </p:cNvPr>
            <p:cNvSpPr/>
            <p:nvPr/>
          </p:nvSpPr>
          <p:spPr>
            <a:xfrm>
              <a:off x="2563905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5D8669D-A693-644E-E593-033E1A1A3136}"/>
                </a:ext>
              </a:extLst>
            </p:cNvPr>
            <p:cNvSpPr/>
            <p:nvPr/>
          </p:nvSpPr>
          <p:spPr>
            <a:xfrm>
              <a:off x="6992469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850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컴파운드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1D5218-D86E-22D6-331A-9E3875FCB8E5}"/>
              </a:ext>
            </a:extLst>
          </p:cNvPr>
          <p:cNvSpPr/>
          <p:nvPr/>
        </p:nvSpPr>
        <p:spPr>
          <a:xfrm>
            <a:off x="411920" y="1188345"/>
            <a:ext cx="11368160" cy="10488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반복적으로 생길 수 있는 일반적인 문제를 해결하기 위한 용도로 두 개 이상의 패턴을 결합해서 사용하는 것 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단순한 패턴의 결합이 모두 </a:t>
            </a:r>
            <a:r>
              <a:rPr lang="ko-KR" altLang="en-US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컴파운드</a:t>
            </a:r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패턴은 아님</a:t>
            </a:r>
            <a:endParaRPr lang="en-US" altLang="ko-KR" b="0" i="0" dirty="0">
              <a:solidFill>
                <a:schemeClr val="tx1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9524648-D417-8D44-5DCB-53E94DF3B81C}"/>
              </a:ext>
            </a:extLst>
          </p:cNvPr>
          <p:cNvGrpSpPr/>
          <p:nvPr/>
        </p:nvGrpSpPr>
        <p:grpSpPr>
          <a:xfrm>
            <a:off x="3594845" y="3263154"/>
            <a:ext cx="5002310" cy="2124114"/>
            <a:chOff x="3594843" y="3352801"/>
            <a:chExt cx="5002310" cy="212411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D93AC8B-04C1-96D1-37D3-3B7B7D32FC1C}"/>
                </a:ext>
              </a:extLst>
            </p:cNvPr>
            <p:cNvGrpSpPr/>
            <p:nvPr/>
          </p:nvGrpSpPr>
          <p:grpSpPr>
            <a:xfrm>
              <a:off x="3706903" y="3352801"/>
              <a:ext cx="4778192" cy="2124114"/>
              <a:chOff x="3706903" y="2859742"/>
              <a:chExt cx="4778192" cy="2124114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5C3BBC8-8AFF-7B6F-36D8-8914538BDBC2}"/>
                  </a:ext>
                </a:extLst>
              </p:cNvPr>
              <p:cNvSpPr/>
              <p:nvPr/>
            </p:nvSpPr>
            <p:spPr>
              <a:xfrm>
                <a:off x="5428129" y="2859742"/>
                <a:ext cx="1335741" cy="72614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C201C91-E53A-F061-F7E4-AA65B39F1ED5}"/>
                  </a:ext>
                </a:extLst>
              </p:cNvPr>
              <p:cNvGrpSpPr/>
              <p:nvPr/>
            </p:nvGrpSpPr>
            <p:grpSpPr>
              <a:xfrm>
                <a:off x="3706903" y="4257714"/>
                <a:ext cx="4778192" cy="726142"/>
                <a:chOff x="3706905" y="4257713"/>
                <a:chExt cx="4778192" cy="726142"/>
              </a:xfrm>
            </p:grpSpPr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489E0340-CE47-8BD6-A138-0B71ACF65506}"/>
                    </a:ext>
                  </a:extLst>
                </p:cNvPr>
                <p:cNvSpPr/>
                <p:nvPr/>
              </p:nvSpPr>
              <p:spPr>
                <a:xfrm>
                  <a:off x="3706905" y="4257714"/>
                  <a:ext cx="1335741" cy="7261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4B3CF6B0-B3D0-23C7-31AE-AFF6CD446D6E}"/>
                    </a:ext>
                  </a:extLst>
                </p:cNvPr>
                <p:cNvSpPr/>
                <p:nvPr/>
              </p:nvSpPr>
              <p:spPr>
                <a:xfrm>
                  <a:off x="7149356" y="4257713"/>
                  <a:ext cx="1335741" cy="72614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52F779-732A-288A-C5FB-731FF3051DB4}"/>
                </a:ext>
              </a:extLst>
            </p:cNvPr>
            <p:cNvSpPr/>
            <p:nvPr/>
          </p:nvSpPr>
          <p:spPr>
            <a:xfrm>
              <a:off x="5316069" y="3523129"/>
              <a:ext cx="1559859" cy="385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Controller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AF9A369-0DED-6441-2F1F-7F120C08B6A8}"/>
                </a:ext>
              </a:extLst>
            </p:cNvPr>
            <p:cNvSpPr/>
            <p:nvPr/>
          </p:nvSpPr>
          <p:spPr>
            <a:xfrm>
              <a:off x="3594843" y="4921101"/>
              <a:ext cx="1559859" cy="385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View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5997A05-80CD-CA80-9016-EB47DC8153B5}"/>
                </a:ext>
              </a:extLst>
            </p:cNvPr>
            <p:cNvSpPr/>
            <p:nvPr/>
          </p:nvSpPr>
          <p:spPr>
            <a:xfrm>
              <a:off x="7037294" y="4921100"/>
              <a:ext cx="1559859" cy="3854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Model</a:t>
              </a:r>
              <a:endPara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F12CBC2-291D-33B9-7A4D-F56DB9D21835}"/>
              </a:ext>
            </a:extLst>
          </p:cNvPr>
          <p:cNvCxnSpPr/>
          <p:nvPr/>
        </p:nvCxnSpPr>
        <p:spPr>
          <a:xfrm>
            <a:off x="7037296" y="3626223"/>
            <a:ext cx="932328" cy="838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6D29F5-E25A-3BEC-40B6-9A78D2122218}"/>
              </a:ext>
            </a:extLst>
          </p:cNvPr>
          <p:cNvCxnSpPr>
            <a:cxnSpLocks/>
          </p:cNvCxnSpPr>
          <p:nvPr/>
        </p:nvCxnSpPr>
        <p:spPr>
          <a:xfrm flipH="1">
            <a:off x="4222379" y="3613036"/>
            <a:ext cx="981634" cy="8645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EF702A-2F94-1F9F-B4C4-01C13CFB34BC}"/>
              </a:ext>
            </a:extLst>
          </p:cNvPr>
          <p:cNvCxnSpPr>
            <a:cxnSpLocks/>
          </p:cNvCxnSpPr>
          <p:nvPr/>
        </p:nvCxnSpPr>
        <p:spPr>
          <a:xfrm>
            <a:off x="4688540" y="5584490"/>
            <a:ext cx="28149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356B9F0-E5A3-8383-AEAF-8EE0BE227D36}"/>
              </a:ext>
            </a:extLst>
          </p:cNvPr>
          <p:cNvCxnSpPr>
            <a:cxnSpLocks/>
          </p:cNvCxnSpPr>
          <p:nvPr/>
        </p:nvCxnSpPr>
        <p:spPr>
          <a:xfrm flipH="1">
            <a:off x="4668369" y="5718960"/>
            <a:ext cx="28328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4E38BC6F-AB22-1D6C-2048-85FBBC42E9E3}"/>
              </a:ext>
            </a:extLst>
          </p:cNvPr>
          <p:cNvCxnSpPr>
            <a:cxnSpLocks/>
          </p:cNvCxnSpPr>
          <p:nvPr/>
        </p:nvCxnSpPr>
        <p:spPr>
          <a:xfrm flipV="1">
            <a:off x="4182034" y="3479165"/>
            <a:ext cx="972670" cy="871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08F15B9-1BCC-E08B-46E6-4701492F7562}"/>
              </a:ext>
            </a:extLst>
          </p:cNvPr>
          <p:cNvCxnSpPr>
            <a:cxnSpLocks/>
          </p:cNvCxnSpPr>
          <p:nvPr/>
        </p:nvCxnSpPr>
        <p:spPr>
          <a:xfrm flipH="1" flipV="1">
            <a:off x="7100048" y="3513903"/>
            <a:ext cx="909915" cy="837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12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컴파운드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(MVC)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3444FE2-6D05-C465-6F61-E2167359D2BE}"/>
              </a:ext>
            </a:extLst>
          </p:cNvPr>
          <p:cNvGrpSpPr/>
          <p:nvPr/>
        </p:nvGrpSpPr>
        <p:grpSpPr>
          <a:xfrm>
            <a:off x="1402976" y="1469533"/>
            <a:ext cx="9386047" cy="4796795"/>
            <a:chOff x="2133600" y="2455651"/>
            <a:chExt cx="7727576" cy="334847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4F5FC321-3047-2A92-070E-8733A9E8A75F}"/>
                </a:ext>
              </a:extLst>
            </p:cNvPr>
            <p:cNvGrpSpPr/>
            <p:nvPr/>
          </p:nvGrpSpPr>
          <p:grpSpPr>
            <a:xfrm>
              <a:off x="2133600" y="2976691"/>
              <a:ext cx="7727576" cy="2827432"/>
              <a:chOff x="2133600" y="2958762"/>
              <a:chExt cx="7727576" cy="282743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A5BF5D2-1456-E08C-100E-D59C5109F6CC}"/>
                  </a:ext>
                </a:extLst>
              </p:cNvPr>
              <p:cNvSpPr/>
              <p:nvPr/>
            </p:nvSpPr>
            <p:spPr>
              <a:xfrm>
                <a:off x="2133600" y="2958762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모델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뷰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컨트롤러의 분업화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변경이 쉬움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2317811-3CB9-54EC-09D1-0E411A8BA4A1}"/>
                  </a:ext>
                </a:extLst>
              </p:cNvPr>
              <p:cNvSpPr/>
              <p:nvPr/>
            </p:nvSpPr>
            <p:spPr>
              <a:xfrm>
                <a:off x="6544235" y="2971277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상태변화에 따른 처리 속도가 느릴 수 있음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오버헤드가 발생할 수 있음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E5EB120-A0C5-C373-FCA3-8F768A970504}"/>
                </a:ext>
              </a:extLst>
            </p:cNvPr>
            <p:cNvSpPr/>
            <p:nvPr/>
          </p:nvSpPr>
          <p:spPr>
            <a:xfrm>
              <a:off x="2563905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C8DBDAA-4F46-994B-5A01-DB39C003C958}"/>
                </a:ext>
              </a:extLst>
            </p:cNvPr>
            <p:cNvSpPr/>
            <p:nvPr/>
          </p:nvSpPr>
          <p:spPr>
            <a:xfrm>
              <a:off x="6992469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85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템플릿 메소드 패턴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컴포지트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스테이트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컴파운드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패턴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메소드 패턴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A32165-EE90-A0E5-FBFE-D6E45B42749B}"/>
              </a:ext>
            </a:extLst>
          </p:cNvPr>
          <p:cNvSpPr/>
          <p:nvPr/>
        </p:nvSpPr>
        <p:spPr>
          <a:xfrm>
            <a:off x="411920" y="1188345"/>
            <a:ext cx="11368160" cy="10488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특정 작업을 처리하는 일부분을 서브 클래스로 캡슐화</a:t>
            </a:r>
            <a:endParaRPr lang="en-US" altLang="ko-KR" b="0" i="0" dirty="0">
              <a:solidFill>
                <a:srgbClr val="222222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전체적인 구조를 바꾸지 않고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특정 단계에서 수행하는 내용을 바꿈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B9C07D-D13C-3E99-AD13-49DECB11D017}"/>
              </a:ext>
            </a:extLst>
          </p:cNvPr>
          <p:cNvGrpSpPr/>
          <p:nvPr/>
        </p:nvGrpSpPr>
        <p:grpSpPr>
          <a:xfrm>
            <a:off x="2133600" y="2760451"/>
            <a:ext cx="7727576" cy="3348473"/>
            <a:chOff x="2133600" y="2455651"/>
            <a:chExt cx="7727576" cy="3348473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985A9C1-4FE9-3928-686B-45E5707DD793}"/>
                </a:ext>
              </a:extLst>
            </p:cNvPr>
            <p:cNvGrpSpPr/>
            <p:nvPr/>
          </p:nvGrpSpPr>
          <p:grpSpPr>
            <a:xfrm>
              <a:off x="2133600" y="2989206"/>
              <a:ext cx="7727576" cy="2814918"/>
              <a:chOff x="2133600" y="2971277"/>
              <a:chExt cx="7727576" cy="2814918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C4BE919-FBF4-7179-18E1-6BA376D45AB6}"/>
                  </a:ext>
                </a:extLst>
              </p:cNvPr>
              <p:cNvSpPr/>
              <p:nvPr/>
            </p:nvSpPr>
            <p:spPr>
              <a:xfrm>
                <a:off x="2133600" y="2971278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물을 끓인다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끓는 물에 커피를 우려낸다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커피를 컵에 따른다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설탕과 우유를 추가한다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525E7FA-9D59-5AF0-2ABF-9C3896C77213}"/>
                  </a:ext>
                </a:extLst>
              </p:cNvPr>
              <p:cNvSpPr/>
              <p:nvPr/>
            </p:nvSpPr>
            <p:spPr>
              <a:xfrm>
                <a:off x="6544235" y="2971277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물을 끓인다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끓는 물에 차를 우려낸다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차를 컵에 따른다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레몬을 추가한다</a:t>
                </a:r>
                <a:r>
                  <a: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.</a:t>
                </a:r>
                <a:endPara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F601EF7-82FB-94C1-8E0D-C0DD7638E016}"/>
                </a:ext>
              </a:extLst>
            </p:cNvPr>
            <p:cNvSpPr/>
            <p:nvPr/>
          </p:nvSpPr>
          <p:spPr>
            <a:xfrm>
              <a:off x="2563905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커피 만드는 법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88A6B19-7F41-8A21-313B-47F6EBDB75CC}"/>
                </a:ext>
              </a:extLst>
            </p:cNvPr>
            <p:cNvSpPr/>
            <p:nvPr/>
          </p:nvSpPr>
          <p:spPr>
            <a:xfrm>
              <a:off x="6992469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홍차 만드는 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63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메소드 패턴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F5AD0F-DCDB-CEDA-1158-A3728610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1408580"/>
            <a:ext cx="84010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템플릿 메소드 패턴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A563BF-C482-20DF-EC2A-122982EBFCD9}"/>
              </a:ext>
            </a:extLst>
          </p:cNvPr>
          <p:cNvGrpSpPr/>
          <p:nvPr/>
        </p:nvGrpSpPr>
        <p:grpSpPr>
          <a:xfrm>
            <a:off x="1402976" y="1469533"/>
            <a:ext cx="9386047" cy="4796795"/>
            <a:chOff x="2133600" y="2455651"/>
            <a:chExt cx="7727576" cy="334847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DC3B948-8B64-7168-3354-8EE219C7FE13}"/>
                </a:ext>
              </a:extLst>
            </p:cNvPr>
            <p:cNvGrpSpPr/>
            <p:nvPr/>
          </p:nvGrpSpPr>
          <p:grpSpPr>
            <a:xfrm>
              <a:off x="2133600" y="2976691"/>
              <a:ext cx="7727576" cy="2827432"/>
              <a:chOff x="2133600" y="2958762"/>
              <a:chExt cx="7727576" cy="282743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EBDCD02-DCB0-96A5-6F0C-0E5E08A66CB2}"/>
                  </a:ext>
                </a:extLst>
              </p:cNvPr>
              <p:cNvSpPr/>
              <p:nvPr/>
            </p:nvSpPr>
            <p:spPr>
              <a:xfrm>
                <a:off x="2133600" y="2958762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알고리즘 코드 재사용 용이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코드 중복 최소화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핵심 로직 관리 용이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6E3694B3-73B5-20FD-7379-6027B3437E0D}"/>
                  </a:ext>
                </a:extLst>
              </p:cNvPr>
              <p:cNvSpPr/>
              <p:nvPr/>
            </p:nvSpPr>
            <p:spPr>
              <a:xfrm>
                <a:off x="6544235" y="2971277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추상 클래스의 증가로 클래스 관리 복잡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상위 클래스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수정시</a:t>
                </a: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하위 클래스에도 영향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23A077-5B3A-EBAD-3AA5-0DF653E6CD53}"/>
                </a:ext>
              </a:extLst>
            </p:cNvPr>
            <p:cNvSpPr/>
            <p:nvPr/>
          </p:nvSpPr>
          <p:spPr>
            <a:xfrm>
              <a:off x="2563905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C76B379-D2BB-6411-71C6-2A350A5C1217}"/>
                </a:ext>
              </a:extLst>
            </p:cNvPr>
            <p:cNvSpPr/>
            <p:nvPr/>
          </p:nvSpPr>
          <p:spPr>
            <a:xfrm>
              <a:off x="6992469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263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컴포지트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DA9746-28DA-DB85-927D-23B7E67557BD}"/>
              </a:ext>
            </a:extLst>
          </p:cNvPr>
          <p:cNvSpPr/>
          <p:nvPr/>
        </p:nvSpPr>
        <p:spPr>
          <a:xfrm>
            <a:off x="411920" y="1188345"/>
            <a:ext cx="11368160" cy="10488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객체들을 트리 구조로 구성</a:t>
            </a:r>
            <a:endParaRPr lang="en-US" altLang="ko-KR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부분과 전체를 나타내는 계층구조로 되어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7957C5-5E4D-B3DF-A81E-AB0E54F90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334" y="2795868"/>
            <a:ext cx="7337332" cy="33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19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컴포지트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0E9A59D-493E-80E7-E9F5-72322249551E}"/>
              </a:ext>
            </a:extLst>
          </p:cNvPr>
          <p:cNvGrpSpPr/>
          <p:nvPr/>
        </p:nvGrpSpPr>
        <p:grpSpPr>
          <a:xfrm>
            <a:off x="914400" y="1662954"/>
            <a:ext cx="10363199" cy="4095826"/>
            <a:chOff x="914397" y="1465730"/>
            <a:chExt cx="10363199" cy="409582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55CB2FE-C382-FB18-9C40-659CE99EC744}"/>
                </a:ext>
              </a:extLst>
            </p:cNvPr>
            <p:cNvSpPr/>
            <p:nvPr/>
          </p:nvSpPr>
          <p:spPr>
            <a:xfrm>
              <a:off x="4840939" y="1465730"/>
              <a:ext cx="2510117" cy="6544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전체 메뉴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A82445F-615B-CAD5-0083-B1B7BFF64A0C}"/>
                </a:ext>
              </a:extLst>
            </p:cNvPr>
            <p:cNvGrpSpPr/>
            <p:nvPr/>
          </p:nvGrpSpPr>
          <p:grpSpPr>
            <a:xfrm>
              <a:off x="914397" y="3186431"/>
              <a:ext cx="10363199" cy="667871"/>
              <a:chOff x="842682" y="2761129"/>
              <a:chExt cx="10363199" cy="667871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ECD7780-917E-5240-AAE3-D86E06B8BE70}"/>
                  </a:ext>
                </a:extLst>
              </p:cNvPr>
              <p:cNvSpPr/>
              <p:nvPr/>
            </p:nvSpPr>
            <p:spPr>
              <a:xfrm>
                <a:off x="842682" y="2761129"/>
                <a:ext cx="2510117" cy="654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디저트 메뉴</a:t>
                </a: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248B50B-B09B-3A21-AC15-F08E451A3E35}"/>
                  </a:ext>
                </a:extLst>
              </p:cNvPr>
              <p:cNvSpPr/>
              <p:nvPr/>
            </p:nvSpPr>
            <p:spPr>
              <a:xfrm>
                <a:off x="4769223" y="2761129"/>
                <a:ext cx="2510117" cy="654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해산물 메뉴</a:t>
                </a: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AB64594-C132-7B6B-8986-AE7C044138BD}"/>
                  </a:ext>
                </a:extLst>
              </p:cNvPr>
              <p:cNvSpPr/>
              <p:nvPr/>
            </p:nvSpPr>
            <p:spPr>
              <a:xfrm>
                <a:off x="8695764" y="2774576"/>
                <a:ext cx="2510117" cy="6544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면 메뉴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F78AA1B-5678-A635-0631-103D4AD983ED}"/>
                </a:ext>
              </a:extLst>
            </p:cNvPr>
            <p:cNvGrpSpPr/>
            <p:nvPr/>
          </p:nvGrpSpPr>
          <p:grpSpPr>
            <a:xfrm>
              <a:off x="914397" y="4907132"/>
              <a:ext cx="10363199" cy="654424"/>
              <a:chOff x="914399" y="4670611"/>
              <a:chExt cx="10363199" cy="65442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4BF93BA-2FFD-8A75-EB74-815E8B6CEBB1}"/>
                  </a:ext>
                </a:extLst>
              </p:cNvPr>
              <p:cNvGrpSpPr/>
              <p:nvPr/>
            </p:nvGrpSpPr>
            <p:grpSpPr>
              <a:xfrm>
                <a:off x="914399" y="4670611"/>
                <a:ext cx="2510117" cy="654424"/>
                <a:chOff x="914399" y="4670611"/>
                <a:chExt cx="2510117" cy="654424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2535331-D451-ECD7-A69D-3CDA68584C27}"/>
                    </a:ext>
                  </a:extLst>
                </p:cNvPr>
                <p:cNvSpPr/>
                <p:nvPr/>
              </p:nvSpPr>
              <p:spPr>
                <a:xfrm>
                  <a:off x="914399" y="4670611"/>
                  <a:ext cx="1075765" cy="654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빵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B215BC72-3BB3-2771-A6A5-2481BB048F28}"/>
                    </a:ext>
                  </a:extLst>
                </p:cNvPr>
                <p:cNvSpPr/>
                <p:nvPr/>
              </p:nvSpPr>
              <p:spPr>
                <a:xfrm>
                  <a:off x="2348751" y="4670611"/>
                  <a:ext cx="1075765" cy="654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커피</a:t>
                  </a: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5A895B4-8993-2EA4-FD8E-E563D7304D83}"/>
                  </a:ext>
                </a:extLst>
              </p:cNvPr>
              <p:cNvGrpSpPr/>
              <p:nvPr/>
            </p:nvGrpSpPr>
            <p:grpSpPr>
              <a:xfrm>
                <a:off x="4840939" y="4670611"/>
                <a:ext cx="2510117" cy="654424"/>
                <a:chOff x="914399" y="4670611"/>
                <a:chExt cx="2510117" cy="654424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A31D47CA-10CC-298A-CF6A-76F47D4E5602}"/>
                    </a:ext>
                  </a:extLst>
                </p:cNvPr>
                <p:cNvSpPr/>
                <p:nvPr/>
              </p:nvSpPr>
              <p:spPr>
                <a:xfrm>
                  <a:off x="914399" y="4670611"/>
                  <a:ext cx="1075765" cy="654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회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F00EE2D1-DC32-59FC-8CD8-A4CBF3C9227A}"/>
                    </a:ext>
                  </a:extLst>
                </p:cNvPr>
                <p:cNvSpPr/>
                <p:nvPr/>
              </p:nvSpPr>
              <p:spPr>
                <a:xfrm>
                  <a:off x="2348751" y="4670611"/>
                  <a:ext cx="1075765" cy="654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초밥</a:t>
                  </a:r>
                </a:p>
              </p:txBody>
            </p:sp>
          </p:grp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94D89140-2F36-4327-DFFE-E6F18EBAB6D5}"/>
                  </a:ext>
                </a:extLst>
              </p:cNvPr>
              <p:cNvGrpSpPr/>
              <p:nvPr/>
            </p:nvGrpSpPr>
            <p:grpSpPr>
              <a:xfrm>
                <a:off x="8767481" y="4670611"/>
                <a:ext cx="2510117" cy="654424"/>
                <a:chOff x="914399" y="4670611"/>
                <a:chExt cx="2510117" cy="654424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E6DA0B5B-BE4E-9E57-B800-33EDCBFB4FE9}"/>
                    </a:ext>
                  </a:extLst>
                </p:cNvPr>
                <p:cNvSpPr/>
                <p:nvPr/>
              </p:nvSpPr>
              <p:spPr>
                <a:xfrm>
                  <a:off x="914399" y="4670611"/>
                  <a:ext cx="1075765" cy="654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물냉면</a:t>
                  </a: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8617BC6B-9F85-0407-3699-822A951AC038}"/>
                    </a:ext>
                  </a:extLst>
                </p:cNvPr>
                <p:cNvSpPr/>
                <p:nvPr/>
              </p:nvSpPr>
              <p:spPr>
                <a:xfrm>
                  <a:off x="2348751" y="4670611"/>
                  <a:ext cx="1075765" cy="65442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우동</a:t>
                  </a:r>
                </a:p>
              </p:txBody>
            </p: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84076E9-58B9-00FB-98A6-5216EF8AC774}"/>
                </a:ext>
              </a:extLst>
            </p:cNvPr>
            <p:cNvGrpSpPr/>
            <p:nvPr/>
          </p:nvGrpSpPr>
          <p:grpSpPr>
            <a:xfrm>
              <a:off x="1452280" y="2120154"/>
              <a:ext cx="9287434" cy="2786978"/>
              <a:chOff x="1452280" y="2120154"/>
              <a:chExt cx="9287434" cy="2786978"/>
            </a:xfrm>
          </p:grpSpPr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C1BE1926-92F1-CFF9-E781-DB9E69EE2988}"/>
                  </a:ext>
                </a:extLst>
              </p:cNvPr>
              <p:cNvCxnSpPr>
                <a:cxnSpLocks/>
                <a:stCxn id="3" idx="2"/>
                <a:endCxn id="7" idx="0"/>
              </p:cNvCxnSpPr>
              <p:nvPr/>
            </p:nvCxnSpPr>
            <p:spPr>
              <a:xfrm flipH="1">
                <a:off x="6095997" y="2120154"/>
                <a:ext cx="1" cy="10662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2694BF89-97EA-2E22-89AE-5BDABFAEB550}"/>
                  </a:ext>
                </a:extLst>
              </p:cNvPr>
              <p:cNvCxnSpPr>
                <a:cxnSpLocks/>
                <a:stCxn id="3" idx="2"/>
                <a:endCxn id="5" idx="0"/>
              </p:cNvCxnSpPr>
              <p:nvPr/>
            </p:nvCxnSpPr>
            <p:spPr>
              <a:xfrm flipH="1">
                <a:off x="2169456" y="2120154"/>
                <a:ext cx="3926542" cy="10662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9483CA2E-D306-BA9B-B95C-00166DA43349}"/>
                  </a:ext>
                </a:extLst>
              </p:cNvPr>
              <p:cNvCxnSpPr>
                <a:cxnSpLocks/>
                <a:stCxn id="3" idx="2"/>
                <a:endCxn id="8" idx="0"/>
              </p:cNvCxnSpPr>
              <p:nvPr/>
            </p:nvCxnSpPr>
            <p:spPr>
              <a:xfrm>
                <a:off x="6095998" y="2120154"/>
                <a:ext cx="3926540" cy="10797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49DBC2D4-4FF1-5024-DA3E-EDEEEB1B174F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1452280" y="3840855"/>
                <a:ext cx="717175" cy="10662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32">
                <a:extLst>
                  <a:ext uri="{FF2B5EF4-FFF2-40B4-BE49-F238E27FC236}">
                    <a16:creationId xmlns:a16="http://schemas.microsoft.com/office/drawing/2014/main" id="{D6A4EB65-1F77-F785-BF53-B18CE6387080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2169456" y="3843094"/>
                <a:ext cx="717176" cy="10640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52B814B8-5E43-A06A-7081-D41282ABF68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5378820" y="3840855"/>
                <a:ext cx="717176" cy="10662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46D381BB-F685-6356-36BB-4F9F0F35EA8F}"/>
                  </a:ext>
                </a:extLst>
              </p:cNvPr>
              <p:cNvCxnSpPr>
                <a:cxnSpLocks/>
                <a:endCxn id="15" idx="0"/>
              </p:cNvCxnSpPr>
              <p:nvPr/>
            </p:nvCxnSpPr>
            <p:spPr>
              <a:xfrm>
                <a:off x="6104957" y="3825948"/>
                <a:ext cx="708215" cy="10811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030ED12A-5A0D-3C72-3BD0-DC8CFB84B49A}"/>
                  </a:ext>
                </a:extLst>
              </p:cNvPr>
              <p:cNvCxnSpPr>
                <a:cxnSpLocks/>
                <a:endCxn id="20" idx="0"/>
              </p:cNvCxnSpPr>
              <p:nvPr/>
            </p:nvCxnSpPr>
            <p:spPr>
              <a:xfrm flipH="1">
                <a:off x="9305362" y="3858784"/>
                <a:ext cx="717170" cy="10483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DBF6BF80-EF4B-FBB8-4F5D-95EAD91473F9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>
                <a:off x="10022528" y="3849561"/>
                <a:ext cx="717186" cy="10575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371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컴포지트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2C2ADD9-6F7B-EC5B-4448-3B8F00F5677F}"/>
              </a:ext>
            </a:extLst>
          </p:cNvPr>
          <p:cNvGrpSpPr/>
          <p:nvPr/>
        </p:nvGrpSpPr>
        <p:grpSpPr>
          <a:xfrm>
            <a:off x="1402976" y="1469533"/>
            <a:ext cx="9386047" cy="4796795"/>
            <a:chOff x="2133600" y="2455651"/>
            <a:chExt cx="7727576" cy="334847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E7F6C7FB-1CDD-3CEC-8788-7751C0CCD656}"/>
                </a:ext>
              </a:extLst>
            </p:cNvPr>
            <p:cNvGrpSpPr/>
            <p:nvPr/>
          </p:nvGrpSpPr>
          <p:grpSpPr>
            <a:xfrm>
              <a:off x="2133600" y="2976691"/>
              <a:ext cx="7727576" cy="2827432"/>
              <a:chOff x="2133600" y="2958762"/>
              <a:chExt cx="7727576" cy="2827432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8ED8170-6319-75E0-B9DC-966E94A6B555}"/>
                  </a:ext>
                </a:extLst>
              </p:cNvPr>
              <p:cNvSpPr/>
              <p:nvPr/>
            </p:nvSpPr>
            <p:spPr>
              <a:xfrm>
                <a:off x="2133600" y="2958762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복합 객체를 구성하는 개별적인 객체들을 동일한 방법으로 다룰 수 있음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추가와 수정이 쉬움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F628684-89C6-DDA5-F2F2-7BEAFB6D10B6}"/>
                  </a:ext>
                </a:extLst>
              </p:cNvPr>
              <p:cNvSpPr/>
              <p:nvPr/>
            </p:nvSpPr>
            <p:spPr>
              <a:xfrm>
                <a:off x="6544235" y="2971277"/>
                <a:ext cx="3316941" cy="2814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객체가 단순할 경우 오히려 더 복잡하게 만들 수 있음</a:t>
                </a: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개별 객체와 복합 객체가 서로 다른 인터페이스를 갖는 경우 사용하기 힘듦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D9E742-5ECA-C650-EDCE-042413041F3F}"/>
                </a:ext>
              </a:extLst>
            </p:cNvPr>
            <p:cNvSpPr/>
            <p:nvPr/>
          </p:nvSpPr>
          <p:spPr>
            <a:xfrm>
              <a:off x="2563905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장점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1CF162-79C9-68E0-291F-3B5C2D554DBF}"/>
                </a:ext>
              </a:extLst>
            </p:cNvPr>
            <p:cNvSpPr/>
            <p:nvPr/>
          </p:nvSpPr>
          <p:spPr>
            <a:xfrm>
              <a:off x="6992469" y="2455651"/>
              <a:ext cx="2420471" cy="36755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814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스테이트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패턴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0BD6AC-0E88-14A1-4000-00BC6F24CA6E}"/>
              </a:ext>
            </a:extLst>
          </p:cNvPr>
          <p:cNvSpPr/>
          <p:nvPr/>
        </p:nvSpPr>
        <p:spPr>
          <a:xfrm>
            <a:off x="411920" y="1188345"/>
            <a:ext cx="11368160" cy="10488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객체가 특정 상태에 따라 행위를 달리하는 상황에서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 algn="l"/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상태를 객체화 하여 상태가 직접 </a:t>
            </a:r>
            <a:r>
              <a:rPr lang="ko-KR" altLang="en-US" dirty="0"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할 수 있도록 위임하는 패턴</a:t>
            </a:r>
            <a:endParaRPr lang="en-US" altLang="ko-KR" b="0" i="0" dirty="0">
              <a:solidFill>
                <a:srgbClr val="000000"/>
              </a:solidFill>
              <a:effectLst/>
              <a:latin typeface="Noto Sans KR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244F16E-1B44-DF2B-26D7-D677C9436BA0}"/>
              </a:ext>
            </a:extLst>
          </p:cNvPr>
          <p:cNvGrpSpPr/>
          <p:nvPr/>
        </p:nvGrpSpPr>
        <p:grpSpPr>
          <a:xfrm>
            <a:off x="1308847" y="2406867"/>
            <a:ext cx="9574305" cy="4265641"/>
            <a:chOff x="2106703" y="1113864"/>
            <a:chExt cx="7978587" cy="5134537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B90A311-F3CE-0BED-A70B-A428F058F86C}"/>
                </a:ext>
              </a:extLst>
            </p:cNvPr>
            <p:cNvGrpSpPr/>
            <p:nvPr/>
          </p:nvGrpSpPr>
          <p:grpSpPr>
            <a:xfrm>
              <a:off x="2106703" y="3944471"/>
              <a:ext cx="7978587" cy="2303930"/>
              <a:chOff x="2106705" y="3576918"/>
              <a:chExt cx="7978587" cy="2303930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7357173-0E6F-3AD1-F2F0-F965C2B8E9F9}"/>
                  </a:ext>
                </a:extLst>
              </p:cNvPr>
              <p:cNvGrpSpPr/>
              <p:nvPr/>
            </p:nvGrpSpPr>
            <p:grpSpPr>
              <a:xfrm>
                <a:off x="2106705" y="3576918"/>
                <a:ext cx="1801906" cy="2303930"/>
                <a:chOff x="2106705" y="3576918"/>
                <a:chExt cx="1801906" cy="230393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DDE92A5-DB64-7191-50BF-DF198A6F3C2C}"/>
                    </a:ext>
                  </a:extLst>
                </p:cNvPr>
                <p:cNvSpPr/>
                <p:nvPr/>
              </p:nvSpPr>
              <p:spPr>
                <a:xfrm>
                  <a:off x="2106705" y="3729318"/>
                  <a:ext cx="1801906" cy="21515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1() { }</a:t>
                  </a: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2() { }</a:t>
                  </a: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DF0BFF3-07B1-EF5F-CD7D-05FBA62728C8}"/>
                    </a:ext>
                  </a:extLst>
                </p:cNvPr>
                <p:cNvSpPr/>
                <p:nvPr/>
              </p:nvSpPr>
              <p:spPr>
                <a:xfrm>
                  <a:off x="2290481" y="3576918"/>
                  <a:ext cx="1434353" cy="304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상태 클래스</a:t>
                  </a: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C052556-3E24-DB86-10A8-DEA4E5854152}"/>
                  </a:ext>
                </a:extLst>
              </p:cNvPr>
              <p:cNvGrpSpPr/>
              <p:nvPr/>
            </p:nvGrpSpPr>
            <p:grpSpPr>
              <a:xfrm>
                <a:off x="5195046" y="3576918"/>
                <a:ext cx="1801906" cy="2303930"/>
                <a:chOff x="2106705" y="3576918"/>
                <a:chExt cx="1801906" cy="230393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A36121EF-9574-F70B-85B9-46CEEC3F865F}"/>
                    </a:ext>
                  </a:extLst>
                </p:cNvPr>
                <p:cNvSpPr/>
                <p:nvPr/>
              </p:nvSpPr>
              <p:spPr>
                <a:xfrm>
                  <a:off x="2106705" y="3729318"/>
                  <a:ext cx="1801906" cy="21515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1() { }</a:t>
                  </a: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2() { }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12975EEA-B47F-FD64-52B6-2B9D3A0A9801}"/>
                    </a:ext>
                  </a:extLst>
                </p:cNvPr>
                <p:cNvSpPr/>
                <p:nvPr/>
              </p:nvSpPr>
              <p:spPr>
                <a:xfrm>
                  <a:off x="2290481" y="3576918"/>
                  <a:ext cx="1434353" cy="304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상태 클래스</a:t>
                  </a: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E6A4FDB-2FE7-74E0-055F-BAAA08D5766F}"/>
                  </a:ext>
                </a:extLst>
              </p:cNvPr>
              <p:cNvGrpSpPr/>
              <p:nvPr/>
            </p:nvGrpSpPr>
            <p:grpSpPr>
              <a:xfrm>
                <a:off x="8283386" y="3576918"/>
                <a:ext cx="1801906" cy="2303930"/>
                <a:chOff x="2106705" y="3576918"/>
                <a:chExt cx="1801906" cy="230393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FD1878CE-0D69-84EC-B451-E2F3C0E35CAC}"/>
                    </a:ext>
                  </a:extLst>
                </p:cNvPr>
                <p:cNvSpPr/>
                <p:nvPr/>
              </p:nvSpPr>
              <p:spPr>
                <a:xfrm>
                  <a:off x="2106705" y="3729318"/>
                  <a:ext cx="1801906" cy="21515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1() { }</a:t>
                  </a: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2() { }</a:t>
                  </a: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078BC7AD-8655-299A-08ED-55A816E5A58D}"/>
                    </a:ext>
                  </a:extLst>
                </p:cNvPr>
                <p:cNvSpPr/>
                <p:nvPr/>
              </p:nvSpPr>
              <p:spPr>
                <a:xfrm>
                  <a:off x="2290481" y="3576918"/>
                  <a:ext cx="1434353" cy="304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7030A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상태 클래스</a:t>
                  </a:r>
                </a:p>
              </p:txBody>
            </p:sp>
          </p:grp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B39744F-63BF-021B-860E-5918FCD57D27}"/>
                </a:ext>
              </a:extLst>
            </p:cNvPr>
            <p:cNvGrpSpPr/>
            <p:nvPr/>
          </p:nvGrpSpPr>
          <p:grpSpPr>
            <a:xfrm>
              <a:off x="3007656" y="1113864"/>
              <a:ext cx="6176681" cy="2830607"/>
              <a:chOff x="3007656" y="1113864"/>
              <a:chExt cx="6176681" cy="2830607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73C9E87-C44F-02C1-C7FD-B3B24F5EA898}"/>
                  </a:ext>
                </a:extLst>
              </p:cNvPr>
              <p:cNvGrpSpPr/>
              <p:nvPr/>
            </p:nvGrpSpPr>
            <p:grpSpPr>
              <a:xfrm>
                <a:off x="5100915" y="1113864"/>
                <a:ext cx="1990161" cy="1987924"/>
                <a:chOff x="5378823" y="1416423"/>
                <a:chExt cx="1434353" cy="1694330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C063F41-9AF5-A142-D425-D8B1532485C8}"/>
                    </a:ext>
                  </a:extLst>
                </p:cNvPr>
                <p:cNvSpPr/>
                <p:nvPr/>
              </p:nvSpPr>
              <p:spPr>
                <a:xfrm>
                  <a:off x="5378823" y="1568823"/>
                  <a:ext cx="1434353" cy="15419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1() { }</a:t>
                  </a:r>
                </a:p>
                <a:p>
                  <a:pPr algn="ctr"/>
                  <a:endParaRPr lang="en-US" altLang="ko-KR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기능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2() { }</a:t>
                  </a:r>
                  <a:endParaRPr lang="ko-KR" altLang="en-US" dirty="0">
                    <a:solidFill>
                      <a:schemeClr val="tx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5CB4185-F104-8218-8586-ECD06EAD5869}"/>
                    </a:ext>
                  </a:extLst>
                </p:cNvPr>
                <p:cNvSpPr/>
                <p:nvPr/>
              </p:nvSpPr>
              <p:spPr>
                <a:xfrm>
                  <a:off x="5475192" y="1416423"/>
                  <a:ext cx="1241611" cy="3048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>
                      <a:solidFill>
                        <a:schemeClr val="tx1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인터페이스</a:t>
                  </a: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AB699BAB-D16C-DDA1-2F02-8A55F154A939}"/>
                  </a:ext>
                </a:extLst>
              </p:cNvPr>
              <p:cNvGrpSpPr/>
              <p:nvPr/>
            </p:nvGrpSpPr>
            <p:grpSpPr>
              <a:xfrm>
                <a:off x="3007656" y="3101788"/>
                <a:ext cx="6176681" cy="842683"/>
                <a:chOff x="3007656" y="3101788"/>
                <a:chExt cx="6176681" cy="842683"/>
              </a:xfrm>
            </p:grpSpPr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966DA501-D304-4F6B-3CB1-0A41574E3850}"/>
                    </a:ext>
                  </a:extLst>
                </p:cNvPr>
                <p:cNvCxnSpPr>
                  <a:cxnSpLocks/>
                  <a:stCxn id="49" idx="0"/>
                </p:cNvCxnSpPr>
                <p:nvPr/>
              </p:nvCxnSpPr>
              <p:spPr>
                <a:xfrm flipV="1">
                  <a:off x="3007656" y="3112994"/>
                  <a:ext cx="3088337" cy="83147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화살표 연결선 36">
                  <a:extLst>
                    <a:ext uri="{FF2B5EF4-FFF2-40B4-BE49-F238E27FC236}">
                      <a16:creationId xmlns:a16="http://schemas.microsoft.com/office/drawing/2014/main" id="{E3D20A83-41AB-5D6F-D55C-FBEA2B36E542}"/>
                    </a:ext>
                  </a:extLst>
                </p:cNvPr>
                <p:cNvCxnSpPr>
                  <a:cxnSpLocks/>
                  <a:stCxn id="45" idx="0"/>
                  <a:endCxn id="39" idx="2"/>
                </p:cNvCxnSpPr>
                <p:nvPr/>
              </p:nvCxnSpPr>
              <p:spPr>
                <a:xfrm flipH="1" flipV="1">
                  <a:off x="6095996" y="3101788"/>
                  <a:ext cx="3088341" cy="8426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화살표 연결선 37">
                  <a:extLst>
                    <a:ext uri="{FF2B5EF4-FFF2-40B4-BE49-F238E27FC236}">
                      <a16:creationId xmlns:a16="http://schemas.microsoft.com/office/drawing/2014/main" id="{58B89C47-E444-A8A8-E44B-2D824021F1F8}"/>
                    </a:ext>
                  </a:extLst>
                </p:cNvPr>
                <p:cNvCxnSpPr>
                  <a:cxnSpLocks/>
                  <a:stCxn id="47" idx="0"/>
                  <a:endCxn id="39" idx="2"/>
                </p:cNvCxnSpPr>
                <p:nvPr/>
              </p:nvCxnSpPr>
              <p:spPr>
                <a:xfrm flipH="1" flipV="1">
                  <a:off x="6095996" y="3101788"/>
                  <a:ext cx="1" cy="84268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5095284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353</Words>
  <Application>Microsoft Office PowerPoint</Application>
  <PresentationFormat>와이드스크린</PresentationFormat>
  <Paragraphs>115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KR</vt:lpstr>
      <vt:lpstr>나눔스퀘어 Bold</vt:lpstr>
      <vt:lpstr>나눔스퀘어 ExtraBold</vt:lpstr>
      <vt:lpstr>맑은 고딕</vt:lpstr>
      <vt:lpstr>Arial</vt:lpstr>
      <vt:lpstr>CryptoCraft 테마</vt:lpstr>
      <vt:lpstr>제목 테마</vt:lpstr>
      <vt:lpstr>소프트웨어 설계 패턴</vt:lpstr>
      <vt:lpstr>PowerPoint 프레젠테이션</vt:lpstr>
      <vt:lpstr>템플릿 메소드 패턴</vt:lpstr>
      <vt:lpstr>템플릿 메소드 패턴</vt:lpstr>
      <vt:lpstr>템플릿 메소드 패턴</vt:lpstr>
      <vt:lpstr>컴포지트 패턴</vt:lpstr>
      <vt:lpstr>컴포지트 패턴</vt:lpstr>
      <vt:lpstr>컴포지트 패턴</vt:lpstr>
      <vt:lpstr>스테이트 패턴</vt:lpstr>
      <vt:lpstr>스테이트 패턴</vt:lpstr>
      <vt:lpstr>스테이트 패턴</vt:lpstr>
      <vt:lpstr>컴파운드 패턴</vt:lpstr>
      <vt:lpstr>컴파운드 패턴(MVC)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윤세영</cp:lastModifiedBy>
  <cp:revision>170</cp:revision>
  <dcterms:created xsi:type="dcterms:W3CDTF">2019-03-05T04:29:07Z</dcterms:created>
  <dcterms:modified xsi:type="dcterms:W3CDTF">2023-06-11T19:53:36Z</dcterms:modified>
</cp:coreProperties>
</file>