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4" r:id="rId4"/>
    <p:sldId id="265" r:id="rId5"/>
    <p:sldId id="258" r:id="rId6"/>
    <p:sldId id="263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B8E"/>
    <a:srgbClr val="1EB4DC"/>
    <a:srgbClr val="FEE95C"/>
    <a:srgbClr val="FC5656"/>
    <a:srgbClr val="5A9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4" autoAdjust="0"/>
    <p:restoredTop sz="94660"/>
  </p:normalViewPr>
  <p:slideViewPr>
    <p:cSldViewPr>
      <p:cViewPr varScale="1">
        <p:scale>
          <a:sx n="68" d="100"/>
          <a:sy n="68" d="100"/>
        </p:scale>
        <p:origin x="10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24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1AEBE-148E-48DC-90E8-759A095444B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FB54-26C8-49A7-8C82-3C7160405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4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3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0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2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4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0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1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3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C9AB-C1DD-4B38-B0A2-2CF5AEC9ABC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4746562"/>
            <a:ext cx="9144000" cy="220570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204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rgbClr val="FC5656"/>
                </a:solidFill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6000" dirty="0">
                <a:latin typeface="HY견고딕" pitchFamily="18" charset="-127"/>
                <a:ea typeface="HY견고딕" pitchFamily="18" charset="-127"/>
              </a:rPr>
              <a:t>RESEN</a:t>
            </a:r>
            <a:r>
              <a:rPr lang="en-US" altLang="ko-KR" sz="6000" dirty="0">
                <a:solidFill>
                  <a:srgbClr val="57CB8E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6000" dirty="0">
                <a:latin typeface="HY견고딕" pitchFamily="18" charset="-127"/>
                <a:ea typeface="HY견고딕" pitchFamily="18" charset="-127"/>
              </a:rPr>
              <a:t>ATION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20616"/>
            <a:ext cx="6400800" cy="672480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</a:rPr>
              <a:t>라즈베리파이를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 활용한 서비스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220570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6300192" y="5710523"/>
            <a:ext cx="2952328" cy="11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조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1771313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김덕환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1771374 </a:t>
            </a:r>
            <a:r>
              <a:rPr lang="ko-KR" altLang="en-US" sz="1400" dirty="0" err="1">
                <a:solidFill>
                  <a:schemeClr val="bg1"/>
                </a:solidFill>
                <a:latin typeface="+mn-ea"/>
              </a:rPr>
              <a:t>성민석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1791291 </a:t>
            </a:r>
            <a:r>
              <a:rPr lang="ko-KR" altLang="en-US" sz="1400" dirty="0" err="1">
                <a:solidFill>
                  <a:schemeClr val="bg1"/>
                </a:solidFill>
                <a:latin typeface="+mn-ea"/>
              </a:rPr>
              <a:t>정다성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1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9632" y="3874004"/>
            <a:ext cx="3096488" cy="2003268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기대 효과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52064" y="5384096"/>
            <a:ext cx="504056" cy="49317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920" y="1569748"/>
            <a:ext cx="3096488" cy="2003268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색신호등의 문제점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852352" y="3079840"/>
            <a:ext cx="504056" cy="49317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44296" y="3874004"/>
            <a:ext cx="3096488" cy="2003268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마무리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236728" y="5384096"/>
            <a:ext cx="504056" cy="49317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44584" y="1569748"/>
            <a:ext cx="3096488" cy="2003268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라즈베리파이를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적용한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신호등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237016" y="3079840"/>
            <a:ext cx="504056" cy="49317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19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색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신호등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38442" y="907286"/>
            <a:ext cx="7200800" cy="936104"/>
            <a:chOff x="1115616" y="1268760"/>
            <a:chExt cx="7200800" cy="1211180"/>
          </a:xfrm>
        </p:grpSpPr>
        <p:sp>
          <p:nvSpPr>
            <p:cNvPr id="29" name="직사각형 28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FEE9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불필요한 대기를 하는 차량들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FEE95C"/>
            </a:solidFill>
            <a:ln>
              <a:solidFill>
                <a:srgbClr val="FEE9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pic>
        <p:nvPicPr>
          <p:cNvPr id="1026" name="Picture 2" descr="ì¢íì  ëê¸°ì ëí ì´ë¯¸ì§ ê²ìê²°ê³¼">
            <a:extLst>
              <a:ext uri="{FF2B5EF4-FFF2-40B4-BE49-F238E27FC236}">
                <a16:creationId xmlns:a16="http://schemas.microsoft.com/office/drawing/2014/main" id="{733BDE24-5F94-4A32-8CFD-F2AC2190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28" y="1968343"/>
            <a:ext cx="7212513" cy="41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46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색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신호등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스크린샷, 실내이(가) 표시된 사진&#10;&#10;자동 생성된 설명">
            <a:extLst>
              <a:ext uri="{FF2B5EF4-FFF2-40B4-BE49-F238E27FC236}">
                <a16:creationId xmlns:a16="http://schemas.microsoft.com/office/drawing/2014/main" id="{C805D3F8-3E26-45A6-9A4C-23301620B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2" y="1412776"/>
            <a:ext cx="5899453" cy="869995"/>
          </a:xfrm>
          <a:prstGeom prst="rect">
            <a:avLst/>
          </a:prstGeom>
        </p:spPr>
      </p:pic>
      <p:pic>
        <p:nvPicPr>
          <p:cNvPr id="7" name="그림 6" descr="스크린샷, 실내이(가) 표시된 사진&#10;&#10;자동 생성된 설명">
            <a:extLst>
              <a:ext uri="{FF2B5EF4-FFF2-40B4-BE49-F238E27FC236}">
                <a16:creationId xmlns:a16="http://schemas.microsoft.com/office/drawing/2014/main" id="{34601E26-47E0-46CE-B10D-A7F6C7A98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996952"/>
            <a:ext cx="6739950" cy="2448272"/>
          </a:xfrm>
          <a:prstGeom prst="rect">
            <a:avLst/>
          </a:prstGeom>
        </p:spPr>
      </p:pic>
      <p:pic>
        <p:nvPicPr>
          <p:cNvPr id="2050" name="Picture 2" descr="ë¹ë³´í¸ ì°íì  ì¬ê³ ì ëí ì´ë¯¸ì§ ê²ìê²°ê³¼">
            <a:extLst>
              <a:ext uri="{FF2B5EF4-FFF2-40B4-BE49-F238E27FC236}">
                <a16:creationId xmlns:a16="http://schemas.microsoft.com/office/drawing/2014/main" id="{2BF04B9D-F0BB-44CF-B024-DE676D61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5" y="2104214"/>
            <a:ext cx="6667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67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라즈베리파이를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적용한 신호등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https://t1.daumcdn.net/cfile/tistory/99310F4D5A8A86B11D">
            <a:extLst>
              <a:ext uri="{FF2B5EF4-FFF2-40B4-BE49-F238E27FC236}">
                <a16:creationId xmlns:a16="http://schemas.microsoft.com/office/drawing/2014/main" id="{0B7EE8FA-32E4-49D9-A8F3-9DB84C1F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5287491" cy="351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C97C51F-BA35-4C55-B23D-2CABE81ED3A5}"/>
              </a:ext>
            </a:extLst>
          </p:cNvPr>
          <p:cNvGrpSpPr/>
          <p:nvPr/>
        </p:nvGrpSpPr>
        <p:grpSpPr>
          <a:xfrm>
            <a:off x="1015244" y="4631362"/>
            <a:ext cx="5789003" cy="672480"/>
            <a:chOff x="1015244" y="4631362"/>
            <a:chExt cx="5789003" cy="6724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A2767C4-856F-4843-A6D3-4C4DF3B5661A}"/>
                </a:ext>
              </a:extLst>
            </p:cNvPr>
            <p:cNvSpPr/>
            <p:nvPr/>
          </p:nvSpPr>
          <p:spPr>
            <a:xfrm>
              <a:off x="1015244" y="4637840"/>
              <a:ext cx="190478" cy="576064"/>
            </a:xfrm>
            <a:prstGeom prst="rect">
              <a:avLst/>
            </a:prstGeom>
            <a:solidFill>
              <a:srgbClr val="FC5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부제목 2">
              <a:extLst>
                <a:ext uri="{FF2B5EF4-FFF2-40B4-BE49-F238E27FC236}">
                  <a16:creationId xmlns:a16="http://schemas.microsoft.com/office/drawing/2014/main" id="{2989FE93-CE24-4D8F-AD17-FDF70A6C1139}"/>
                </a:ext>
              </a:extLst>
            </p:cNvPr>
            <p:cNvSpPr txBox="1">
              <a:spLocks/>
            </p:cNvSpPr>
            <p:nvPr/>
          </p:nvSpPr>
          <p:spPr>
            <a:xfrm>
              <a:off x="1205722" y="4631362"/>
              <a:ext cx="5598525" cy="6724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운전자가 판단하는 비보호 좌회전이 아닌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라즈베리파이가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차량이 있는지 판단하여 운전자에게 신호를 보내줌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FF16DE-3665-4AE3-A5EC-304AFC43922E}"/>
              </a:ext>
            </a:extLst>
          </p:cNvPr>
          <p:cNvGrpSpPr/>
          <p:nvPr/>
        </p:nvGrpSpPr>
        <p:grpSpPr>
          <a:xfrm>
            <a:off x="1015244" y="5303842"/>
            <a:ext cx="5789004" cy="672480"/>
            <a:chOff x="4572000" y="3031596"/>
            <a:chExt cx="4104456" cy="6724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E3AD3C4-29B0-402B-B46C-C04934D686E6}"/>
                </a:ext>
              </a:extLst>
            </p:cNvPr>
            <p:cNvSpPr/>
            <p:nvPr/>
          </p:nvSpPr>
          <p:spPr>
            <a:xfrm>
              <a:off x="4572000" y="3038074"/>
              <a:ext cx="144016" cy="576064"/>
            </a:xfrm>
            <a:prstGeom prst="rect">
              <a:avLst/>
            </a:prstGeom>
            <a:solidFill>
              <a:srgbClr val="FEE9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부제목 2">
              <a:extLst>
                <a:ext uri="{FF2B5EF4-FFF2-40B4-BE49-F238E27FC236}">
                  <a16:creationId xmlns:a16="http://schemas.microsoft.com/office/drawing/2014/main" id="{A4F0E5F5-83E0-464D-9EB8-01B83A95DC15}"/>
                </a:ext>
              </a:extLst>
            </p:cNvPr>
            <p:cNvSpPr txBox="1">
              <a:spLocks/>
            </p:cNvSpPr>
            <p:nvPr/>
          </p:nvSpPr>
          <p:spPr>
            <a:xfrm>
              <a:off x="4707051" y="3031596"/>
              <a:ext cx="3969405" cy="6724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또한 횡단보도에 대기하고 있는 보행자들의 분포를 확인해서 </a:t>
              </a:r>
              <a:r>
                <a:rPr lang="ko-KR" altLang="en-US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라즈베리파이가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판단하여 보행신호를 보내줌 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1C711D-8444-4DB8-A22A-033B48B0FA5F}"/>
              </a:ext>
            </a:extLst>
          </p:cNvPr>
          <p:cNvGrpSpPr/>
          <p:nvPr/>
        </p:nvGrpSpPr>
        <p:grpSpPr>
          <a:xfrm>
            <a:off x="1028077" y="5982800"/>
            <a:ext cx="4189797" cy="672480"/>
            <a:chOff x="1028077" y="5982800"/>
            <a:chExt cx="4189797" cy="67248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21F2B0A-0003-40BF-9C0F-3E714A0F9DBC}"/>
                </a:ext>
              </a:extLst>
            </p:cNvPr>
            <p:cNvSpPr/>
            <p:nvPr/>
          </p:nvSpPr>
          <p:spPr>
            <a:xfrm>
              <a:off x="1028077" y="5982800"/>
              <a:ext cx="177645" cy="576064"/>
            </a:xfrm>
            <a:prstGeom prst="rect">
              <a:avLst/>
            </a:prstGeom>
            <a:solidFill>
              <a:srgbClr val="1EB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부제목 2">
              <a:extLst>
                <a:ext uri="{FF2B5EF4-FFF2-40B4-BE49-F238E27FC236}">
                  <a16:creationId xmlns:a16="http://schemas.microsoft.com/office/drawing/2014/main" id="{0B1C00A3-F945-4E36-A90E-D08D91508C30}"/>
                </a:ext>
              </a:extLst>
            </p:cNvPr>
            <p:cNvSpPr txBox="1">
              <a:spLocks/>
            </p:cNvSpPr>
            <p:nvPr/>
          </p:nvSpPr>
          <p:spPr>
            <a:xfrm>
              <a:off x="1248469" y="5982800"/>
              <a:ext cx="3969405" cy="6724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만약 사고가 날 경우에 즉시 차량의 정보를 수집할 수 있게 한다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0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기대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효과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69A520-E12B-4154-8657-E7C27647F941}"/>
              </a:ext>
            </a:extLst>
          </p:cNvPr>
          <p:cNvGrpSpPr/>
          <p:nvPr/>
        </p:nvGrpSpPr>
        <p:grpSpPr>
          <a:xfrm>
            <a:off x="981931" y="1355987"/>
            <a:ext cx="7334485" cy="1280925"/>
            <a:chOff x="981931" y="1355987"/>
            <a:chExt cx="7334485" cy="1280925"/>
          </a:xfrm>
        </p:grpSpPr>
        <p:sp>
          <p:nvSpPr>
            <p:cNvPr id="13" name="직사각형 12"/>
            <p:cNvSpPr/>
            <p:nvPr/>
          </p:nvSpPr>
          <p:spPr>
            <a:xfrm>
              <a:off x="1147627" y="1700808"/>
              <a:ext cx="7168789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직좌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동시신호시에 좌회전 차량이 다 통과한 후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좌회전라인에 정지신호를 주어 추가로 좌회전라인에 진입하는 차량을 통제한 후 반대편의 직진차량에 직진신호를 주어 교통흐름을 원활하게 할 수 있다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42461" y="1710100"/>
              <a:ext cx="1873355" cy="45719"/>
            </a:xfrm>
            <a:prstGeom prst="rect">
              <a:avLst/>
            </a:prstGeom>
            <a:solidFill>
              <a:srgbClr val="FC5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81931" y="1355987"/>
              <a:ext cx="31911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교통흐름 원활화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AF017B-7C14-41C6-88AF-C91D667DAC0D}"/>
              </a:ext>
            </a:extLst>
          </p:cNvPr>
          <p:cNvGrpSpPr/>
          <p:nvPr/>
        </p:nvGrpSpPr>
        <p:grpSpPr>
          <a:xfrm>
            <a:off x="944225" y="2926444"/>
            <a:ext cx="7344818" cy="1320854"/>
            <a:chOff x="971598" y="3806141"/>
            <a:chExt cx="7344818" cy="1320854"/>
          </a:xfrm>
        </p:grpSpPr>
        <p:sp>
          <p:nvSpPr>
            <p:cNvPr id="39" name="직사각형 38"/>
            <p:cNvSpPr/>
            <p:nvPr/>
          </p:nvSpPr>
          <p:spPr>
            <a:xfrm>
              <a:off x="1147627" y="4190891"/>
              <a:ext cx="7168789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좌회전차량이 없는데도 반대차량이 직진신호를 마냥 기다려야 하는 시간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또는 반대 직진차량이 없는데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좌회전을 하려는 차량이 신호대기 하면서 공회전시간을 늘리는 경우를 줄여준다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이로 인해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개인의 시간낭비를 줄일 수 있다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또한 횡단보도를 이용할 보행자의 유무도 판단하여 유동적으로 신호를 조절할 수 있다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09304" y="4138299"/>
              <a:ext cx="1906511" cy="45719"/>
            </a:xfrm>
            <a:prstGeom prst="rect">
              <a:avLst/>
            </a:prstGeom>
            <a:solidFill>
              <a:srgbClr val="FEE9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71598" y="3806141"/>
              <a:ext cx="205216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시간 낭비 감소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5CF15D0-F13F-47FA-8679-F5D08323922F}"/>
              </a:ext>
            </a:extLst>
          </p:cNvPr>
          <p:cNvGrpSpPr/>
          <p:nvPr/>
        </p:nvGrpSpPr>
        <p:grpSpPr>
          <a:xfrm>
            <a:off x="969259" y="4536612"/>
            <a:ext cx="7347157" cy="1241160"/>
            <a:chOff x="941886" y="4384084"/>
            <a:chExt cx="7347157" cy="124116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79259C-9EE3-4191-8CD6-FE3B93D00EA9}"/>
                </a:ext>
              </a:extLst>
            </p:cNvPr>
            <p:cNvSpPr/>
            <p:nvPr/>
          </p:nvSpPr>
          <p:spPr>
            <a:xfrm>
              <a:off x="1120254" y="4689140"/>
              <a:ext cx="7168789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만약 운전자의 과실이나 보행자의 과실로 사고가 발생할 경우에 즉시 상황의 대한 정보를 수집하여 정확하게 사고를 처리할 수 있게 할 수 있음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69BB5FE-5F80-4ABF-BD1F-961A0510815B}"/>
                </a:ext>
              </a:extLst>
            </p:cNvPr>
            <p:cNvSpPr/>
            <p:nvPr/>
          </p:nvSpPr>
          <p:spPr>
            <a:xfrm>
              <a:off x="1015089" y="4698432"/>
              <a:ext cx="1860760" cy="45719"/>
            </a:xfrm>
            <a:prstGeom prst="rect">
              <a:avLst/>
            </a:prstGeom>
            <a:solidFill>
              <a:srgbClr val="1EB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308477-E8D3-4B4B-9F6B-9F65ABFE390A}"/>
                </a:ext>
              </a:extLst>
            </p:cNvPr>
            <p:cNvSpPr/>
            <p:nvPr/>
          </p:nvSpPr>
          <p:spPr>
            <a:xfrm>
              <a:off x="941886" y="4384084"/>
              <a:ext cx="31426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사고의 처리 가능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87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rgbClr val="1EB4DC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6000" dirty="0">
                <a:latin typeface="HY견고딕" pitchFamily="18" charset="-127"/>
                <a:ea typeface="HY견고딕" pitchFamily="18" charset="-127"/>
              </a:rPr>
              <a:t>HANK</a:t>
            </a:r>
            <a:r>
              <a:rPr lang="en-US" altLang="ko-KR" sz="6000" dirty="0">
                <a:solidFill>
                  <a:srgbClr val="FC5656"/>
                </a:solidFill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6000" dirty="0">
                <a:latin typeface="HY견고딕" pitchFamily="18" charset="-127"/>
                <a:ea typeface="HY견고딕" pitchFamily="18" charset="-127"/>
              </a:rPr>
              <a:t>OU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86219" y="3573016"/>
            <a:ext cx="396044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39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180</Words>
  <Application>Microsoft Office PowerPoint</Application>
  <PresentationFormat>화면 슬라이드 쇼(4:3)</PresentationFormat>
  <Paragraphs>38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park</dc:creator>
  <cp:lastModifiedBy>덕환 김</cp:lastModifiedBy>
  <cp:revision>24</cp:revision>
  <dcterms:created xsi:type="dcterms:W3CDTF">2016-12-03T02:22:10Z</dcterms:created>
  <dcterms:modified xsi:type="dcterms:W3CDTF">2018-12-05T08:42:34Z</dcterms:modified>
</cp:coreProperties>
</file>