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81" r:id="rId4"/>
    <p:sldId id="282" r:id="rId5"/>
    <p:sldId id="283" r:id="rId6"/>
    <p:sldId id="284" r:id="rId7"/>
    <p:sldId id="285" r:id="rId8"/>
    <p:sldId id="288" r:id="rId9"/>
    <p:sldId id="287" r:id="rId10"/>
    <p:sldId id="286" r:id="rId11"/>
    <p:sldId id="289" r:id="rId12"/>
    <p:sldId id="291" r:id="rId13"/>
    <p:sldId id="290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CDDBF8-73AA-6643-B221-7F8FB8F2EA92}" v="75" dt="2020-11-29T22:34:46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>
      <p:cViewPr varScale="1">
        <p:scale>
          <a:sx n="144" d="100"/>
          <a:sy n="144" d="100"/>
        </p:scale>
        <p:origin x="216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2020. 11. 29.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2020. 11. 29.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hlinkClick r:id="rId4"/>
              </a:rPr>
              <a:t>https://crypto.modoo.at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ko-KR" altLang="en-US" dirty="0" err="1"/>
              <a:t>부채널</a:t>
            </a:r>
            <a:r>
              <a:rPr lang="ko-KR" altLang="en-US" dirty="0"/>
              <a:t> 분석 기법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A2C82-21F6-764B-A913-0777BB4D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</a:t>
            </a:r>
            <a:r>
              <a:rPr kumimoji="1" lang="ko-KR" altLang="en-US" dirty="0"/>
              <a:t>하나의 마스크 사용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A6127D-7B24-064D-A863-9D804750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64" y="3057752"/>
            <a:ext cx="4064000" cy="342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02E825-DD66-0341-A7D9-E5E3AF542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980" y="2176639"/>
            <a:ext cx="5372100" cy="2730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CF8A8A-C504-AC42-B7B4-6565EC11A9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479"/>
          <a:stretch/>
        </p:blipFill>
        <p:spPr>
          <a:xfrm>
            <a:off x="1032364" y="1645127"/>
            <a:ext cx="3888886" cy="406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9691FC-50A6-8C48-9E0D-469B883D5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364" y="2472795"/>
            <a:ext cx="3975100" cy="317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E51958-A136-034D-BD62-66E9281DF8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139"/>
          <a:stretch/>
        </p:blipFill>
        <p:spPr>
          <a:xfrm>
            <a:off x="1032364" y="3668109"/>
            <a:ext cx="3009900" cy="33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2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437F8-0812-E84F-BAFC-62365C01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두개의 마스크 사용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DE32C6-9217-5E48-9DA5-C9E2F8E54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06" y="3530950"/>
            <a:ext cx="1435100" cy="3683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CA500E-C388-8541-9E8F-3AC0A31B2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045469-96D2-0B4D-BD17-8FCE8CD150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50"/>
          <a:stretch/>
        </p:blipFill>
        <p:spPr>
          <a:xfrm>
            <a:off x="864306" y="2133600"/>
            <a:ext cx="5067300" cy="3055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DC1904-8AD9-FA4D-B784-B5BDAF37C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306" y="2815873"/>
            <a:ext cx="2146300" cy="368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F40207-D307-F449-B482-280B8F49B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9911" y="2815873"/>
            <a:ext cx="2032000" cy="368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48B5EC-6242-EB49-AA75-CB24EF5BA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406" y="3556227"/>
            <a:ext cx="2133600" cy="368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2E440B-848B-7844-AF84-C30E2C96B9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456" y="1287638"/>
            <a:ext cx="4178300" cy="406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8A93105-44A9-3C44-86BA-98CA1FE5F1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8106" y="2730377"/>
            <a:ext cx="56261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8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E6F02-BE9C-2A4B-885D-F65F399F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193A2-3D5D-ED45-B258-C68AE36520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D7EAF9-60B4-3749-8F93-1D9004E70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157" y="1242123"/>
            <a:ext cx="6556714" cy="496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5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6F454-B763-E74F-BC1D-032E76A4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ko-KR" altLang="en-US" dirty="0" err="1"/>
              <a:t>부채널</a:t>
            </a:r>
            <a:r>
              <a:rPr kumimoji="1" lang="ko-KR" altLang="en-US" dirty="0"/>
              <a:t> 대응책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BD5841-4EB5-664F-B454-E441A626A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3835" y="3970538"/>
            <a:ext cx="3551237" cy="2781300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외적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ko-KR" altLang="en-US" dirty="0"/>
              <a:t>노이즈 추가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ko-KR" altLang="en-US" dirty="0"/>
              <a:t>지연 추가 </a:t>
            </a:r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323B84-8690-904F-9BB3-9B19233A0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20" y="1671961"/>
            <a:ext cx="7632700" cy="15621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95D7F3F-87B3-9B43-A8FE-B6C37DBAA9F4}"/>
              </a:ext>
            </a:extLst>
          </p:cNvPr>
          <p:cNvSpPr/>
          <p:nvPr/>
        </p:nvSpPr>
        <p:spPr>
          <a:xfrm>
            <a:off x="6096000" y="3953325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내적</a:t>
            </a:r>
            <a:endParaRPr kumimoji="1" lang="en-US" altLang="ko-KR" sz="2800" dirty="0"/>
          </a:p>
          <a:p>
            <a:pPr lvl="1"/>
            <a:r>
              <a:rPr kumimoji="1" lang="ko-KR" altLang="en-US" sz="2400" dirty="0"/>
              <a:t>전력 감추기</a:t>
            </a:r>
            <a:endParaRPr kumimoji="1" lang="en-US" altLang="ko-KR" sz="2400" dirty="0"/>
          </a:p>
          <a:p>
            <a:pPr lvl="1"/>
            <a:r>
              <a:rPr kumimoji="1" lang="ko-KR" altLang="en-US" sz="2400" dirty="0" err="1"/>
              <a:t>마스킹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204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A6506-7113-4E40-8379-B59AB974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ko-KR" altLang="en-US" dirty="0" err="1"/>
              <a:t>마스킹</a:t>
            </a:r>
            <a:r>
              <a:rPr kumimoji="1"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1F23E8-F5FD-AA46-8373-1708FFF40B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목표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ko-KR" altLang="en-US" dirty="0"/>
              <a:t>유출되는 값과 중간 값이 관계 없도록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방법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ko-KR" altLang="en-US" dirty="0"/>
              <a:t>무작위 값 사용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취약점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ko-KR" altLang="en-US" dirty="0"/>
              <a:t>고차 공격</a:t>
            </a:r>
          </a:p>
        </p:txBody>
      </p:sp>
    </p:spTree>
    <p:extLst>
      <p:ext uri="{BB962C8B-B14F-4D97-AF65-F5344CB8AC3E}">
        <p14:creationId xmlns:p14="http://schemas.microsoft.com/office/powerpoint/2010/main" val="425993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DAA29-8684-C841-B34E-785E3AC4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차 </a:t>
            </a:r>
            <a:r>
              <a:rPr kumimoji="1" lang="ko-KR" altLang="en-US" dirty="0" err="1"/>
              <a:t>마스킹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3C0494-9FF5-154D-B496-32807641BC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" altLang="ko-KR" dirty="0"/>
          </a:p>
          <a:p>
            <a:pPr marL="457200" lvl="1" indent="0" algn="ctr">
              <a:buNone/>
            </a:pPr>
            <a:r>
              <a:rPr lang="en" altLang="ko-KR" sz="4000" dirty="0"/>
              <a:t>P0 = Z ⊥ M , P1 = M</a:t>
            </a:r>
          </a:p>
          <a:p>
            <a:pPr marL="457200" lvl="1" indent="0" algn="ctr">
              <a:buNone/>
            </a:pPr>
            <a:endParaRPr lang="en" altLang="ko-KR" sz="4000" dirty="0"/>
          </a:p>
          <a:p>
            <a:r>
              <a:rPr lang="ko-KR" altLang="en-US" dirty="0"/>
              <a:t>민감한 값 </a:t>
            </a:r>
            <a:r>
              <a:rPr lang="en-US" altLang="ko-KR" dirty="0"/>
              <a:t>Z </a:t>
            </a:r>
            <a:r>
              <a:rPr lang="ko-KR" altLang="en-US" dirty="0" err="1"/>
              <a:t>를</a:t>
            </a:r>
            <a:r>
              <a:rPr lang="ko-KR" altLang="en-US" dirty="0"/>
              <a:t> 두개의 값으로 분할</a:t>
            </a:r>
            <a:endParaRPr kumimoji="1" lang="en" altLang="ko-KR" dirty="0"/>
          </a:p>
          <a:p>
            <a:r>
              <a:rPr lang="en" altLang="ko-KR" dirty="0"/>
              <a:t>P0</a:t>
            </a:r>
            <a:r>
              <a:rPr lang="ko-KR" altLang="en-US" dirty="0"/>
              <a:t>은 </a:t>
            </a:r>
            <a:r>
              <a:rPr lang="ko-KR" altLang="en-US" dirty="0" err="1"/>
              <a:t>마스킹</a:t>
            </a:r>
            <a:r>
              <a:rPr lang="ko-KR" altLang="en-US" dirty="0"/>
              <a:t> 된 변수 </a:t>
            </a:r>
            <a:r>
              <a:rPr lang="en" altLang="ko-KR" dirty="0"/>
              <a:t>⊥</a:t>
            </a:r>
            <a:r>
              <a:rPr lang="ko-KR" altLang="en-US" dirty="0"/>
              <a:t> 반전 가능한 연산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부울</a:t>
            </a:r>
            <a:r>
              <a:rPr lang="ko-KR" altLang="en-US" dirty="0"/>
              <a:t> </a:t>
            </a:r>
            <a:r>
              <a:rPr lang="ko-KR" altLang="en-US" dirty="0" err="1"/>
              <a:t>마스킹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" altLang="ko-KR" dirty="0"/>
              <a:t>P0 = Z ⊕ M , P1 = M</a:t>
            </a:r>
            <a:endParaRPr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99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EC4CF-6B8D-3844-833D-A13604BF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차 </a:t>
            </a:r>
            <a:r>
              <a:rPr kumimoji="1" lang="en-US" altLang="ko-KR" dirty="0"/>
              <a:t>CPA 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BE2B00-2EBF-E746-AE9B-1342073EA0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첫번째 누출과 두번째 누출의 결합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소프트웨어에서는 두 </a:t>
            </a:r>
            <a:r>
              <a:rPr kumimoji="1" lang="ko-KR" altLang="en-US" dirty="0" err="1"/>
              <a:t>포인트은</a:t>
            </a:r>
            <a:r>
              <a:rPr kumimoji="1" lang="ko-KR" altLang="en-US" dirty="0"/>
              <a:t> 순차적으로 실행됨</a:t>
            </a:r>
            <a:endParaRPr kumimoji="1" lang="en-US" altLang="ko-KR" dirty="0"/>
          </a:p>
          <a:p>
            <a:pPr>
              <a:buFont typeface="Wingdings" pitchFamily="2" charset="2"/>
              <a:buChar char="Ø"/>
            </a:pPr>
            <a:r>
              <a:rPr lang="ko-KR" altLang="ko-KR" dirty="0"/>
              <a:t>t0과 t1의 두 가지 다른 시간에 누출.</a:t>
            </a:r>
            <a:endParaRPr lang="en-US" altLang="ko-KR" dirty="0"/>
          </a:p>
          <a:p>
            <a:pPr lvl="1">
              <a:buFont typeface="Wingdings" pitchFamily="2" charset="2"/>
              <a:buChar char="Ø"/>
            </a:pPr>
            <a:r>
              <a:rPr lang="ko-KR" altLang="ko-KR" dirty="0" err="1"/>
              <a:t>L</a:t>
            </a:r>
            <a:r>
              <a:rPr lang="ko-KR" altLang="ko-KR" dirty="0"/>
              <a:t> (t0) 첫 번째 </a:t>
            </a:r>
            <a:r>
              <a:rPr lang="ko-KR" altLang="en-US" dirty="0"/>
              <a:t>누</a:t>
            </a:r>
            <a:r>
              <a:rPr lang="ko-KR" altLang="ko-KR" dirty="0"/>
              <a:t>출 </a:t>
            </a:r>
            <a:endParaRPr lang="en-US" altLang="ko-KR" dirty="0"/>
          </a:p>
          <a:p>
            <a:pPr lvl="1">
              <a:buFont typeface="Wingdings" pitchFamily="2" charset="2"/>
              <a:buChar char="Ø"/>
            </a:pPr>
            <a:r>
              <a:rPr lang="ko-KR" altLang="ko-KR" dirty="0" err="1"/>
              <a:t>L</a:t>
            </a:r>
            <a:r>
              <a:rPr lang="ko-KR" altLang="ko-KR" dirty="0"/>
              <a:t> (t1) 두 번째 누출</a:t>
            </a:r>
            <a:endParaRPr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711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15892-24FE-D745-9B89-7E52D8E3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2</a:t>
            </a:r>
            <a:r>
              <a:rPr kumimoji="1" lang="ko-KR" altLang="en-US" dirty="0"/>
              <a:t>차 </a:t>
            </a:r>
            <a:r>
              <a:rPr kumimoji="1" lang="en-US" altLang="ko-KR" dirty="0"/>
              <a:t>CPA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70A258-41AC-C64D-8F6B-11A389B1C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t0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t1</a:t>
            </a:r>
            <a:r>
              <a:rPr kumimoji="1" lang="ko-KR" altLang="en-US" dirty="0"/>
              <a:t>을 모르고 </a:t>
            </a:r>
            <a:r>
              <a:rPr kumimoji="1" lang="en-US" altLang="ko-KR" dirty="0"/>
              <a:t>2O-CPA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수행하는 방법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전수조사  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ko-KR" altLang="en-US" dirty="0"/>
              <a:t>가능한 모든 두 포인트에 공격 시도</a:t>
            </a:r>
            <a:endParaRPr kumimoji="1" lang="en-US" altLang="ko-KR" dirty="0"/>
          </a:p>
          <a:p>
            <a:pPr marL="457200" lvl="1" indent="0">
              <a:buNone/>
            </a:pPr>
            <a:r>
              <a:rPr lang="en" altLang="ko-KR" dirty="0"/>
              <a:t>O(n </a:t>
            </a:r>
            <a:r>
              <a:rPr lang="en-US" altLang="ko-KR" dirty="0"/>
              <a:t>^</a:t>
            </a:r>
            <a:r>
              <a:rPr lang="ko-KR" altLang="en-US" dirty="0"/>
              <a:t> </a:t>
            </a:r>
            <a:r>
              <a:rPr lang="en" altLang="ko-KR" dirty="0"/>
              <a:t>2 ) CPA</a:t>
            </a:r>
          </a:p>
          <a:p>
            <a:endParaRPr kumimoji="1" lang="en" altLang="ko-KR" dirty="0"/>
          </a:p>
          <a:p>
            <a:r>
              <a:rPr kumimoji="1" lang="ko-KR" altLang="en-US" dirty="0"/>
              <a:t>좋은 포인트 찾기 </a:t>
            </a:r>
            <a:endParaRPr kumimoji="1" lang="en-US" altLang="ko-KR" dirty="0"/>
          </a:p>
          <a:p>
            <a:endParaRPr kumimoji="1" lang="en" altLang="ko-KR" dirty="0"/>
          </a:p>
          <a:p>
            <a:r>
              <a:rPr kumimoji="1" lang="ko-KR" altLang="en-US" dirty="0"/>
              <a:t>전처리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443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42D10-8CC3-5E4E-ABBD-F9C8E275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Windowing </a:t>
            </a:r>
            <a:r>
              <a:rPr kumimoji="1" lang="ko-KR" altLang="en-US" dirty="0"/>
              <a:t>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09E72F-4FA5-A246-A7DD-C8DCE0C104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97DE3E-4485-C94B-B58D-2001FD14F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439" y="1594555"/>
            <a:ext cx="78105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1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5F187-020A-AF47-948F-685CE857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Windowing </a:t>
            </a:r>
            <a:r>
              <a:rPr kumimoji="1" lang="ko-KR" altLang="en-US" dirty="0"/>
              <a:t>기법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SOCPA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1579C5-5A40-674E-B1A6-579092F3D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359" y="3178133"/>
            <a:ext cx="4255449" cy="501734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AEADCB-3394-F04A-87CA-941C385D9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256F46-C0E5-9749-BEAA-BA8F489A5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2022784"/>
            <a:ext cx="6390751" cy="33172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DE03A1-A6C9-054C-9937-103002113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392" y="3906660"/>
            <a:ext cx="4445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2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A13F2-BCB9-6A4F-9F25-4F7288F5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F20954-8FA0-AD48-AD11-239E34B2BC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82933" y="2413154"/>
            <a:ext cx="5097905" cy="5057775"/>
          </a:xfrm>
        </p:spPr>
        <p:txBody>
          <a:bodyPr/>
          <a:lstStyle/>
          <a:p>
            <a:r>
              <a:rPr kumimoji="1" lang="ko-KR" altLang="en-US" dirty="0"/>
              <a:t>두가지 </a:t>
            </a:r>
            <a:r>
              <a:rPr kumimoji="1" lang="en-US" altLang="ko-KR" dirty="0"/>
              <a:t>2</a:t>
            </a:r>
            <a:r>
              <a:rPr kumimoji="1" lang="ko-KR" altLang="en-US" dirty="0"/>
              <a:t>차 </a:t>
            </a:r>
            <a:r>
              <a:rPr kumimoji="1" lang="en-US" altLang="ko-KR" dirty="0" err="1"/>
              <a:t>cpa</a:t>
            </a:r>
            <a:r>
              <a:rPr kumimoji="1" lang="en-US" altLang="ko-KR" dirty="0"/>
              <a:t> </a:t>
            </a:r>
            <a:r>
              <a:rPr kumimoji="1" lang="ko-KR" altLang="en-US" dirty="0"/>
              <a:t>공격 제안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066019-3CA6-AC40-931E-06507C7C5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6271771" cy="4755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911BA4-228C-334E-8539-DD7492F74D1B}"/>
              </a:ext>
            </a:extLst>
          </p:cNvPr>
          <p:cNvSpPr txBox="1"/>
          <p:nvPr/>
        </p:nvSpPr>
        <p:spPr>
          <a:xfrm>
            <a:off x="12192000" y="12756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E506BA2-1E81-9C48-90B5-046F2AB84407}"/>
              </a:ext>
            </a:extLst>
          </p:cNvPr>
          <p:cNvSpPr txBox="1">
            <a:spLocks/>
          </p:cNvSpPr>
          <p:nvPr/>
        </p:nvSpPr>
        <p:spPr>
          <a:xfrm>
            <a:off x="411920" y="187467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 두 지점의 </a:t>
            </a:r>
            <a:r>
              <a:rPr kumimoji="1" lang="en-US" altLang="ko-KR" dirty="0" err="1"/>
              <a:t>Sbox</a:t>
            </a:r>
            <a:r>
              <a:rPr kumimoji="1" lang="ko-KR" altLang="en-US" dirty="0"/>
              <a:t> 출력 공격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39265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174</Words>
  <Application>Microsoft Macintosh PowerPoint</Application>
  <PresentationFormat>와이드스크린</PresentationFormat>
  <Paragraphs>51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Wingdings</vt:lpstr>
      <vt:lpstr>CryptoCraft 테마</vt:lpstr>
      <vt:lpstr>제목 테마</vt:lpstr>
      <vt:lpstr>2차 부채널 분석 기법</vt:lpstr>
      <vt:lpstr> 부채널 대응책 </vt:lpstr>
      <vt:lpstr> 마스킹 </vt:lpstr>
      <vt:lpstr> 1차 마스킹</vt:lpstr>
      <vt:lpstr> 2차 CPA </vt:lpstr>
      <vt:lpstr> 2차 CPA</vt:lpstr>
      <vt:lpstr> Windowing 기법</vt:lpstr>
      <vt:lpstr> Windowing 기법 + SOCPA</vt:lpstr>
      <vt:lpstr> </vt:lpstr>
      <vt:lpstr> 하나의 마스크 사용</vt:lpstr>
      <vt:lpstr> 두개의 마스크 사용</vt:lpstr>
      <vt:lpstr> 결과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1</cp:revision>
  <dcterms:created xsi:type="dcterms:W3CDTF">2019-03-05T04:29:07Z</dcterms:created>
  <dcterms:modified xsi:type="dcterms:W3CDTF">2020-11-30T01:58:11Z</dcterms:modified>
</cp:coreProperties>
</file>