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4" r:id="rId1"/>
  </p:sldMasterIdLst>
  <p:notesMasterIdLst>
    <p:notesMasterId r:id="rId23"/>
  </p:notesMasterIdLst>
  <p:handoutMasterIdLst>
    <p:handoutMasterId r:id="rId24"/>
  </p:handoutMasterIdLst>
  <p:sldIdLst>
    <p:sldId id="420" r:id="rId2"/>
    <p:sldId id="407" r:id="rId3"/>
    <p:sldId id="439" r:id="rId4"/>
    <p:sldId id="421" r:id="rId5"/>
    <p:sldId id="440" r:id="rId6"/>
    <p:sldId id="422" r:id="rId7"/>
    <p:sldId id="423" r:id="rId8"/>
    <p:sldId id="424" r:id="rId9"/>
    <p:sldId id="426" r:id="rId10"/>
    <p:sldId id="438" r:id="rId11"/>
    <p:sldId id="427" r:id="rId12"/>
    <p:sldId id="430" r:id="rId13"/>
    <p:sldId id="436" r:id="rId14"/>
    <p:sldId id="433" r:id="rId15"/>
    <p:sldId id="445" r:id="rId16"/>
    <p:sldId id="443" r:id="rId17"/>
    <p:sldId id="431" r:id="rId18"/>
    <p:sldId id="432" r:id="rId19"/>
    <p:sldId id="444" r:id="rId20"/>
    <p:sldId id="442" r:id="rId21"/>
    <p:sldId id="297" r:id="rId22"/>
  </p:sldIdLst>
  <p:sldSz cx="12192000" cy="6858000"/>
  <p:notesSz cx="6858000" cy="9144000"/>
  <p:embeddedFontLst>
    <p:embeddedFont>
      <p:font typeface="Pretendard" panose="02000503000000020004" pitchFamily="50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Cambria Math" panose="02040503050406030204" pitchFamily="18" charset="0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0000"/>
    <a:srgbClr val="FEE8F6"/>
    <a:srgbClr val="FDD7E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 autoAdjust="0"/>
    <p:restoredTop sz="91988"/>
  </p:normalViewPr>
  <p:slideViewPr>
    <p:cSldViewPr snapToGrid="0">
      <p:cViewPr>
        <p:scale>
          <a:sx n="150" d="100"/>
          <a:sy n="150" d="100"/>
        </p:scale>
        <p:origin x="10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SVP</a:t>
                </a:r>
                <a:r>
                  <a:rPr kumimoji="1" lang="ko-KR" altLang="en-US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 해결 방식 범주 </a:t>
                </a:r>
                <a:r>
                  <a:rPr kumimoji="1" lang="en-US" altLang="ko-KR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2</a:t>
                </a:r>
                <a:r>
                  <a:rPr kumimoji="1" lang="ko-KR" altLang="en-US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가지 </a:t>
                </a:r>
                <a:r>
                  <a:rPr kumimoji="1" lang="en-US" altLang="ko-KR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:</a:t>
                </a:r>
                <a:r>
                  <a:rPr kumimoji="1" lang="ko-KR" altLang="en-US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 </a:t>
                </a:r>
                <a:r>
                  <a:rPr kumimoji="1" lang="en-US" altLang="ko-KR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approximate, exact</a:t>
                </a:r>
              </a:p>
              <a:p>
                <a:r>
                  <a:rPr kumimoji="1" lang="en-US" altLang="ko-KR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Exact</a:t>
                </a:r>
                <a:r>
                  <a:rPr kumimoji="1" lang="ko-KR" altLang="en-US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의 세부 범주</a:t>
                </a:r>
                <a:r>
                  <a:rPr kumimoji="1" lang="en-US" altLang="ko-KR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 : deterministic, randomized sieve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200" dirty="0"/>
                  <a:t>LLL </a:t>
                </a:r>
                <a:r>
                  <a:rPr kumimoji="1" lang="ko-KR" altLang="en-US" sz="1200" dirty="0"/>
                  <a:t>사용 후</a:t>
                </a:r>
                <a:r>
                  <a:rPr kumimoji="1" lang="en-US" altLang="ko-KR" sz="1200" dirty="0"/>
                  <a:t>, </a:t>
                </a:r>
                <a:r>
                  <a:rPr kumimoji="1" lang="ko-KR" altLang="en-US" sz="1200" dirty="0"/>
                  <a:t>해당 방식 적용한 결과</a:t>
                </a:r>
                <a:r>
                  <a:rPr kumimoji="1" lang="en-US" altLang="ko-KR" sz="1200" dirty="0"/>
                  <a:t>, </a:t>
                </a:r>
                <a:br>
                  <a:rPr kumimoji="1" lang="en-US" altLang="ko-KR" sz="1200" dirty="0"/>
                </a:br>
                <a:r>
                  <a:rPr kumimoji="1" lang="ko-KR" altLang="en-US" sz="1200" dirty="0"/>
                  <a:t>시간 복잡도가 큼</a:t>
                </a:r>
                <a:r>
                  <a:rPr kumimoji="1" lang="en-US" altLang="ko-KR" sz="1200" dirty="0"/>
                  <a:t> : </a:t>
                </a:r>
                <a14:m>
                  <m:oMath xmlns:m="http://schemas.openxmlformats.org/officeDocument/2006/math">
                    <m:r>
                      <a:rPr kumimoji="1" lang="en-US" altLang="ko-KR" sz="1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R" sz="12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ko-KR" alt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1200" dirty="0"/>
                  <a:t> </a:t>
                </a:r>
                <a:r>
                  <a:rPr kumimoji="1" lang="en-US" altLang="ko-KR" sz="1050" dirty="0"/>
                  <a:t>(log</a:t>
                </a:r>
                <a:r>
                  <a:rPr kumimoji="1" lang="en-US" altLang="ko-KR" sz="1050" baseline="-25000" dirty="0"/>
                  <a:t>2</a:t>
                </a:r>
                <a:r>
                  <a:rPr kumimoji="1" lang="en-US" altLang="ko-KR" sz="1050" dirty="0"/>
                  <a:t>(time))</a:t>
                </a:r>
                <a:endParaRPr kumimoji="1" lang="ko-KR" altLang="en-US" sz="1200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SVP</a:t>
                </a:r>
                <a:r>
                  <a:rPr kumimoji="1" lang="ko-KR" altLang="en-US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 해결 방식 범주 </a:t>
                </a:r>
                <a:r>
                  <a:rPr kumimoji="1" lang="en-US" altLang="ko-KR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2</a:t>
                </a:r>
                <a:r>
                  <a:rPr kumimoji="1" lang="ko-KR" altLang="en-US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가지 </a:t>
                </a:r>
                <a:r>
                  <a:rPr kumimoji="1" lang="en-US" altLang="ko-KR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:</a:t>
                </a:r>
                <a:r>
                  <a:rPr kumimoji="1" lang="ko-KR" altLang="en-US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 </a:t>
                </a:r>
                <a:r>
                  <a:rPr kumimoji="1" lang="en-US" altLang="ko-KR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approximate, exact</a:t>
                </a:r>
              </a:p>
              <a:p>
                <a:r>
                  <a:rPr kumimoji="1" lang="en-US" altLang="ko-KR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Exact</a:t>
                </a:r>
                <a:r>
                  <a:rPr kumimoji="1" lang="ko-KR" altLang="en-US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의 세부 범주</a:t>
                </a:r>
                <a:r>
                  <a:rPr kumimoji="1" lang="en-US" altLang="ko-KR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 : deterministic, randomized sieve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200" dirty="0"/>
                  <a:t>LLL </a:t>
                </a:r>
                <a:r>
                  <a:rPr kumimoji="1" lang="ko-KR" altLang="en-US" sz="1200" dirty="0"/>
                  <a:t>사용 후</a:t>
                </a:r>
                <a:r>
                  <a:rPr kumimoji="1" lang="en-US" altLang="ko-KR" sz="1200" dirty="0"/>
                  <a:t>, </a:t>
                </a:r>
                <a:r>
                  <a:rPr kumimoji="1" lang="ko-KR" altLang="en-US" sz="1200" dirty="0"/>
                  <a:t>해당 방식 적용한 결과</a:t>
                </a:r>
                <a:r>
                  <a:rPr kumimoji="1" lang="en-US" altLang="ko-KR" sz="1200" dirty="0"/>
                  <a:t>, </a:t>
                </a:r>
                <a:br>
                  <a:rPr kumimoji="1" lang="en-US" altLang="ko-KR" sz="1200" dirty="0"/>
                </a:br>
                <a:r>
                  <a:rPr kumimoji="1" lang="ko-KR" altLang="en-US" sz="1200" dirty="0"/>
                  <a:t>시간 복잡도가 큼</a:t>
                </a:r>
                <a:r>
                  <a:rPr kumimoji="1" lang="en-US" altLang="ko-KR" sz="1200" dirty="0"/>
                  <a:t> : </a:t>
                </a:r>
                <a:r>
                  <a:rPr kumimoji="1" lang="en-US" altLang="ko-KR" sz="1200" i="0" dirty="0">
                    <a:latin typeface="Cambria Math" panose="02040503050406030204" pitchFamily="18" charset="0"/>
                  </a:rPr>
                  <a:t>𝑛</a:t>
                </a:r>
                <a:r>
                  <a:rPr kumimoji="1" lang="en-US" altLang="ko-KR" sz="1200" i="0" baseline="30000" dirty="0">
                    <a:latin typeface="Cambria Math" panose="02040503050406030204" pitchFamily="18" charset="0"/>
                  </a:rPr>
                  <a:t>2</a:t>
                </a:r>
                <a:r>
                  <a:rPr kumimoji="1" lang="ko-KR" altLang="en-US" sz="1200" i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ko-KR" sz="1200" dirty="0"/>
                  <a:t> </a:t>
                </a:r>
                <a:r>
                  <a:rPr kumimoji="1" lang="en-US" altLang="ko-KR" sz="1050" dirty="0"/>
                  <a:t>(log</a:t>
                </a:r>
                <a:r>
                  <a:rPr kumimoji="1" lang="en-US" altLang="ko-KR" sz="1050" baseline="-25000" dirty="0"/>
                  <a:t>2</a:t>
                </a:r>
                <a:r>
                  <a:rPr kumimoji="1" lang="en-US" altLang="ko-KR" sz="1050" dirty="0"/>
                  <a:t>(time))</a:t>
                </a:r>
                <a:endParaRPr kumimoji="1" lang="ko-KR" altLang="en-US" sz="1200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3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SVP</a:t>
                </a:r>
                <a:r>
                  <a:rPr kumimoji="1" lang="ko-KR" altLang="en-US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 해결 방식 범주 </a:t>
                </a:r>
                <a:r>
                  <a:rPr kumimoji="1" lang="en-US" altLang="ko-KR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2</a:t>
                </a:r>
                <a:r>
                  <a:rPr kumimoji="1" lang="ko-KR" altLang="en-US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가지 </a:t>
                </a:r>
                <a:r>
                  <a:rPr kumimoji="1" lang="en-US" altLang="ko-KR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:</a:t>
                </a:r>
                <a:r>
                  <a:rPr kumimoji="1" lang="ko-KR" altLang="en-US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 </a:t>
                </a:r>
                <a:r>
                  <a:rPr kumimoji="1" lang="en-US" altLang="ko-KR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approximate, exact</a:t>
                </a:r>
              </a:p>
              <a:p>
                <a:r>
                  <a:rPr kumimoji="1" lang="en-US" altLang="ko-KR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Exact</a:t>
                </a:r>
                <a:r>
                  <a:rPr kumimoji="1" lang="ko-KR" altLang="en-US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의 세부 범주</a:t>
                </a:r>
                <a:r>
                  <a:rPr kumimoji="1" lang="en-US" altLang="ko-KR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 : deterministic, randomized sieve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200" dirty="0"/>
                  <a:t>LLL </a:t>
                </a:r>
                <a:r>
                  <a:rPr kumimoji="1" lang="ko-KR" altLang="en-US" sz="1200" dirty="0"/>
                  <a:t>사용 후</a:t>
                </a:r>
                <a:r>
                  <a:rPr kumimoji="1" lang="en-US" altLang="ko-KR" sz="1200" dirty="0"/>
                  <a:t>, </a:t>
                </a:r>
                <a:r>
                  <a:rPr kumimoji="1" lang="ko-KR" altLang="en-US" sz="1200" dirty="0"/>
                  <a:t>해당 방식 적용한 결과</a:t>
                </a:r>
                <a:r>
                  <a:rPr kumimoji="1" lang="en-US" altLang="ko-KR" sz="1200" dirty="0"/>
                  <a:t>, </a:t>
                </a:r>
                <a:br>
                  <a:rPr kumimoji="1" lang="en-US" altLang="ko-KR" sz="1200" dirty="0"/>
                </a:br>
                <a:r>
                  <a:rPr kumimoji="1" lang="ko-KR" altLang="en-US" sz="1200" dirty="0"/>
                  <a:t>시간 복잡도가 큼</a:t>
                </a:r>
                <a:r>
                  <a:rPr kumimoji="1" lang="en-US" altLang="ko-KR" sz="1200" dirty="0"/>
                  <a:t> : </a:t>
                </a:r>
                <a14:m>
                  <m:oMath xmlns:m="http://schemas.openxmlformats.org/officeDocument/2006/math">
                    <m:r>
                      <a:rPr kumimoji="1" lang="en-US" altLang="ko-KR" sz="1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R" sz="12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ko-KR" alt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1200" dirty="0"/>
                  <a:t> </a:t>
                </a:r>
                <a:r>
                  <a:rPr kumimoji="1" lang="en-US" altLang="ko-KR" sz="1050" dirty="0"/>
                  <a:t>(log</a:t>
                </a:r>
                <a:r>
                  <a:rPr kumimoji="1" lang="en-US" altLang="ko-KR" sz="1050" baseline="-25000" dirty="0"/>
                  <a:t>2</a:t>
                </a:r>
                <a:r>
                  <a:rPr kumimoji="1" lang="en-US" altLang="ko-KR" sz="1050" dirty="0"/>
                  <a:t>(time))</a:t>
                </a:r>
                <a:endParaRPr kumimoji="1" lang="ko-KR" altLang="en-US" sz="1200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ko-KR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SVP</a:t>
                </a:r>
                <a:r>
                  <a:rPr kumimoji="1" lang="ko-KR" altLang="en-US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 해결 방식 범주 </a:t>
                </a:r>
                <a:r>
                  <a:rPr kumimoji="1" lang="en-US" altLang="ko-KR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2</a:t>
                </a:r>
                <a:r>
                  <a:rPr kumimoji="1" lang="ko-KR" altLang="en-US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가지 </a:t>
                </a:r>
                <a:r>
                  <a:rPr kumimoji="1" lang="en-US" altLang="ko-KR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:</a:t>
                </a:r>
                <a:r>
                  <a:rPr kumimoji="1" lang="ko-KR" altLang="en-US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 </a:t>
                </a:r>
                <a:r>
                  <a:rPr kumimoji="1" lang="en-US" altLang="ko-KR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approximate, exact</a:t>
                </a:r>
              </a:p>
              <a:p>
                <a:r>
                  <a:rPr kumimoji="1" lang="en-US" altLang="ko-KR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Exact</a:t>
                </a:r>
                <a:r>
                  <a:rPr kumimoji="1" lang="ko-KR" altLang="en-US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의 세부 범주</a:t>
                </a:r>
                <a:r>
                  <a:rPr kumimoji="1" lang="en-US" altLang="ko-KR" dirty="0">
                    <a:latin typeface="Noto Sans Armenian" panose="020B0502040504020204" pitchFamily="34" charset="0"/>
                    <a:ea typeface="Apple SD Gothic Neo" panose="02000300000000000000" pitchFamily="2" charset="-127"/>
                  </a:rPr>
                  <a:t> : deterministic, randomized sieve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200" dirty="0"/>
                  <a:t>LLL </a:t>
                </a:r>
                <a:r>
                  <a:rPr kumimoji="1" lang="ko-KR" altLang="en-US" sz="1200" dirty="0"/>
                  <a:t>사용 후</a:t>
                </a:r>
                <a:r>
                  <a:rPr kumimoji="1" lang="en-US" altLang="ko-KR" sz="1200" dirty="0"/>
                  <a:t>, </a:t>
                </a:r>
                <a:r>
                  <a:rPr kumimoji="1" lang="ko-KR" altLang="en-US" sz="1200" dirty="0"/>
                  <a:t>해당 방식 적용한 결과</a:t>
                </a:r>
                <a:r>
                  <a:rPr kumimoji="1" lang="en-US" altLang="ko-KR" sz="1200" dirty="0"/>
                  <a:t>, </a:t>
                </a:r>
                <a:br>
                  <a:rPr kumimoji="1" lang="en-US" altLang="ko-KR" sz="1200" dirty="0"/>
                </a:br>
                <a:r>
                  <a:rPr kumimoji="1" lang="ko-KR" altLang="en-US" sz="1200" dirty="0"/>
                  <a:t>시간 복잡도가 큼</a:t>
                </a:r>
                <a:r>
                  <a:rPr kumimoji="1" lang="en-US" altLang="ko-KR" sz="1200" dirty="0"/>
                  <a:t> : </a:t>
                </a:r>
                <a:r>
                  <a:rPr kumimoji="1" lang="en-US" altLang="ko-KR" sz="1200" i="0" dirty="0">
                    <a:latin typeface="Cambria Math" panose="02040503050406030204" pitchFamily="18" charset="0"/>
                  </a:rPr>
                  <a:t>𝑛</a:t>
                </a:r>
                <a:r>
                  <a:rPr kumimoji="1" lang="en-US" altLang="ko-KR" sz="1200" i="0" baseline="30000" dirty="0">
                    <a:latin typeface="Cambria Math" panose="02040503050406030204" pitchFamily="18" charset="0"/>
                  </a:rPr>
                  <a:t>2</a:t>
                </a:r>
                <a:r>
                  <a:rPr kumimoji="1" lang="ko-KR" altLang="en-US" sz="1200" i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ko-KR" sz="1200" dirty="0"/>
                  <a:t> </a:t>
                </a:r>
                <a:r>
                  <a:rPr kumimoji="1" lang="en-US" altLang="ko-KR" sz="1050" dirty="0"/>
                  <a:t>(log</a:t>
                </a:r>
                <a:r>
                  <a:rPr kumimoji="1" lang="en-US" altLang="ko-KR" sz="1050" baseline="-25000" dirty="0"/>
                  <a:t>2</a:t>
                </a:r>
                <a:r>
                  <a:rPr kumimoji="1" lang="en-US" altLang="ko-KR" sz="1050" dirty="0"/>
                  <a:t>(time))</a:t>
                </a:r>
                <a:endParaRPr kumimoji="1" lang="ko-KR" altLang="en-US" sz="1200" dirty="0"/>
              </a:p>
              <a:p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480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383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683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구현 시</a:t>
            </a:r>
            <a:r>
              <a:rPr kumimoji="1"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random lattice </a:t>
            </a: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</a:t>
            </a:r>
            <a:endParaRPr kumimoji="1"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918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구현 시</a:t>
            </a:r>
            <a:r>
              <a:rPr kumimoji="1"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random lattice </a:t>
            </a: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</a:t>
            </a:r>
            <a:endParaRPr kumimoji="1"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27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구현 시</a:t>
            </a:r>
            <a:r>
              <a:rPr kumimoji="1"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random lattice </a:t>
            </a: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</a:t>
            </a:r>
            <a:endParaRPr kumimoji="1"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89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4115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1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microsoft.com/office/2007/relationships/hdphoto" Target="../media/hdphoto2.wdp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plll/experimental_sieve/blob/ktuplenew/fplll/sieve/sieve_gauss.c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0E50-C04F-9545-9437-A821B3EDE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b="1" dirty="0">
                <a:latin typeface="Noto Sans Armenian" panose="020B0502040504020204" pitchFamily="34" charset="0"/>
                <a:ea typeface="Apple SD Gothic Neo" panose="02000300000000000000" pitchFamily="2" charset="-127"/>
              </a:rPr>
              <a:t>KISTI</a:t>
            </a:r>
            <a:r>
              <a:rPr kumimoji="1" lang="ko-KR" altLang="en-US" sz="4000" b="1" dirty="0">
                <a:latin typeface="Noto Sans Armenian" panose="020B0502040504020204" pitchFamily="34" charset="0"/>
                <a:ea typeface="Apple SD Gothic Neo" panose="02000300000000000000" pitchFamily="2" charset="-127"/>
              </a:rPr>
              <a:t> </a:t>
            </a:r>
            <a:r>
              <a:rPr kumimoji="1" lang="ko-KR" altLang="en-US" sz="3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과제 관련</a:t>
            </a:r>
            <a:br>
              <a:rPr kumimoji="1" lang="en-US" altLang="ko-KR" sz="4000" b="1" dirty="0">
                <a:latin typeface="Noto Sans Armenian" panose="020B0502040504020204" pitchFamily="34" charset="0"/>
                <a:ea typeface="Apple SD Gothic Neo" panose="02000300000000000000" pitchFamily="2" charset="-127"/>
              </a:rPr>
            </a:br>
            <a:r>
              <a:rPr kumimoji="1" lang="en-US" altLang="ko-KR" sz="3200" b="1" dirty="0">
                <a:latin typeface="Noto Sans Armenian" panose="020B0502040504020204" pitchFamily="34" charset="0"/>
                <a:ea typeface="Apple SD Gothic Neo" panose="02000300000000000000" pitchFamily="2" charset="-127"/>
              </a:rPr>
              <a:t>: Lattice, NV Sieve,</a:t>
            </a:r>
            <a:r>
              <a:rPr kumimoji="1" lang="ko-KR" altLang="en-US" sz="3200" b="1" dirty="0">
                <a:latin typeface="Noto Sans Armenian" panose="020B0502040504020204" pitchFamily="34" charset="0"/>
                <a:ea typeface="Apple SD Gothic Neo" panose="02000300000000000000" pitchFamily="2" charset="-127"/>
              </a:rPr>
              <a:t> </a:t>
            </a:r>
            <a:r>
              <a:rPr kumimoji="1" lang="en-US" altLang="ko-KR" sz="3200" b="1" dirty="0">
                <a:latin typeface="Noto Sans Armenian" panose="020B0502040504020204" pitchFamily="34" charset="0"/>
                <a:ea typeface="Apple SD Gothic Neo" panose="02000300000000000000" pitchFamily="2" charset="-127"/>
              </a:rPr>
              <a:t>Grover</a:t>
            </a:r>
            <a:endParaRPr kumimoji="1" lang="ko-KR" altLang="en-US" sz="4000" b="1" dirty="0">
              <a:latin typeface="Noto Sans Armenian" panose="020B0502040504020204" pitchFamily="34" charset="0"/>
              <a:ea typeface="Apple SD Gothic Neo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7C2DF-2696-7A44-9F85-508A0259C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https://youtu.be/r97_lwUGXIc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67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Noto Sans Armenian SemBd" panose="020B0502040504020204" pitchFamily="34" charset="0"/>
              </a:rPr>
              <a:t>SVP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범주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kumimoji="1" lang="en-US" altLang="ko-KR" dirty="0">
              <a:latin typeface="Noto Sans Armenian" panose="020B0502040504020204" pitchFamily="34" charset="0"/>
              <a:ea typeface="Apple SD Gothic Neo" panose="02000300000000000000" pitchFamily="2" charset="-127"/>
            </a:endParaRPr>
          </a:p>
          <a:p>
            <a:endParaRPr kumimoji="1" lang="en-US" altLang="ko-KR" dirty="0">
              <a:latin typeface="Noto Sans Armenian" panose="020B0502040504020204" pitchFamily="34" charset="0"/>
              <a:ea typeface="Apple SD Gothic Neo" panose="02000300000000000000" pitchFamily="2" charset="-127"/>
            </a:endParaRPr>
          </a:p>
          <a:p>
            <a:endParaRPr kumimoji="1" lang="en-US" altLang="ko-KR" dirty="0">
              <a:latin typeface="Noto Sans Armenian" panose="020B0502040504020204" pitchFamily="34" charset="0"/>
              <a:ea typeface="Apple SD Gothic Neo" panose="02000300000000000000" pitchFamily="2" charset="-127"/>
            </a:endParaRPr>
          </a:p>
          <a:p>
            <a:endParaRPr kumimoji="1" lang="en-US" altLang="ko-KR" dirty="0">
              <a:latin typeface="Noto Sans Armenian" panose="020B0502040504020204" pitchFamily="34" charset="0"/>
              <a:ea typeface="Apple SD Gothic Neo" panose="02000300000000000000" pitchFamily="2" charset="-127"/>
            </a:endParaRPr>
          </a:p>
          <a:p>
            <a:endParaRPr kumimoji="1" lang="en-US" altLang="ko-KR" dirty="0">
              <a:latin typeface="Noto Sans Armenian" panose="020B0502040504020204" pitchFamily="34" charset="0"/>
              <a:ea typeface="Apple SD Gothic Neo" panose="02000300000000000000" pitchFamily="2" charset="-127"/>
            </a:endParaRPr>
          </a:p>
          <a:p>
            <a:endParaRPr kumimoji="1" lang="en-US" altLang="ko-KR" dirty="0">
              <a:latin typeface="Noto Sans Armenian" panose="020B0502040504020204" pitchFamily="34" charset="0"/>
              <a:ea typeface="Apple SD Gothic Neo" panose="02000300000000000000" pitchFamily="2" charset="-127"/>
            </a:endParaRPr>
          </a:p>
          <a:p>
            <a:endParaRPr kumimoji="1"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buNone/>
            </a:pPr>
            <a:endParaRPr kumimoji="1" lang="en-US" altLang="ko-KR" dirty="0">
              <a:latin typeface="Noto Sans Armenian" panose="020B0502040504020204" pitchFamily="34" charset="0"/>
              <a:ea typeface="Apple SD Gothic Neo" panose="02000300000000000000" pitchFamily="2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9380D69-55EA-B55B-392E-6866497DCD41}"/>
              </a:ext>
            </a:extLst>
          </p:cNvPr>
          <p:cNvGrpSpPr/>
          <p:nvPr/>
        </p:nvGrpSpPr>
        <p:grpSpPr>
          <a:xfrm>
            <a:off x="459617" y="1799552"/>
            <a:ext cx="10616818" cy="3036019"/>
            <a:chOff x="573917" y="1396409"/>
            <a:chExt cx="10616818" cy="3036019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E93A005-6FD1-E7D9-03EE-2220CFB3C01A}"/>
                </a:ext>
              </a:extLst>
            </p:cNvPr>
            <p:cNvGrpSpPr/>
            <p:nvPr/>
          </p:nvGrpSpPr>
          <p:grpSpPr>
            <a:xfrm>
              <a:off x="1509265" y="1396409"/>
              <a:ext cx="9681470" cy="1843606"/>
              <a:chOff x="766718" y="1546567"/>
              <a:chExt cx="9681470" cy="1843606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D1487711-01B6-6126-335E-BA0D667CF614}"/>
                  </a:ext>
                </a:extLst>
              </p:cNvPr>
              <p:cNvGrpSpPr/>
              <p:nvPr/>
            </p:nvGrpSpPr>
            <p:grpSpPr>
              <a:xfrm>
                <a:off x="766718" y="1639752"/>
                <a:ext cx="5329282" cy="1750421"/>
                <a:chOff x="1657622" y="1531802"/>
                <a:chExt cx="5329282" cy="1750421"/>
              </a:xfrm>
            </p:grpSpPr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E72492C8-33B9-3545-72EF-46129915520F}"/>
                    </a:ext>
                  </a:extLst>
                </p:cNvPr>
                <p:cNvGrpSpPr/>
                <p:nvPr/>
              </p:nvGrpSpPr>
              <p:grpSpPr>
                <a:xfrm>
                  <a:off x="1657622" y="1531802"/>
                  <a:ext cx="1574074" cy="1750421"/>
                  <a:chOff x="1657622" y="1531802"/>
                  <a:chExt cx="1574074" cy="1750421"/>
                </a:xfrm>
              </p:grpSpPr>
              <p:pic>
                <p:nvPicPr>
                  <p:cNvPr id="10" name="그림 9">
                    <a:extLst>
                      <a:ext uri="{FF2B5EF4-FFF2-40B4-BE49-F238E27FC236}">
                        <a16:creationId xmlns:a16="http://schemas.microsoft.com/office/drawing/2014/main" id="{4D971402-4F66-F866-F2D0-5AFCE6E44A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sharpenSoften amount="50000"/>
                            </a14:imgEffect>
                          </a14:imgLayer>
                        </a14:imgProps>
                      </a:ext>
                    </a:extLst>
                  </a:blip>
                  <a:srcRect l="27455" t="7038" r="51058" b="35457"/>
                  <a:stretch/>
                </p:blipFill>
                <p:spPr>
                  <a:xfrm>
                    <a:off x="1860459" y="1531802"/>
                    <a:ext cx="1168400" cy="115570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3D4D7D21-ABC0-FD44-06DA-9DA26D62EB4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57622" y="2728225"/>
                        <a:ext cx="1574074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600" dirty="0">
                            <a:latin typeface="Pretendard" panose="02000503000000020004" pitchFamily="50" charset="-127"/>
                            <a:ea typeface="Pretendard" panose="02000503000000020004" pitchFamily="50" charset="-127"/>
                            <a:cs typeface="Pretendard" panose="02000503000000020004" pitchFamily="50" charset="-127"/>
                          </a:rPr>
                          <a:t>고차원 격자</a:t>
                        </a:r>
                        <a:endPara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endParaRPr>
                      </a:p>
                      <a:p>
                        <a:pPr algn="ctr"/>
                        <a:r>
                          <a:rPr lang="en-US" altLang="ko-KR" sz="1400" dirty="0">
                            <a:latin typeface="Pretendard" panose="02000503000000020004" pitchFamily="50" charset="-127"/>
                            <a:ea typeface="Pretendard" panose="02000503000000020004" pitchFamily="50" charset="-127"/>
                            <a:cs typeface="Pretendard" panose="02000503000000020004" pitchFamily="50" charset="-127"/>
                          </a:rPr>
                          <a:t>(Rank </a:t>
                        </a:r>
                        <a14:m>
                          <m:oMath xmlns:m="http://schemas.openxmlformats.org/officeDocument/2006/math">
                            <m:r>
                              <a:rPr lang="en-US" altLang="ko-KR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Pretendard" panose="02000503000000020004" pitchFamily="50" charset="-127"/>
                              </a:rPr>
                              <m:t>≥</m:t>
                            </m:r>
                            <m:r>
                              <a:rPr lang="en-US" altLang="ko-KR" sz="1400" i="1" dirty="0" smtClean="0">
                                <a:latin typeface="Cambria Math" panose="02040503050406030204" pitchFamily="18" charset="0"/>
                                <a:ea typeface="Pretendard" panose="02000503000000020004" pitchFamily="50" charset="-127"/>
                                <a:cs typeface="Pretendard" panose="02000503000000020004" pitchFamily="50" charset="-127"/>
                              </a:rPr>
                              <m:t>100</m:t>
                            </m:r>
                          </m:oMath>
                        </a14:m>
                        <a:r>
                          <a:rPr lang="en-US" altLang="ko-KR" sz="1400" dirty="0">
                            <a:latin typeface="Pretendard" panose="02000503000000020004" pitchFamily="50" charset="-127"/>
                            <a:ea typeface="Pretendard" panose="02000503000000020004" pitchFamily="50" charset="-127"/>
                            <a:cs typeface="Pretendard" panose="02000503000000020004" pitchFamily="50" charset="-127"/>
                          </a:rPr>
                          <a:t>)</a:t>
                        </a:r>
                        <a:endParaRPr lang="ko-KR" altLang="en-US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3D4D7D21-ABC0-FD44-06DA-9DA26D62EB4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57622" y="2728225"/>
                        <a:ext cx="1574074" cy="553998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t="-3297" b="-98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F47A90CC-F55F-79DB-2BB0-B5BEC90D336D}"/>
                    </a:ext>
                  </a:extLst>
                </p:cNvPr>
                <p:cNvGrpSpPr/>
                <p:nvPr/>
              </p:nvGrpSpPr>
              <p:grpSpPr>
                <a:xfrm>
                  <a:off x="5412830" y="1531802"/>
                  <a:ext cx="1574074" cy="1750421"/>
                  <a:chOff x="6516393" y="1631950"/>
                  <a:chExt cx="1574074" cy="1750421"/>
                </a:xfrm>
              </p:grpSpPr>
              <p:pic>
                <p:nvPicPr>
                  <p:cNvPr id="20" name="그림 19">
                    <a:extLst>
                      <a:ext uri="{FF2B5EF4-FFF2-40B4-BE49-F238E27FC236}">
                        <a16:creationId xmlns:a16="http://schemas.microsoft.com/office/drawing/2014/main" id="{DD4F6221-A673-6DEC-AF05-4BC6B01A1E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sharpenSoften amount="50000"/>
                            </a14:imgEffect>
                          </a14:imgLayer>
                        </a14:imgProps>
                      </a:ext>
                    </a:extLst>
                  </a:blip>
                  <a:srcRect l="27455" t="7038" r="51058" b="35457"/>
                  <a:stretch/>
                </p:blipFill>
                <p:spPr>
                  <a:xfrm>
                    <a:off x="6719230" y="1631950"/>
                    <a:ext cx="1168400" cy="115570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2DFB7EC1-8940-55B7-92D2-4746C8AE76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16393" y="2828373"/>
                        <a:ext cx="1574074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600" dirty="0">
                            <a:latin typeface="Pretendard" panose="02000503000000020004" pitchFamily="50" charset="-127"/>
                            <a:ea typeface="Pretendard" panose="02000503000000020004" pitchFamily="50" charset="-127"/>
                            <a:cs typeface="Pretendard" panose="02000503000000020004" pitchFamily="50" charset="-127"/>
                          </a:rPr>
                          <a:t>저차원 격자</a:t>
                        </a:r>
                        <a:endPara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endParaRPr>
                      </a:p>
                      <a:p>
                        <a:pPr algn="ctr"/>
                        <a:r>
                          <a:rPr lang="en-US" altLang="ko-KR" sz="1400" dirty="0">
                            <a:latin typeface="Pretendard" panose="02000503000000020004" pitchFamily="50" charset="-127"/>
                            <a:ea typeface="Pretendard" panose="02000503000000020004" pitchFamily="50" charset="-127"/>
                            <a:cs typeface="Pretendard" panose="02000503000000020004" pitchFamily="50" charset="-127"/>
                          </a:rPr>
                          <a:t>(Rank </a:t>
                        </a:r>
                        <a14:m>
                          <m:oMath xmlns:m="http://schemas.openxmlformats.org/officeDocument/2006/math">
                            <m:r>
                              <a:rPr lang="en-US" altLang="ko-KR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Pretendard" panose="02000503000000020004" pitchFamily="50" charset="-127"/>
                              </a:rPr>
                              <m:t>≤</m:t>
                            </m:r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  <a:ea typeface="Pretendard" panose="02000503000000020004" pitchFamily="50" charset="-127"/>
                                <a:cs typeface="Pretendard" panose="02000503000000020004" pitchFamily="50" charset="-127"/>
                              </a:rPr>
                              <m:t>6</m:t>
                            </m:r>
                            <m:r>
                              <a:rPr lang="en-US" altLang="ko-KR" sz="1400" i="1" dirty="0" smtClean="0">
                                <a:latin typeface="Cambria Math" panose="02040503050406030204" pitchFamily="18" charset="0"/>
                                <a:ea typeface="Pretendard" panose="02000503000000020004" pitchFamily="50" charset="-127"/>
                                <a:cs typeface="Pretendard" panose="02000503000000020004" pitchFamily="50" charset="-127"/>
                              </a:rPr>
                              <m:t>0</m:t>
                            </m:r>
                          </m:oMath>
                        </a14:m>
                        <a:r>
                          <a:rPr lang="en-US" altLang="ko-KR" sz="1400" dirty="0">
                            <a:latin typeface="Pretendard" panose="02000503000000020004" pitchFamily="50" charset="-127"/>
                            <a:ea typeface="Pretendard" panose="02000503000000020004" pitchFamily="50" charset="-127"/>
                            <a:cs typeface="Pretendard" panose="02000503000000020004" pitchFamily="50" charset="-127"/>
                          </a:rPr>
                          <a:t>)</a:t>
                        </a:r>
                        <a:endPara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2DFB7EC1-8940-55B7-92D2-4746C8AE76E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16393" y="2828373"/>
                        <a:ext cx="1574074" cy="553998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t="-3297" b="-98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FBF5DE7-1444-AB01-8D60-466158B5E009}"/>
                    </a:ext>
                  </a:extLst>
                </p:cNvPr>
                <p:cNvSpPr txBox="1"/>
                <p:nvPr/>
              </p:nvSpPr>
              <p:spPr>
                <a:xfrm>
                  <a:off x="3058840" y="1664641"/>
                  <a:ext cx="2526846" cy="7884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600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근사 방식 통해 범위 축소</a:t>
                  </a:r>
                  <a:endParaRPr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 b="1" dirty="0">
                      <a:latin typeface="Noto Sans Armenian" panose="020B0502040504020204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Approximate</a:t>
                  </a:r>
                  <a:endParaRPr lang="ko-KR" altLang="en-US" sz="1600" b="1" dirty="0">
                    <a:latin typeface="Noto Sans Armenian" panose="020B0502040504020204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  <p:cxnSp>
              <p:nvCxnSpPr>
                <p:cNvPr id="28" name="직선 화살표 연결선 27">
                  <a:extLst>
                    <a:ext uri="{FF2B5EF4-FFF2-40B4-BE49-F238E27FC236}">
                      <a16:creationId xmlns:a16="http://schemas.microsoft.com/office/drawing/2014/main" id="{7EF3F530-58DC-7CDA-D76A-1A6B3351DBEE}"/>
                    </a:ext>
                  </a:extLst>
                </p:cNvPr>
                <p:cNvCxnSpPr>
                  <a:cxnSpLocks/>
                  <a:endCxn id="20" idx="1"/>
                </p:cNvCxnSpPr>
                <p:nvPr/>
              </p:nvCxnSpPr>
              <p:spPr>
                <a:xfrm>
                  <a:off x="3036705" y="2109651"/>
                  <a:ext cx="2578962" cy="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0EA457A2-93A2-7F37-3167-2916670B92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1009" y="2217600"/>
                <a:ext cx="311842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81876EA-F301-8AB9-171C-7D0095E79F4D}"/>
                  </a:ext>
                </a:extLst>
              </p:cNvPr>
              <p:cNvSpPr txBox="1"/>
              <p:nvPr/>
            </p:nvSpPr>
            <p:spPr>
              <a:xfrm>
                <a:off x="5962308" y="1772591"/>
                <a:ext cx="2874692" cy="79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축소된 격자에서 </a:t>
                </a:r>
                <a:r>
                  <a:rPr lang="en-US" altLang="ko-KR" sz="1600" dirty="0">
                    <a:latin typeface="Noto Sans Armenian" panose="020B0502040504020204"/>
                    <a:ea typeface="Pretendard" panose="02000503000000020004" pitchFamily="50" charset="-127"/>
                    <a:cs typeface="Pretendard" panose="02000503000000020004" pitchFamily="50" charset="-127"/>
                  </a:rPr>
                  <a:t>SVP</a:t>
                </a:r>
                <a:r>
                  <a:rPr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해결</a:t>
                </a:r>
                <a:endParaRPr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600" b="1" dirty="0">
                    <a:latin typeface="Noto Sans Armenian" panose="020B0502040504020204"/>
                    <a:ea typeface="Pretendard" panose="02000503000000020004" pitchFamily="50" charset="-127"/>
                    <a:cs typeface="Pretendard" panose="02000503000000020004" pitchFamily="50" charset="-127"/>
                  </a:rPr>
                  <a:t>Exact</a:t>
                </a:r>
                <a:endParaRPr lang="ko-KR" altLang="en-US" sz="1600" b="1" dirty="0">
                  <a:latin typeface="Noto Sans Armenian" panose="020B0502040504020204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27FE7580-120E-9DAA-0C4F-91B5D4F65E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rcRect l="5799" t="21784" r="67925" b="11437"/>
              <a:stretch/>
            </p:blipFill>
            <p:spPr>
              <a:xfrm>
                <a:off x="9019438" y="1546567"/>
                <a:ext cx="1428750" cy="134206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953EEF-9FE8-36DF-8508-FE3657595387}"/>
                </a:ext>
              </a:extLst>
            </p:cNvPr>
            <p:cNvSpPr txBox="1"/>
            <p:nvPr/>
          </p:nvSpPr>
          <p:spPr>
            <a:xfrm>
              <a:off x="573917" y="3262877"/>
              <a:ext cx="3877494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SVP</a:t>
              </a:r>
              <a:r>
                <a:rPr kumimoji="1"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를 위한 알고리즘 실행이 아닌</a:t>
              </a:r>
              <a:br>
                <a:rPr kumimoji="1" lang="en-US" altLang="ko-KR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</a:br>
              <a:r>
                <a:rPr kumimoji="1"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호출로 인한</a:t>
              </a:r>
              <a:r>
                <a:rPr kumimoji="1" lang="en-US" altLang="ko-KR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kumimoji="1"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시간 오버헤드가 크게 발생</a:t>
              </a:r>
              <a:endParaRPr kumimoji="1"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Wingdings" panose="05000000000000000000" pitchFamily="2" charset="2"/>
                </a:rPr>
                <a:t>SV </a:t>
              </a:r>
              <a:r>
                <a:rPr kumimoji="1"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Wingdings" panose="05000000000000000000" pitchFamily="2" charset="2"/>
                </a:rPr>
                <a:t>찾기가 아닌 </a:t>
              </a:r>
              <a:r>
                <a:rPr kumimoji="1"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범위 축소를 위해 근사 방식 사용</a:t>
              </a:r>
              <a:br>
                <a:rPr kumimoji="1" lang="en-US" altLang="ko-KR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</a:br>
              <a:r>
                <a:rPr kumimoji="1"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즉</a:t>
              </a:r>
              <a:r>
                <a:rPr kumimoji="1" lang="en-US" altLang="ko-KR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kumimoji="1" lang="ko-KR" altLang="en-US" sz="1400" b="1" dirty="0">
                  <a:solidFill>
                    <a:srgbClr val="0070C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고차원 </a:t>
              </a:r>
              <a:r>
                <a:rPr lang="ko-KR" altLang="en-US" sz="1400" b="1" i="0" dirty="0">
                  <a:solidFill>
                    <a:srgbClr val="0070C0"/>
                  </a:solidFill>
                  <a:effectLst/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격자 상의 벡터를 걸러내는 역할</a:t>
              </a:r>
              <a:br>
                <a:rPr kumimoji="1" lang="en-US" altLang="ko-KR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</a:br>
              <a:r>
                <a:rPr kumimoji="1" lang="en-US" altLang="ko-KR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</a:t>
              </a:r>
              <a:r>
                <a:rPr kumimoji="1"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고차원에서는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근사</a:t>
              </a:r>
              <a:r>
                <a:rPr kumimoji="1"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방식만 효율적</a:t>
              </a:r>
              <a:r>
                <a:rPr kumimoji="1" lang="en-US" altLang="ko-KR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2B3F8A8-B5C0-1384-B53A-6236D7C561F1}"/>
                </a:ext>
              </a:extLst>
            </p:cNvPr>
            <p:cNvSpPr txBox="1"/>
            <p:nvPr/>
          </p:nvSpPr>
          <p:spPr>
            <a:xfrm>
              <a:off x="4614164" y="3268741"/>
              <a:ext cx="287469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400" dirty="0">
                  <a:latin typeface="Noto Sans Armenian" panose="020B0502040504020204"/>
                  <a:ea typeface="Pretendard" panose="02000503000000020004" pitchFamily="50" charset="-127"/>
                  <a:cs typeface="Pretendard" panose="02000503000000020004" pitchFamily="50" charset="-127"/>
                </a:rPr>
                <a:t>Exact</a:t>
              </a:r>
              <a:r>
                <a:rPr kumimoji="1"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알고리즘을</a:t>
              </a:r>
              <a:r>
                <a:rPr kumimoji="1" lang="en-US" altLang="ko-KR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kumimoji="1"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집중적으로 사용</a:t>
              </a:r>
              <a:endParaRPr kumimoji="1"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b="1" dirty="0">
                  <a:solidFill>
                    <a:srgbClr val="C0000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정확하게 가장 짧은 벡터 </a:t>
              </a:r>
              <a:r>
                <a:rPr kumimoji="1"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찾아냄</a:t>
              </a:r>
              <a:endParaRPr kumimoji="1"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B7204B1-2F5A-C5F7-FE04-1FC6039B67B9}"/>
              </a:ext>
            </a:extLst>
          </p:cNvPr>
          <p:cNvGrpSpPr/>
          <p:nvPr/>
        </p:nvGrpSpPr>
        <p:grpSpPr>
          <a:xfrm>
            <a:off x="1939834" y="5241929"/>
            <a:ext cx="8880424" cy="1342064"/>
            <a:chOff x="1933385" y="5210373"/>
            <a:chExt cx="8880424" cy="1342064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A2DAE580-2B95-C933-F909-EDFBC259F06C}"/>
                </a:ext>
              </a:extLst>
            </p:cNvPr>
            <p:cNvSpPr/>
            <p:nvPr/>
          </p:nvSpPr>
          <p:spPr>
            <a:xfrm>
              <a:off x="1933385" y="5210373"/>
              <a:ext cx="8321039" cy="1342064"/>
            </a:xfrm>
            <a:prstGeom prst="roundRect">
              <a:avLst>
                <a:gd name="adj" fmla="val 4912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FB6B761-4DD4-B4CD-D394-834EDEC75FDB}"/>
                </a:ext>
              </a:extLst>
            </p:cNvPr>
            <p:cNvSpPr txBox="1"/>
            <p:nvPr/>
          </p:nvSpPr>
          <p:spPr>
            <a:xfrm>
              <a:off x="2152452" y="5342796"/>
              <a:ext cx="8661357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고차원에서는 </a:t>
              </a:r>
              <a:r>
                <a:rPr kumimoji="1" lang="ko-KR" altLang="en-US" sz="16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범위 축소</a:t>
              </a:r>
              <a:r>
                <a:rPr kumimoji="1" lang="ko-KR" altLang="en-US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를 위한 </a:t>
              </a:r>
              <a:r>
                <a:rPr kumimoji="1" lang="en-US" altLang="ko-KR" sz="16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Approximate</a:t>
              </a:r>
              <a:r>
                <a:rPr kumimoji="1" lang="ko-KR" altLang="en-US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방식 사용</a:t>
              </a:r>
              <a:endParaRPr kumimoji="1"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6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정확한 가장 짧은 벡터</a:t>
              </a:r>
              <a:r>
                <a:rPr kumimoji="1" lang="ko-KR" altLang="en-US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를 찾는 방식은 </a:t>
              </a:r>
              <a:r>
                <a:rPr kumimoji="1" lang="en-US" altLang="ko-KR" sz="16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Exact</a:t>
              </a:r>
              <a:r>
                <a:rPr kumimoji="1"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kumimoji="1" lang="ko-KR" altLang="en-US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알고리즘</a:t>
              </a:r>
              <a:endParaRPr kumimoji="1"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따라서</a:t>
              </a:r>
              <a:r>
                <a:rPr kumimoji="1"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kumimoji="1" lang="ko-KR" altLang="en-US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최상의 </a:t>
              </a:r>
              <a:r>
                <a:rPr kumimoji="1" lang="ko-KR" altLang="en-US" sz="1600" b="1" dirty="0">
                  <a:solidFill>
                    <a:srgbClr val="C0000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실용적</a:t>
              </a:r>
              <a:r>
                <a:rPr kumimoji="1" lang="en-US" altLang="ko-KR" sz="1600" b="1" dirty="0">
                  <a:solidFill>
                    <a:srgbClr val="C0000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/</a:t>
              </a:r>
              <a:r>
                <a:rPr kumimoji="1" lang="ko-KR" altLang="en-US" sz="1600" b="1" dirty="0">
                  <a:solidFill>
                    <a:srgbClr val="C0000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이론적</a:t>
              </a:r>
              <a:r>
                <a:rPr kumimoji="1" lang="ko-KR" altLang="en-US" sz="1600" dirty="0">
                  <a:solidFill>
                    <a:srgbClr val="C0000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kumimoji="1" lang="en-US" altLang="ko-KR" sz="1600" b="1" dirty="0">
                  <a:solidFill>
                    <a:srgbClr val="C0000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SVP </a:t>
              </a:r>
              <a:r>
                <a:rPr kumimoji="1" lang="ko-KR" altLang="en-US" sz="1600" b="1" dirty="0">
                  <a:solidFill>
                    <a:srgbClr val="C0000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솔루션은 저차원에서 정확하며 효율적</a:t>
              </a:r>
              <a:r>
                <a:rPr kumimoji="1" lang="ko-KR" altLang="en-US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이어야 함</a:t>
              </a:r>
              <a:endParaRPr kumimoji="1"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낮은 차원에서의 </a:t>
              </a:r>
              <a:r>
                <a:rPr kumimoji="1"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SVP</a:t>
              </a:r>
              <a:r>
                <a:rPr kumimoji="1" lang="ko-KR" altLang="en-US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를 정확하게 해결한 후</a:t>
              </a:r>
              <a:r>
                <a:rPr kumimoji="1"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kumimoji="1" lang="ko-KR" altLang="en-US" sz="1600" b="1" dirty="0">
                  <a:solidFill>
                    <a:srgbClr val="0070C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해결 가능한 가장 높은 차원을 결정</a:t>
              </a:r>
              <a:r>
                <a:rPr kumimoji="1" lang="ko-KR" altLang="en-US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하는 것이 중요</a:t>
              </a:r>
              <a:endParaRPr kumimoji="1"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68FC5FE-1130-C85D-F01A-476934B1E888}"/>
              </a:ext>
            </a:extLst>
          </p:cNvPr>
          <p:cNvSpPr txBox="1"/>
          <p:nvPr/>
        </p:nvSpPr>
        <p:spPr>
          <a:xfrm>
            <a:off x="1387536" y="1254365"/>
            <a:ext cx="9499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고차원에서 </a:t>
            </a:r>
            <a:r>
              <a:rPr kumimoji="1" lang="en-US" altLang="ko-KR" sz="16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Approximate</a:t>
            </a:r>
            <a:r>
              <a:rPr kumimoji="1"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통해 </a:t>
            </a:r>
            <a:r>
              <a:rPr kumimoji="1" lang="ko-KR" altLang="en-US" sz="16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범위 축소 </a:t>
            </a:r>
            <a:r>
              <a:rPr kumimoji="1"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후</a:t>
            </a:r>
            <a:r>
              <a:rPr kumimoji="1"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해당 벡터들을 입력으로 </a:t>
            </a:r>
            <a:r>
              <a:rPr kumimoji="1" lang="en-US" altLang="ko-KR" sz="1600" b="1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Exact</a:t>
            </a:r>
            <a:r>
              <a:rPr kumimoji="1"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방식 수행하여 </a:t>
            </a:r>
            <a:r>
              <a:rPr kumimoji="1" lang="en-US" altLang="ko-KR" sz="1600" b="1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SVP </a:t>
            </a:r>
            <a:r>
              <a:rPr kumimoji="1" lang="ko-KR" altLang="en-US" sz="1600" b="1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해결</a:t>
            </a:r>
            <a:endParaRPr kumimoji="1" lang="en-US" altLang="ko-KR" sz="1600" b="1" dirty="0">
              <a:solidFill>
                <a:srgbClr val="C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2C58A86-69BD-8DE2-27E5-1EA305509FA1}"/>
              </a:ext>
            </a:extLst>
          </p:cNvPr>
          <p:cNvGrpSpPr/>
          <p:nvPr/>
        </p:nvGrpSpPr>
        <p:grpSpPr>
          <a:xfrm rot="5400000">
            <a:off x="5927725" y="4734888"/>
            <a:ext cx="336550" cy="290680"/>
            <a:chOff x="4730750" y="4498892"/>
            <a:chExt cx="336550" cy="21306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7" name="화살표: 갈매기형 수장 56">
              <a:extLst>
                <a:ext uri="{FF2B5EF4-FFF2-40B4-BE49-F238E27FC236}">
                  <a16:creationId xmlns:a16="http://schemas.microsoft.com/office/drawing/2014/main" id="{42081AA7-2A44-D9F2-A925-AAB60105932F}"/>
                </a:ext>
              </a:extLst>
            </p:cNvPr>
            <p:cNvSpPr/>
            <p:nvPr/>
          </p:nvSpPr>
          <p:spPr>
            <a:xfrm>
              <a:off x="4730750" y="4498892"/>
              <a:ext cx="133350" cy="21306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화살표: 갈매기형 수장 57">
              <a:extLst>
                <a:ext uri="{FF2B5EF4-FFF2-40B4-BE49-F238E27FC236}">
                  <a16:creationId xmlns:a16="http://schemas.microsoft.com/office/drawing/2014/main" id="{A2F868AF-DFFA-99E1-6ECC-2C1306576C3D}"/>
                </a:ext>
              </a:extLst>
            </p:cNvPr>
            <p:cNvSpPr/>
            <p:nvPr/>
          </p:nvSpPr>
          <p:spPr>
            <a:xfrm>
              <a:off x="4832350" y="4498892"/>
              <a:ext cx="133350" cy="21306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화살표: 갈매기형 수장 58">
              <a:extLst>
                <a:ext uri="{FF2B5EF4-FFF2-40B4-BE49-F238E27FC236}">
                  <a16:creationId xmlns:a16="http://schemas.microsoft.com/office/drawing/2014/main" id="{B7CA2DBB-F9F1-05EB-0535-3A77164B69DF}"/>
                </a:ext>
              </a:extLst>
            </p:cNvPr>
            <p:cNvSpPr/>
            <p:nvPr/>
          </p:nvSpPr>
          <p:spPr>
            <a:xfrm>
              <a:off x="4933950" y="4498892"/>
              <a:ext cx="133350" cy="21306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70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>
                <a:latin typeface="Noto Sans Armenian SemBd" panose="020B0502040504020204" pitchFamily="34" charset="0"/>
              </a:rPr>
              <a:t>AKS Sieve</a:t>
            </a:r>
            <a:endParaRPr kumimoji="1" lang="ko-KR" altLang="en-US" b="1" dirty="0">
              <a:latin typeface="Noto Sans Armenian SemBd" panose="020B050204050402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가장 유명한 </a:t>
            </a:r>
            <a:r>
              <a:rPr kumimoji="1"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초기의 </a:t>
            </a:r>
            <a:r>
              <a:rPr kumimoji="1" lang="en-US" altLang="ko-KR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Exact </a:t>
            </a:r>
            <a:r>
              <a:rPr kumimoji="1"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알고리즘</a:t>
            </a:r>
            <a:endParaRPr kumimoji="1" lang="en-US" altLang="ko-KR" sz="2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kumimoji="1" lang="en-US" altLang="ko-KR" sz="2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한계점</a:t>
            </a:r>
            <a:endParaRPr kumimoji="1" lang="en-US" altLang="ko-KR" sz="2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많은 파라미터를 사용하지만</a:t>
            </a:r>
            <a:r>
              <a:rPr kumimoji="1"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최적 파라미터에 대한 언급 부재</a:t>
            </a:r>
            <a:endParaRPr kumimoji="1"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kumimoji="1"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높은</a:t>
            </a:r>
            <a:r>
              <a:rPr kumimoji="1" lang="en-US" altLang="ko-KR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시간 및 공간 복잡도</a:t>
            </a:r>
            <a:endParaRPr kumimoji="1" lang="en-US" altLang="ko-KR" sz="2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kumimoji="1" lang="en-US" altLang="ko-KR" sz="2000" b="1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Impractical</a:t>
            </a:r>
          </a:p>
          <a:p>
            <a:pPr lvl="1"/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발표 이후</a:t>
            </a:r>
            <a:r>
              <a:rPr kumimoji="1"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실질적 구현 및 분석 부재</a:t>
            </a:r>
            <a:endParaRPr kumimoji="1"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0C9EC-526F-D404-687C-0EC7E49905E4}"/>
              </a:ext>
            </a:extLst>
          </p:cNvPr>
          <p:cNvSpPr txBox="1"/>
          <p:nvPr/>
        </p:nvSpPr>
        <p:spPr>
          <a:xfrm>
            <a:off x="0" y="6604084"/>
            <a:ext cx="1226602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ko-KR" sz="105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[AKS] M.Ajtai,R.Kumar,andD.Sivakumar,‘‘Asievealgorithmfortheshortest lattice vector problem,’’ in Proc. 33rd Annu. ACM Symp. Theory Comput. (STOC), Heraklion, Greece, 2001, pp. 601–610.</a:t>
            </a:r>
            <a:endParaRPr kumimoji="1" lang="ko-KR" altLang="en-US" sz="105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14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Noto Sans Armenian SemBd" panose="020B0502040504020204" pitchFamily="34" charset="0"/>
              </a:rPr>
              <a:t>NV Sieve</a:t>
            </a:r>
            <a:endParaRPr kumimoji="1" lang="ko-KR" altLang="en-US" b="1" dirty="0">
              <a:latin typeface="Noto Sans Armenian SemBd" panose="020B050204050402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Practical</a:t>
            </a:r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하지 않은 </a:t>
            </a:r>
            <a:r>
              <a:rPr kumimoji="1" lang="en-US" altLang="ko-KR" sz="20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AKS</a:t>
            </a:r>
            <a:r>
              <a:rPr kumimoji="1" lang="ko-KR" altLang="en-US" sz="20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단점을 보완</a:t>
            </a:r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하기 위한 </a:t>
            </a:r>
            <a:r>
              <a:rPr kumimoji="1"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Exact </a:t>
            </a:r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알고리즘 등장</a:t>
            </a:r>
            <a:endParaRPr kumimoji="1"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kumimoji="1"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AKS</a:t>
            </a:r>
            <a:r>
              <a:rPr kumimoji="1"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비해 </a:t>
            </a:r>
            <a:r>
              <a:rPr kumimoji="1" lang="ko-KR" altLang="en-US" sz="18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낮은 시간 및 공간 복잡도</a:t>
            </a:r>
            <a:endParaRPr kumimoji="1" lang="en-US" altLang="ko-KR" sz="1800" b="1" dirty="0">
              <a:solidFill>
                <a:srgbClr val="0070C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kumimoji="1" lang="ko-KR" altLang="en-US" sz="18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실용적</a:t>
            </a:r>
            <a:r>
              <a:rPr kumimoji="1"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이며 </a:t>
            </a:r>
            <a:r>
              <a:rPr kumimoji="1" lang="ko-KR" altLang="en-US" sz="18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실제 구현 및 평가</a:t>
            </a:r>
            <a:r>
              <a:rPr kumimoji="1"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가능</a:t>
            </a:r>
            <a:endParaRPr kumimoji="1"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이후</a:t>
            </a:r>
            <a:r>
              <a:rPr kumimoji="1" lang="en-US" altLang="ko-KR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많은 </a:t>
            </a:r>
            <a:r>
              <a:rPr kumimoji="1" lang="en-US" altLang="ko-KR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Sieve </a:t>
            </a:r>
            <a:r>
              <a:rPr kumimoji="1"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알고리즘들 등장</a:t>
            </a:r>
            <a:endParaRPr kumimoji="1" lang="en-US" altLang="ko-KR" sz="2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kumimoji="1"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더 낮은 시간 및 공간 복잡도를 갖는 방식들도 존재</a:t>
            </a:r>
            <a:endParaRPr kumimoji="1"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kumimoji="1"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D884348-F941-EDC4-3C81-C529ADDF03F0}"/>
              </a:ext>
            </a:extLst>
          </p:cNvPr>
          <p:cNvGrpSpPr/>
          <p:nvPr/>
        </p:nvGrpSpPr>
        <p:grpSpPr>
          <a:xfrm>
            <a:off x="7095309" y="2812591"/>
            <a:ext cx="4442128" cy="3850724"/>
            <a:chOff x="6261325" y="2030690"/>
            <a:chExt cx="5518755" cy="466528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52B0212-F8B1-FE21-A14C-2C40A0E6E4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7070"/>
            <a:stretch/>
          </p:blipFill>
          <p:spPr>
            <a:xfrm>
              <a:off x="6261325" y="2030690"/>
              <a:ext cx="5518755" cy="4665283"/>
            </a:xfrm>
            <a:prstGeom prst="rect">
              <a:avLst/>
            </a:prstGeom>
          </p:spPr>
        </p:pic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F86838E0-3AAF-05CA-9DA2-A8CFDD1A1229}"/>
                </a:ext>
              </a:extLst>
            </p:cNvPr>
            <p:cNvSpPr/>
            <p:nvPr/>
          </p:nvSpPr>
          <p:spPr>
            <a:xfrm>
              <a:off x="6433456" y="2501537"/>
              <a:ext cx="5346623" cy="633549"/>
            </a:xfrm>
            <a:prstGeom prst="frame">
              <a:avLst>
                <a:gd name="adj1" fmla="val 8376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C1B5AD0-1AA8-DABA-8134-700FC6109F28}"/>
              </a:ext>
            </a:extLst>
          </p:cNvPr>
          <p:cNvSpPr txBox="1"/>
          <p:nvPr/>
        </p:nvSpPr>
        <p:spPr>
          <a:xfrm>
            <a:off x="0" y="6603755"/>
            <a:ext cx="115932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[NV Sieve] </a:t>
            </a:r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Nguyen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Phong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Q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., and </a:t>
            </a:r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Thomas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Vidick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"</a:t>
            </a:r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Sieve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algorithms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for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the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shortest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vector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problem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are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practical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." </a:t>
            </a:r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Journal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of </a:t>
            </a:r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Mathematical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0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Cryptology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2.2 (2008): 181-207.</a:t>
            </a:r>
          </a:p>
        </p:txBody>
      </p:sp>
    </p:spTree>
    <p:extLst>
      <p:ext uri="{BB962C8B-B14F-4D97-AF65-F5344CB8AC3E}">
        <p14:creationId xmlns:p14="http://schemas.microsoft.com/office/powerpoint/2010/main" val="1476458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Noto Sans Armenian SemBd" panose="020B0502040504020204" pitchFamily="34" charset="0"/>
              </a:rPr>
              <a:t>NV Sieve </a:t>
            </a:r>
            <a:r>
              <a:rPr kumimoji="1"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선택 이유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AKS </a:t>
            </a:r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보다 </a:t>
            </a:r>
            <a:r>
              <a:rPr kumimoji="1" lang="ko-KR" altLang="en-US" sz="20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실제적 </a:t>
            </a:r>
            <a:r>
              <a:rPr kumimoji="1" lang="en-US" altLang="ko-KR" sz="20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  <a:r>
              <a:rPr kumimoji="1" lang="ko-KR" altLang="en-US" sz="20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효율적</a:t>
            </a:r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이며</a:t>
            </a:r>
            <a:r>
              <a:rPr kumimoji="1"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en-US" altLang="ko-KR" sz="20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Sieve</a:t>
            </a:r>
            <a:r>
              <a:rPr kumimoji="1" lang="ko-KR" altLang="en-US" sz="20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가장 기초가 되는 알고리즘</a:t>
            </a:r>
            <a:endParaRPr kumimoji="1" lang="en-US" altLang="ko-KR" sz="2000" b="1" dirty="0">
              <a:solidFill>
                <a:srgbClr val="0070C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추가 구현이 들어가는 다른 </a:t>
            </a:r>
            <a:r>
              <a:rPr kumimoji="1"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sieve</a:t>
            </a:r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알고리즘 구현 시</a:t>
            </a:r>
            <a:r>
              <a:rPr kumimoji="1"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quantum </a:t>
            </a:r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비용을 고려하여야 함</a:t>
            </a:r>
            <a:endParaRPr kumimoji="1"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kumimoji="1"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Classical</a:t>
            </a:r>
            <a:r>
              <a:rPr kumimoji="1"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 간단한 구현이 </a:t>
            </a:r>
            <a:r>
              <a:rPr kumimoji="1"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quantum</a:t>
            </a:r>
            <a:r>
              <a:rPr kumimoji="1"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에서는 큰 비용을 야기할 수 있음</a:t>
            </a:r>
            <a:endParaRPr kumimoji="1"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또한</a:t>
            </a:r>
            <a:r>
              <a:rPr kumimoji="1"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더 나은 방식이라고 해서 </a:t>
            </a:r>
            <a:r>
              <a:rPr kumimoji="1"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quantum</a:t>
            </a:r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 무조건 효율적이지는 않음</a:t>
            </a:r>
            <a:br>
              <a:rPr kumimoji="1"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반대로</a:t>
            </a:r>
            <a:r>
              <a:rPr kumimoji="1"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기초적인 방식이라고 해서 무조건 효율적이지는 않음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98B088-4CC7-276A-0FCB-8F1D4D28A472}"/>
              </a:ext>
            </a:extLst>
          </p:cNvPr>
          <p:cNvGrpSpPr/>
          <p:nvPr/>
        </p:nvGrpSpPr>
        <p:grpSpPr>
          <a:xfrm>
            <a:off x="7095309" y="2799529"/>
            <a:ext cx="4442128" cy="3850724"/>
            <a:chOff x="7095309" y="2556304"/>
            <a:chExt cx="4442128" cy="385072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769E3D9-4F41-562D-35E7-81CBD45246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7070"/>
            <a:stretch/>
          </p:blipFill>
          <p:spPr>
            <a:xfrm>
              <a:off x="7095309" y="2556304"/>
              <a:ext cx="4442128" cy="3850724"/>
            </a:xfrm>
            <a:prstGeom prst="rect">
              <a:avLst/>
            </a:prstGeom>
          </p:spPr>
        </p:pic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26282F4C-8D7B-1AC4-5D99-42E3782F9A66}"/>
                </a:ext>
              </a:extLst>
            </p:cNvPr>
            <p:cNvSpPr/>
            <p:nvPr/>
          </p:nvSpPr>
          <p:spPr>
            <a:xfrm>
              <a:off x="7233860" y="3233057"/>
              <a:ext cx="4303576" cy="234815"/>
            </a:xfrm>
            <a:prstGeom prst="frame">
              <a:avLst>
                <a:gd name="adj1" fmla="val 13939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416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Noto Sans Armenian SemBd" panose="020B0502040504020204" pitchFamily="34" charset="0"/>
              </a:rPr>
              <a:t>NV Sieve </a:t>
            </a:r>
            <a:r>
              <a:rPr kumimoji="1"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동작 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endParaRPr kumimoji="1"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kumimoji="1"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kumimoji="1"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kumimoji="1"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kumimoji="1"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kumimoji="1"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kumimoji="1"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kumimoji="1"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buNone/>
            </a:pPr>
            <a:endParaRPr kumimoji="1"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kumimoji="1"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F6686D-5F98-801E-A800-B9434C243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93" y="1074148"/>
            <a:ext cx="5571627" cy="3286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68B05B-5E33-F53D-382D-C57DD632AB1B}"/>
                  </a:ext>
                </a:extLst>
              </p:cNvPr>
              <p:cNvSpPr txBox="1"/>
              <p:nvPr/>
            </p:nvSpPr>
            <p:spPr>
              <a:xfrm>
                <a:off x="5989320" y="1276707"/>
                <a:ext cx="6146074" cy="4872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목적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: 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너무 많은 벡터를 손실하지 않으면서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 </a:t>
                </a:r>
                <a:b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</a:b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          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가장 짧은 벡터 찾기 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(</a:t>
                </a:r>
                <a:r>
                  <a:rPr kumimoji="1" lang="ko-KR" altLang="en-US" sz="1600" dirty="0" err="1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영벡터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제외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입력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: 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LLL 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통해 </a:t>
                </a:r>
                <a:r>
                  <a:rPr kumimoji="1" lang="ko-KR" altLang="en-US" sz="1600" dirty="0" err="1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리덕션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된 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basis</a:t>
                </a:r>
                <a:endParaRPr kumimoji="1" lang="en-US" altLang="ko-KR" sz="1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출력</a:t>
                </a:r>
                <a:r>
                  <a:rPr kumimoji="1" lang="ko-KR" altLang="en-US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kumimoji="1" lang="en-US" altLang="ko-KR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: 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영벡터가 아닌 가장 짧은 벡터</a:t>
                </a:r>
                <a:endParaRPr kumimoji="1" lang="en-US" altLang="ko-KR" sz="1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sz="1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18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Sieve</a:t>
                </a:r>
                <a:r>
                  <a:rPr kumimoji="1" lang="ko-KR" altLang="en-US" sz="18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kumimoji="1" lang="en-US" altLang="ko-KR" sz="18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factor</a:t>
                </a:r>
                <a:r>
                  <a:rPr kumimoji="1" lang="ko-KR" altLang="en-US" sz="18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ko-KR" alt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𝜸</m:t>
                    </m:r>
                  </m:oMath>
                </a14:m>
                <a:endParaRPr kumimoji="1" lang="en-US" altLang="ko-KR" sz="1800" b="1" i="1" dirty="0">
                  <a:solidFill>
                    <a:srgbClr val="0070C0"/>
                  </a:solidFill>
                  <a:latin typeface="Cambria Math" panose="02040503050406030204" pitchFamily="18" charset="0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  <a:ea typeface="Pretendard" panose="02000503000000020004" pitchFamily="50" charset="-127"/>
                            <a:cs typeface="Pretendard" panose="02000503000000020004" pitchFamily="50" charset="-127"/>
                          </a:rPr>
                        </m:ctrlPr>
                      </m:fPr>
                      <m:num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Pretendard" panose="02000503000000020004" pitchFamily="50" charset="-127"/>
                            <a:cs typeface="Pretendard" panose="02000503000000020004" pitchFamily="50" charset="-127"/>
                          </a:rPr>
                          <m:t>2</m:t>
                        </m:r>
                      </m:num>
                      <m:den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Pretendard" panose="02000503000000020004" pitchFamily="50" charset="-127"/>
                            <a:cs typeface="Pretendard" panose="02000503000000020004" pitchFamily="50" charset="-127"/>
                          </a:rPr>
                          <m:t>3</m:t>
                        </m:r>
                      </m:den>
                    </m:f>
                    <m:r>
                      <a:rPr kumimoji="1"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&lt;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𝛾</m:t>
                    </m:r>
                    <m:r>
                      <a:rPr kumimoji="1"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&lt;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1</m:t>
                    </m:r>
                  </m:oMath>
                </a14:m>
                <a:br>
                  <a:rPr kumimoji="1" lang="en-US" altLang="ko-KR" sz="1600" b="0" dirty="0">
                    <a:latin typeface="Pretendard" panose="02000503000000020004" pitchFamily="50" charset="-127"/>
                    <a:ea typeface="Cambria Math" panose="02040503050406030204" pitchFamily="18" charset="0"/>
                    <a:cs typeface="Pretendard" panose="02000503000000020004" pitchFamily="50" charset="-127"/>
                  </a:rPr>
                </a:b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1</m:t>
                    </m:r>
                  </m:oMath>
                </a14:m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에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가까울수록 좋은 것으로 파악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)</a:t>
                </a:r>
                <a:b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</a:br>
                <a:r>
                  <a:rPr kumimoji="1" lang="en-US" altLang="ko-KR" sz="10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          </a:t>
                </a:r>
                <a:r>
                  <a:rPr kumimoji="1" lang="ko-KR" altLang="en-US" sz="10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정해지는 방법에 대해선 추후 공부할 예정</a:t>
                </a:r>
                <a:endParaRPr kumimoji="1"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전체 구조</a:t>
                </a:r>
                <a:endParaRPr kumimoji="1" lang="en-US" altLang="ko-KR" sz="18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en-US" altLang="ko-KR" sz="16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LLL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통해 </a:t>
                </a:r>
                <a:r>
                  <a:rPr kumimoji="1" lang="ko-KR" altLang="en-US" sz="1600" dirty="0" err="1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리덕션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된  </a:t>
                </a:r>
                <a:r>
                  <a:rPr kumimoji="1" lang="en-US" altLang="ko-KR" sz="16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basis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로부터 랜덤 샘플링 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ko-KR" altLang="en-US" sz="1600" i="1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𝜅</m:t>
                    </m:r>
                  </m:oMath>
                </a14:m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)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샘플링 통해 </a:t>
                </a:r>
                <a14:m>
                  <m:oMath xmlns:m="http://schemas.openxmlformats.org/officeDocument/2006/math">
                    <m:r>
                      <a:rPr kumimoji="1" lang="en-US" altLang="ko-KR" sz="1600" i="1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𝑆</m:t>
                    </m:r>
                  </m:oMath>
                </a14:m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구성 후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 </a:t>
                </a:r>
                <a:r>
                  <a:rPr kumimoji="1" lang="ko-KR" altLang="en-US" sz="1600" dirty="0" err="1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영벡터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제거 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  <a:ea typeface="Pretendard" panose="02000503000000020004" pitchFamily="50" charset="-127"/>
                            <a:cs typeface="Pretendard" panose="0200050300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Pretendard" panose="02000503000000020004" pitchFamily="50" charset="-127"/>
                            <a:cs typeface="Pretendard" panose="02000503000000020004" pitchFamily="50" charset="-127"/>
                            <a:sym typeface="Wingdings" panose="05000000000000000000" pitchFamily="2" charset="2"/>
                          </a:rPr>
                          <m:t>𝑆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Pretendard" panose="02000503000000020004" pitchFamily="50" charset="-127"/>
                            <a:cs typeface="Pretendard" panose="02000503000000020004" pitchFamily="50" charset="-127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endParaRPr kumimoji="1"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400" b="1" i="1" smtClean="0">
                            <a:latin typeface="Cambria Math" panose="02040503050406030204" pitchFamily="18" charset="0"/>
                            <a:ea typeface="Pretendard" panose="02000503000000020004" pitchFamily="50" charset="-127"/>
                            <a:cs typeface="Pretendard" panose="0200050300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n-US" altLang="ko-KR" sz="1400" b="1" i="1" smtClean="0">
                            <a:latin typeface="Cambria Math" panose="02040503050406030204" pitchFamily="18" charset="0"/>
                            <a:ea typeface="Pretendard" panose="02000503000000020004" pitchFamily="50" charset="-127"/>
                            <a:cs typeface="Pretendard" panose="02000503000000020004" pitchFamily="50" charset="-127"/>
                            <a:sym typeface="Wingdings" panose="05000000000000000000" pitchFamily="2" charset="2"/>
                          </a:rPr>
                          <m:t>𝑺</m:t>
                        </m:r>
                      </m:e>
                      <m:sub>
                        <m:r>
                          <a:rPr kumimoji="1" lang="en-US" altLang="ko-KR" sz="1400" b="1" i="1" smtClean="0">
                            <a:latin typeface="Cambria Math" panose="02040503050406030204" pitchFamily="18" charset="0"/>
                            <a:ea typeface="Pretendard" panose="02000503000000020004" pitchFamily="50" charset="-127"/>
                            <a:cs typeface="Pretendard" panose="02000503000000020004" pitchFamily="50" charset="-127"/>
                            <a:sym typeface="Wingdings" panose="05000000000000000000" pitchFamily="2" charset="2"/>
                          </a:rPr>
                          <m:t>𝟎</m:t>
                        </m:r>
                      </m:sub>
                    </m:sSub>
                  </m:oMath>
                </a14:m>
                <a:r>
                  <a:rPr kumimoji="1" lang="en-US" altLang="ko-KR" sz="14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:</a:t>
                </a:r>
                <a:r>
                  <a:rPr kumimoji="1" lang="ko-KR" altLang="en-US" sz="14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kumimoji="1" lang="ko-KR" altLang="en-US" sz="1400" b="1" dirty="0" err="1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영벡터</a:t>
                </a:r>
                <a:r>
                  <a:rPr kumimoji="1" lang="ko-KR" altLang="en-US" sz="14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제거된 </a:t>
                </a:r>
                <a:r>
                  <a:rPr kumimoji="1" lang="en-US" altLang="ko-KR" sz="14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+ Sieve</a:t>
                </a:r>
                <a:r>
                  <a:rPr kumimoji="1" lang="ko-KR" altLang="en-US" sz="14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적용 후 </a:t>
                </a:r>
                <a:r>
                  <a:rPr kumimoji="1" lang="ko-KR" altLang="en-US" sz="1400" b="1" dirty="0" err="1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영벡터</a:t>
                </a:r>
                <a:r>
                  <a:rPr kumimoji="1" lang="ko-KR" altLang="en-US" sz="14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제거된 출력</a:t>
                </a:r>
                <a:r>
                  <a:rPr kumimoji="1" lang="ko-KR" altLang="en-US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kumimoji="1" lang="ko-KR" altLang="en-US" sz="14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저장</a:t>
                </a:r>
                <a:endParaRPr kumimoji="1" lang="en-US" altLang="ko-KR" sz="16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en-US" altLang="ko-KR" sz="1600" dirty="0"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600" i="1" dirty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𝑆</m:t>
                    </m:r>
                  </m:oMath>
                </a14:m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가 공집합이 될 때까지 </a:t>
                </a:r>
                <a:r>
                  <a:rPr kumimoji="1" lang="ko-KR" altLang="en-US" sz="16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반복 적용 </a:t>
                </a:r>
                <a:endParaRPr kumimoji="1" lang="en-US" altLang="ko-KR" sz="1600" b="1" dirty="0">
                  <a:solidFill>
                    <a:srgbClr val="0070C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en-US" altLang="ko-KR" sz="1600" b="1" dirty="0">
                    <a:solidFill>
                      <a:srgbClr val="0070C0"/>
                    </a:solidFill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Pretendard" panose="02000503000000020004" pitchFamily="50" charset="-127"/>
                            <a:cs typeface="Pretendard" panose="0200050300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n-US" altLang="ko-KR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Pretendard" panose="02000503000000020004" pitchFamily="50" charset="-127"/>
                            <a:cs typeface="Pretendard" panose="02000503000000020004" pitchFamily="50" charset="-127"/>
                            <a:sym typeface="Wingdings" panose="05000000000000000000" pitchFamily="2" charset="2"/>
                          </a:rPr>
                          <m:t>𝑺</m:t>
                        </m:r>
                      </m:e>
                      <m:sub>
                        <m:r>
                          <a:rPr kumimoji="1" lang="en-US" altLang="ko-KR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Pretendard" panose="02000503000000020004" pitchFamily="50" charset="-127"/>
                            <a:cs typeface="Pretendard" panose="02000503000000020004" pitchFamily="50" charset="-127"/>
                            <a:sym typeface="Wingdings" panose="05000000000000000000" pitchFamily="2" charset="2"/>
                          </a:rPr>
                          <m:t>𝟎</m:t>
                        </m:r>
                      </m:sub>
                    </m:sSub>
                  </m:oMath>
                </a14:m>
                <a:r>
                  <a:rPr kumimoji="1" lang="ko-KR" altLang="en-US" sz="16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에 속하는 벡터 중 길이가 가장 짧은 벡터 반환</a:t>
                </a:r>
                <a:r>
                  <a:rPr kumimoji="1" lang="ko-KR" altLang="en-US" sz="18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endParaRPr kumimoji="1" lang="en-US" altLang="ko-KR" sz="18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68B05B-5E33-F53D-382D-C57DD632A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320" y="1276707"/>
                <a:ext cx="6146074" cy="4872039"/>
              </a:xfrm>
              <a:prstGeom prst="rect">
                <a:avLst/>
              </a:prstGeom>
              <a:blipFill>
                <a:blip r:embed="rId3"/>
                <a:stretch>
                  <a:fillRect l="-694" t="-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441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Noto Sans Armenian SemBd" panose="020B0502040504020204" pitchFamily="34" charset="0"/>
              </a:rPr>
              <a:t>NV Sieve </a:t>
            </a:r>
            <a:r>
              <a:rPr kumimoji="1"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동작 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endParaRPr kumimoji="1" lang="en-US" altLang="ko-KR" sz="2000" dirty="0">
              <a:latin typeface="Noto Sans Armenian" panose="020B0502040504020204" pitchFamily="34" charset="0"/>
              <a:ea typeface="Apple SD Gothic Neo" panose="02000300000000000000" pitchFamily="2" charset="-127"/>
            </a:endParaRPr>
          </a:p>
          <a:p>
            <a:endParaRPr kumimoji="1" lang="en-US" altLang="ko-KR" sz="2000" dirty="0">
              <a:latin typeface="Noto Sans Armenian" panose="020B0502040504020204" pitchFamily="34" charset="0"/>
              <a:ea typeface="Apple SD Gothic Neo" panose="02000300000000000000" pitchFamily="2" charset="-127"/>
            </a:endParaRPr>
          </a:p>
          <a:p>
            <a:endParaRPr kumimoji="1" lang="en-US" altLang="ko-KR" sz="2000" dirty="0">
              <a:latin typeface="Noto Sans Armenian" panose="020B0502040504020204" pitchFamily="34" charset="0"/>
              <a:ea typeface="Apple SD Gothic Neo" panose="02000300000000000000" pitchFamily="2" charset="-127"/>
            </a:endParaRPr>
          </a:p>
          <a:p>
            <a:endParaRPr kumimoji="1" lang="en-US" altLang="ko-KR" sz="2000" dirty="0">
              <a:latin typeface="Noto Sans Armenian" panose="020B0502040504020204" pitchFamily="34" charset="0"/>
              <a:ea typeface="Apple SD Gothic Neo" panose="02000300000000000000" pitchFamily="2" charset="-127"/>
            </a:endParaRPr>
          </a:p>
          <a:p>
            <a:endParaRPr kumimoji="1" lang="en-US" altLang="ko-KR" sz="2000" dirty="0">
              <a:latin typeface="Noto Sans Armenian" panose="020B0502040504020204" pitchFamily="34" charset="0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Noto Sans Armenian" panose="020B0502040504020204" pitchFamily="34" charset="0"/>
              <a:ea typeface="Apple SD Gothic Neo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F57C0C-059C-A463-DBCF-43015E6D5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1074148"/>
            <a:ext cx="5554197" cy="32535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9F58F2-AE1C-9352-09DC-6DB440E603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614" t="6300" r="2969" b="1855"/>
          <a:stretch/>
        </p:blipFill>
        <p:spPr>
          <a:xfrm>
            <a:off x="636996" y="4327652"/>
            <a:ext cx="5095423" cy="24426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30DCA4-EBE1-C15F-9570-268D9E35E091}"/>
                  </a:ext>
                </a:extLst>
              </p:cNvPr>
              <p:cNvSpPr txBox="1"/>
              <p:nvPr/>
            </p:nvSpPr>
            <p:spPr>
              <a:xfrm>
                <a:off x="5989320" y="1276707"/>
                <a:ext cx="6107430" cy="5347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목적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: 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짧은 벡터에 대한 손실이 없게 하기 위해 </a:t>
                </a:r>
                <a14:m>
                  <m:oMath xmlns:m="http://schemas.openxmlformats.org/officeDocument/2006/math">
                    <m:r>
                      <a:rPr kumimoji="1" lang="en-US" altLang="ko-KR" sz="1600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𝒄</m:t>
                    </m:r>
                  </m:oMath>
                </a14:m>
                <a:r>
                  <a:rPr kumimoji="1" lang="ko-KR" altLang="en-US" sz="1600" b="1" dirty="0">
                    <a:solidFill>
                      <a:srgbClr val="FFC00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를 랜덤으로 선택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하여 </a:t>
                </a:r>
                <a:b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</a:b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          </a:t>
                </a:r>
                <a:r>
                  <a:rPr kumimoji="1" lang="ko-KR" altLang="en-US" sz="16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범위를 줄여 나가며 </a:t>
                </a:r>
                <a14:m>
                  <m:oMath xmlns:m="http://schemas.openxmlformats.org/officeDocument/2006/math">
                    <m:r>
                      <a:rPr kumimoji="1" lang="ko-KR" altLang="en-US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𝜸</m:t>
                    </m:r>
                    <m:r>
                      <a:rPr kumimoji="1" lang="en-US" altLang="ko-KR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𝑹</m:t>
                    </m:r>
                  </m:oMath>
                </a14:m>
                <a:r>
                  <a:rPr kumimoji="1" lang="ko-KR" altLang="en-US" sz="16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보다 짧은 벡터 얻기</a:t>
                </a:r>
                <a:endParaRPr kumimoji="1" lang="en-US" altLang="ko-KR" sz="16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입력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: 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최대 길이가 </a:t>
                </a:r>
                <a14:m>
                  <m:oMath xmlns:m="http://schemas.openxmlformats.org/officeDocument/2006/math">
                    <m:r>
                      <a:rPr kumimoji="1" lang="en-US" altLang="ko-KR" sz="1600" i="1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𝑅</m:t>
                    </m:r>
                  </m:oMath>
                </a14:m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인 격자 상의 벡터</a:t>
                </a:r>
                <a:endParaRPr kumimoji="1"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출력</a:t>
                </a:r>
                <a:r>
                  <a:rPr kumimoji="1" lang="ko-KR" altLang="en-US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kumimoji="1" lang="en-US" altLang="ko-KR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:</a:t>
                </a:r>
                <a14:m>
                  <m:oMath xmlns:m="http://schemas.openxmlformats.org/officeDocument/2006/math">
                    <m:r>
                      <a:rPr kumimoji="1" lang="en-US" altLang="ko-KR" sz="1600" b="0" i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 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𝛾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𝑅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보</m:t>
                    </m:r>
                  </m:oMath>
                </a14:m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다 짧은 격자 상의 벡터</a:t>
                </a:r>
                <a:endParaRPr kumimoji="1"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용어</a:t>
                </a:r>
                <a:endParaRPr kumimoji="1" lang="en-US" altLang="ko-KR" sz="18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b="1" i="1" dirty="0" smtClean="0">
                            <a:latin typeface="Cambria Math" panose="02040503050406030204" pitchFamily="18" charset="0"/>
                            <a:ea typeface="Pretendard" panose="02000503000000020004" pitchFamily="50" charset="-127"/>
                            <a:cs typeface="Pretendard" panose="02000503000000020004" pitchFamily="50" charset="-127"/>
                          </a:rPr>
                        </m:ctrlPr>
                      </m:sSubPr>
                      <m:e>
                        <m:r>
                          <a:rPr kumimoji="1" lang="en-US" altLang="ko-KR" sz="1600" b="1" i="1" dirty="0" smtClean="0">
                            <a:latin typeface="Cambria Math" panose="02040503050406030204" pitchFamily="18" charset="0"/>
                            <a:ea typeface="Pretendard" panose="02000503000000020004" pitchFamily="50" charset="-127"/>
                            <a:cs typeface="Pretendard" panose="02000503000000020004" pitchFamily="50" charset="-127"/>
                          </a:rPr>
                          <m:t>𝑩</m:t>
                        </m:r>
                      </m:e>
                      <m:sub>
                        <m:r>
                          <a:rPr kumimoji="1" lang="en-US" altLang="ko-KR" sz="1600" b="1" i="1" dirty="0" smtClean="0">
                            <a:latin typeface="Cambria Math" panose="02040503050406030204" pitchFamily="18" charset="0"/>
                            <a:ea typeface="Pretendard" panose="02000503000000020004" pitchFamily="50" charset="-127"/>
                            <a:cs typeface="Pretendard" panose="02000503000000020004" pitchFamily="50" charset="-127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kumimoji="1" lang="en-US" altLang="ko-KR" sz="1600" b="1" i="1" dirty="0" smtClean="0">
                            <a:latin typeface="Cambria Math" panose="02040503050406030204" pitchFamily="18" charset="0"/>
                            <a:ea typeface="Pretendard" panose="02000503000000020004" pitchFamily="50" charset="-127"/>
                            <a:cs typeface="Pretendard" panose="02000503000000020004" pitchFamily="50" charset="-127"/>
                          </a:rPr>
                        </m:ctrlPr>
                      </m:dPr>
                      <m:e>
                        <m:r>
                          <a:rPr kumimoji="1" lang="en-US" altLang="ko-KR" sz="1600" b="1" i="1" dirty="0" smtClean="0">
                            <a:latin typeface="Cambria Math" panose="02040503050406030204" pitchFamily="18" charset="0"/>
                            <a:ea typeface="Pretendard" panose="02000503000000020004" pitchFamily="50" charset="-127"/>
                            <a:cs typeface="Pretendard" panose="02000503000000020004" pitchFamily="50" charset="-127"/>
                          </a:rPr>
                          <m:t>𝑹</m:t>
                        </m:r>
                      </m:e>
                    </m:d>
                  </m:oMath>
                </a14:m>
                <a:r>
                  <a:rPr kumimoji="1" lang="en-US" altLang="ko-KR" sz="16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: 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원점으로부터의 길이가 </a:t>
                </a:r>
                <a14:m>
                  <m:oMath xmlns:m="http://schemas.openxmlformats.org/officeDocument/2006/math">
                    <m:r>
                      <a:rPr kumimoji="1" lang="en-US" altLang="ko-KR" sz="1600" i="1" dirty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𝑅</m:t>
                    </m:r>
                  </m:oMath>
                </a14:m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보다 작은 격자 상의 벡터</a:t>
                </a:r>
                <a:endParaRPr kumimoji="1"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sz="1600" b="1" i="1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𝑺</m:t>
                    </m:r>
                    <m:r>
                      <a:rPr kumimoji="1" lang="en-US" altLang="ko-KR" sz="1600" b="1" i="1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′</m:t>
                    </m:r>
                  </m:oMath>
                </a14:m>
                <a:r>
                  <a:rPr kumimoji="1" lang="en-US" altLang="ko-KR" sz="1600" b="1" i="1" dirty="0">
                    <a:latin typeface="Cambria Math" panose="02040503050406030204" pitchFamily="18" charset="0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kumimoji="1" lang="en-US" altLang="ko-KR" sz="1600" dirty="0">
                    <a:latin typeface="Cambria Math" panose="02040503050406030204" pitchFamily="18" charset="0"/>
                    <a:ea typeface="Pretendard" panose="02000503000000020004" pitchFamily="50" charset="-127"/>
                    <a:cs typeface="Pretendard" panose="02000503000000020004" pitchFamily="50" charset="-127"/>
                  </a:rPr>
                  <a:t>: </a:t>
                </a:r>
                <a:r>
                  <a:rPr kumimoji="1" lang="ko-KR" altLang="en-US" sz="1600" dirty="0">
                    <a:latin typeface="Cambria Math" panose="02040503050406030204" pitchFamily="18" charset="0"/>
                    <a:ea typeface="Pretendard" panose="02000503000000020004" pitchFamily="50" charset="-127"/>
                    <a:cs typeface="Pretendard" panose="02000503000000020004" pitchFamily="50" charset="-127"/>
                  </a:rPr>
                  <a:t>범위 내의 벡터들을 저장</a:t>
                </a:r>
                <a:endParaRPr kumimoji="1" lang="en-US" altLang="ko-KR" sz="1600" dirty="0">
                  <a:latin typeface="Cambria Math" panose="02040503050406030204" pitchFamily="18" charset="0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1600" b="1" i="1" dirty="0">
                    <a:latin typeface="Cambria Math" panose="02040503050406030204" pitchFamily="18" charset="0"/>
                    <a:ea typeface="Pretendard" panose="02000503000000020004" pitchFamily="50" charset="-127"/>
                    <a:cs typeface="Pretendard" panose="02000503000000020004" pitchFamily="50" charset="-127"/>
                  </a:rPr>
                  <a:t>c</a:t>
                </a:r>
                <a:r>
                  <a:rPr kumimoji="1" lang="en-US" altLang="ko-KR" sz="1600" i="1" dirty="0">
                    <a:latin typeface="Cambria Math" panose="02040503050406030204" pitchFamily="18" charset="0"/>
                    <a:ea typeface="Pretendard" panose="02000503000000020004" pitchFamily="50" charset="-127"/>
                    <a:cs typeface="Pretendard" panose="02000503000000020004" pitchFamily="50" charset="-127"/>
                  </a:rPr>
                  <a:t>  </a:t>
                </a:r>
                <a:r>
                  <a:rPr kumimoji="1" lang="en-US" altLang="ko-KR" sz="1600" dirty="0">
                    <a:latin typeface="Cambria Math" panose="02040503050406030204" pitchFamily="18" charset="0"/>
                    <a:ea typeface="Pretendard" panose="02000503000000020004" pitchFamily="50" charset="-127"/>
                    <a:cs typeface="Pretendard" panose="02000503000000020004" pitchFamily="50" charset="-127"/>
                  </a:rPr>
                  <a:t>:</a:t>
                </a:r>
                <a:r>
                  <a:rPr kumimoji="1" lang="en-US" altLang="ko-KR" sz="1600" i="1" dirty="0">
                    <a:latin typeface="Cambria Math" panose="02040503050406030204" pitchFamily="18" charset="0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ko-KR" altLang="en-US" sz="1600" b="1" i="1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𝜸</m:t>
                    </m:r>
                    <m:r>
                      <a:rPr kumimoji="1" lang="en-US" altLang="ko-KR" sz="1600" b="1" i="1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𝑹</m:t>
                    </m:r>
                    <m:r>
                      <a:rPr kumimoji="1"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≤</m:t>
                    </m:r>
                    <m:r>
                      <a:rPr kumimoji="1"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𝒙</m:t>
                    </m:r>
                    <m:r>
                      <a:rPr kumimoji="1"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≤</m:t>
                    </m:r>
                    <m:r>
                      <a:rPr kumimoji="1" lang="en-US" altLang="ko-KR" sz="1600" b="1" i="1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𝑹</m:t>
                    </m:r>
                  </m:oMath>
                </a14:m>
                <a:r>
                  <a:rPr kumimoji="1" lang="ko-KR" altLang="en-US" sz="1600" dirty="0">
                    <a:latin typeface="Cambria Math" panose="02040503050406030204" pitchFamily="18" charset="0"/>
                    <a:ea typeface="Pretendard" panose="02000503000000020004" pitchFamily="50" charset="-127"/>
                    <a:cs typeface="Pretendard" panose="02000503000000020004" pitchFamily="50" charset="-127"/>
                  </a:rPr>
                  <a:t>에 속하는 충분한 수의 격자 상의 점</a:t>
                </a:r>
                <a:endParaRPr kumimoji="1" lang="en-US" altLang="ko-KR" sz="1600" i="1" dirty="0">
                  <a:latin typeface="Cambria Math" panose="02040503050406030204" pitchFamily="18" charset="0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R" sz="1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동작 과정</a:t>
                </a:r>
                <a:endParaRPr kumimoji="1" lang="en-US" altLang="ko-KR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600" i="1" dirty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𝑆</m:t>
                    </m:r>
                    <m:r>
                      <a:rPr kumimoji="1" lang="en-US" altLang="ko-KR" sz="1600" i="1" dirty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 </m:t>
                    </m:r>
                  </m:oMath>
                </a14:m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에 속한 벡터들 중 최대 길이 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𝑅</m:t>
                    </m:r>
                  </m:oMath>
                </a14:m>
                <a:b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</a:br>
                <a14:m>
                  <m:oMath xmlns:m="http://schemas.openxmlformats.org/officeDocument/2006/math">
                    <m:r>
                      <a:rPr kumimoji="1" lang="en-US" altLang="ko-KR" sz="1600" b="0" i="0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 </m:t>
                    </m:r>
                    <m:r>
                      <a:rPr kumimoji="1" lang="en-US" altLang="ko-KR" sz="1600" i="1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𝐶</m:t>
                    </m:r>
                    <m:r>
                      <a:rPr kumimoji="1" lang="en-US" altLang="ko-KR" sz="1600" i="1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, </m:t>
                    </m:r>
                    <m:r>
                      <a:rPr kumimoji="1" lang="en-US" altLang="ko-KR" sz="1600" i="1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𝑆</m:t>
                    </m:r>
                    <m:r>
                      <a:rPr kumimoji="1" lang="en-US" altLang="ko-KR" sz="1600" i="1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’ </m:t>
                    </m:r>
                  </m:oMath>
                </a14:m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초기화</a:t>
                </a:r>
                <a:endParaRPr kumimoji="1"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ko-KR" altLang="en-US" sz="16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ko-KR" altLang="en-US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𝜸</m:t>
                    </m:r>
                    <m:r>
                      <a:rPr kumimoji="1" lang="en-US" altLang="ko-KR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𝑹</m:t>
                    </m:r>
                  </m:oMath>
                </a14:m>
                <a:r>
                  <a:rPr kumimoji="1" lang="ko-KR" altLang="en-US" sz="16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보다 길이가 짧은 벡터들은 </a:t>
                </a:r>
                <a14:m>
                  <m:oMath xmlns:m="http://schemas.openxmlformats.org/officeDocument/2006/math">
                    <m:r>
                      <a:rPr kumimoji="1" lang="en-US" altLang="ko-KR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𝑺</m:t>
                    </m:r>
                    <m:r>
                      <a:rPr kumimoji="1" lang="en-US" altLang="ko-KR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’</m:t>
                    </m:r>
                  </m:oMath>
                </a14:m>
                <a:r>
                  <a:rPr kumimoji="1" lang="ko-KR" altLang="en-US" sz="16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에 저장 </a:t>
                </a:r>
                <a:endParaRPr kumimoji="1" lang="en-US" altLang="ko-KR" sz="16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ko-KR" altLang="en-US" sz="1600" b="1" i="1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𝜸</m:t>
                    </m:r>
                    <m:r>
                      <a:rPr kumimoji="1" lang="en-US" altLang="ko-KR" sz="1600" b="1" i="1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𝑹</m:t>
                    </m:r>
                  </m:oMath>
                </a14:m>
                <a:r>
                  <a:rPr kumimoji="1" lang="ko-KR" altLang="en-US" sz="16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보다 길이가 긴 벡터들은 </a:t>
                </a:r>
                <a14:m>
                  <m:oMath xmlns:m="http://schemas.openxmlformats.org/officeDocument/2006/math">
                    <m:r>
                      <a:rPr kumimoji="1" lang="en-US" altLang="ko-KR" sz="1600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𝒄</m:t>
                    </m:r>
                  </m:oMath>
                </a14:m>
                <a:r>
                  <a:rPr kumimoji="1" lang="ko-KR" altLang="en-US" sz="1600" b="1" dirty="0">
                    <a:solidFill>
                      <a:srgbClr val="FFC00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라는 포인트와 뺄셈 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한 후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</a:t>
                </a:r>
                <a:b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</a:b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그 길이가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ko-KR" altLang="en-US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𝜸</m:t>
                    </m:r>
                    <m:r>
                      <a:rPr kumimoji="1" lang="en-US" altLang="ko-KR" sz="1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𝑹</m:t>
                    </m:r>
                    <m:r>
                      <a:rPr kumimoji="1" lang="ko-KR" altLang="en-US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보</m:t>
                    </m:r>
                  </m:oMath>
                </a14:m>
                <a:r>
                  <a:rPr kumimoji="1" lang="ko-KR" altLang="en-US" sz="16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다 짧으면 </a:t>
                </a:r>
                <a14:m>
                  <m:oMath xmlns:m="http://schemas.openxmlformats.org/officeDocument/2006/math">
                    <m:r>
                      <a:rPr kumimoji="1" lang="en-US" altLang="ko-KR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𝑺</m:t>
                    </m:r>
                    <m:r>
                      <a:rPr kumimoji="1" lang="en-US" altLang="ko-KR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’</m:t>
                    </m:r>
                  </m:oMath>
                </a14:m>
                <a:r>
                  <a:rPr kumimoji="1" lang="ko-KR" altLang="en-US" sz="16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에 저장 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/ 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길면 </a:t>
                </a:r>
                <a14:m>
                  <m:oMath xmlns:m="http://schemas.openxmlformats.org/officeDocument/2006/math">
                    <m:r>
                      <a:rPr kumimoji="1" lang="en-US" altLang="ko-KR" sz="1600" i="1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𝐶</m:t>
                    </m:r>
                  </m:oMath>
                </a14:m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에 저장 </a:t>
                </a:r>
                <a:endParaRPr kumimoji="1"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600" i="1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𝑆</m:t>
                    </m:r>
                    <m:r>
                      <a:rPr kumimoji="1" lang="en-US" altLang="ko-KR" sz="1600" i="1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’</m:t>
                    </m:r>
                  </m:oMath>
                </a14:m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반환 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ko-KR" altLang="en-US" sz="1600" i="1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𝛾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𝑅</m:t>
                    </m:r>
                  </m:oMath>
                </a14:m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보다 길이가 짧은 벡터들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endParaRPr kumimoji="1" lang="en-US" altLang="ko-KR" sz="5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ko-KR" altLang="en-US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해당 과정은 </a:t>
                </a:r>
                <a:r>
                  <a:rPr kumimoji="1" lang="ko-KR" altLang="en-US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알고리즘 </a:t>
                </a:r>
                <a:r>
                  <a:rPr kumimoji="1" lang="en-US" altLang="ko-KR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4</a:t>
                </a:r>
                <a:r>
                  <a:rPr kumimoji="1" lang="ko-KR" altLang="en-US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의 </a:t>
                </a:r>
                <a:r>
                  <a:rPr kumimoji="1" lang="en-US" altLang="ko-KR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line 9</a:t>
                </a:r>
                <a:r>
                  <a:rPr kumimoji="1" lang="ko-KR" altLang="en-US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에</a:t>
                </a:r>
                <a:r>
                  <a:rPr kumimoji="1" lang="en-US" altLang="ko-KR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kumimoji="1" lang="ko-KR" altLang="en-US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해당되므로 반복</a:t>
                </a:r>
                <a:endParaRPr kumimoji="1"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반복적으로 수행하여 충분히 짧은 벡터 집합들을 얻고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</a:t>
                </a:r>
                <a:b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</a:b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그 중에서 가장 짧은 벡터를 찾아냄</a:t>
                </a:r>
                <a:endParaRPr kumimoji="1"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30DCA4-EBE1-C15F-9570-268D9E35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320" y="1276707"/>
                <a:ext cx="6107430" cy="5347618"/>
              </a:xfrm>
              <a:prstGeom prst="rect">
                <a:avLst/>
              </a:prstGeom>
              <a:blipFill>
                <a:blip r:embed="rId6"/>
                <a:stretch>
                  <a:fillRect l="-699" t="-569" b="-6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타원 12">
            <a:extLst>
              <a:ext uri="{FF2B5EF4-FFF2-40B4-BE49-F238E27FC236}">
                <a16:creationId xmlns:a16="http://schemas.microsoft.com/office/drawing/2014/main" id="{AAC9359C-052C-BFE0-3A1A-BC2CAA2F7D7E}"/>
              </a:ext>
            </a:extLst>
          </p:cNvPr>
          <p:cNvSpPr/>
          <p:nvPr/>
        </p:nvSpPr>
        <p:spPr>
          <a:xfrm>
            <a:off x="1554480" y="5816507"/>
            <a:ext cx="254725" cy="248194"/>
          </a:xfrm>
          <a:prstGeom prst="ellipse">
            <a:avLst/>
          </a:prstGeom>
          <a:solidFill>
            <a:srgbClr val="FF0000">
              <a:alpha val="1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F2ADF21-C3B5-EBF0-6711-C89F2DA96B18}"/>
              </a:ext>
            </a:extLst>
          </p:cNvPr>
          <p:cNvSpPr/>
          <p:nvPr/>
        </p:nvSpPr>
        <p:spPr>
          <a:xfrm>
            <a:off x="1807015" y="6033952"/>
            <a:ext cx="254725" cy="248194"/>
          </a:xfrm>
          <a:prstGeom prst="ellipse">
            <a:avLst/>
          </a:prstGeom>
          <a:solidFill>
            <a:srgbClr val="0070C0">
              <a:alpha val="1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3AED55-6652-2104-DFBC-BA5180958829}"/>
                  </a:ext>
                </a:extLst>
              </p:cNvPr>
              <p:cNvSpPr txBox="1"/>
              <p:nvPr/>
            </p:nvSpPr>
            <p:spPr>
              <a:xfrm>
                <a:off x="2566851" y="4356378"/>
                <a:ext cx="1704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ko-KR" altLang="en-US" sz="1400" b="1" dirty="0">
                    <a:solidFill>
                      <a:srgbClr val="FFC00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들이 속하는 공간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3AED55-6652-2104-DFBC-BA5180958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851" y="4356378"/>
                <a:ext cx="1704703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54861A6-BAA8-BD18-8EE4-7723BBF325EE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2885616" y="4573990"/>
            <a:ext cx="443422" cy="623752"/>
          </a:xfrm>
          <a:prstGeom prst="bentConnector2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원형: 비어 있음 19">
            <a:extLst>
              <a:ext uri="{FF2B5EF4-FFF2-40B4-BE49-F238E27FC236}">
                <a16:creationId xmlns:a16="http://schemas.microsoft.com/office/drawing/2014/main" id="{53CF5E4A-A2A1-14D5-2D93-50E39DCC5065}"/>
              </a:ext>
            </a:extLst>
          </p:cNvPr>
          <p:cNvSpPr/>
          <p:nvPr/>
        </p:nvSpPr>
        <p:spPr>
          <a:xfrm>
            <a:off x="679271" y="4369440"/>
            <a:ext cx="2377438" cy="2376641"/>
          </a:xfrm>
          <a:prstGeom prst="donut">
            <a:avLst>
              <a:gd name="adj" fmla="val 14939"/>
            </a:avLst>
          </a:prstGeom>
          <a:solidFill>
            <a:srgbClr val="FFC000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9D2E4F-A54F-6B9B-1295-28AA514EC445}"/>
                  </a:ext>
                </a:extLst>
              </p:cNvPr>
              <p:cNvSpPr txBox="1"/>
              <p:nvPr/>
            </p:nvSpPr>
            <p:spPr>
              <a:xfrm>
                <a:off x="-289082" y="4369440"/>
                <a:ext cx="17108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ko-KR" altLang="en-US" sz="14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후의</a:t>
                </a:r>
                <a:endPara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algn="ctr"/>
                <a:r>
                  <a:rPr lang="ko-KR" altLang="en-US" sz="14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벡터들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9D2E4F-A54F-6B9B-1295-28AA514EC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9082" y="4369440"/>
                <a:ext cx="1710873" cy="523220"/>
              </a:xfrm>
              <a:prstGeom prst="rect">
                <a:avLst/>
              </a:prstGeom>
              <a:blipFill>
                <a:blip r:embed="rId8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DCF56A-47B9-71FF-17AD-0C2430594131}"/>
                  </a:ext>
                </a:extLst>
              </p:cNvPr>
              <p:cNvSpPr txBox="1"/>
              <p:nvPr/>
            </p:nvSpPr>
            <p:spPr>
              <a:xfrm>
                <a:off x="3669032" y="6358347"/>
                <a:ext cx="25730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ko-KR" altLang="en-US" sz="1400" b="1" dirty="0">
                    <a:solidFill>
                      <a:srgbClr val="C0000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들을 원점으로 이동해보면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?</a:t>
                </a:r>
                <a:br>
                  <a:rPr lang="en-US" altLang="ko-KR" sz="1400" b="1" dirty="0">
                    <a:solidFill>
                      <a:srgbClr val="C0000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</a:br>
                <a:r>
                  <a:rPr lang="ko-KR" altLang="en-US" sz="1400" b="1" dirty="0">
                    <a:solidFill>
                      <a:srgbClr val="C0000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범위 안에 속함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DCF56A-47B9-71FF-17AD-0C2430594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032" y="6358347"/>
                <a:ext cx="2573018" cy="523220"/>
              </a:xfrm>
              <a:prstGeom prst="rect">
                <a:avLst/>
              </a:prstGeom>
              <a:blipFill>
                <a:blip r:embed="rId9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831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Noto Sans Armenian SemBd" panose="020B0502040504020204" pitchFamily="34" charset="0"/>
              </a:rPr>
              <a:t>NV Sieve </a:t>
            </a:r>
            <a:r>
              <a:rPr kumimoji="1"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중요 포인트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텍스트 개체 틀 2">
                <a:extLst>
                  <a:ext uri="{FF2B5EF4-FFF2-40B4-BE49-F238E27FC236}">
                    <a16:creationId xmlns:a16="http://schemas.microsoft.com/office/drawing/2014/main" id="{83694F7C-0837-489F-5F1D-0976344542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0405" y="1152524"/>
                <a:ext cx="5945945" cy="50577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ko-KR" altLang="en-US" sz="20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알고리즘 복잡도에 영향을 미치는 결정적 부분</a:t>
                </a:r>
                <a:endParaRPr kumimoji="1" lang="en-US" altLang="ko-KR" sz="20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𝒄</m:t>
                    </m:r>
                  </m:oMath>
                </a14:m>
                <a:r>
                  <a:rPr kumimoji="1" lang="ko-KR" altLang="en-US" sz="18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의 포인트 수를 측정하는 부분</a:t>
                </a:r>
                <a:endParaRPr kumimoji="1" lang="en-US" altLang="ko-KR" sz="1800" b="1" dirty="0">
                  <a:solidFill>
                    <a:srgbClr val="0070C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2"/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충분히 많은 포인트들이 있고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 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이를 이용하여</a:t>
                </a:r>
                <a:b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kumimoji="1" lang="ko-KR" alt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𝜸</m:t>
                    </m:r>
                    <m:r>
                      <a:rPr kumimoji="1" lang="en-US" altLang="ko-KR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𝑹</m:t>
                    </m:r>
                  </m:oMath>
                </a14:m>
                <a:r>
                  <a:rPr kumimoji="1" lang="ko-KR" altLang="en-US" sz="1600" b="1" dirty="0">
                    <a:solidFill>
                      <a:srgbClr val="C0000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보다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 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짧은 길이의 벡터를 만들 수 있는 점을 찾아야 함</a:t>
                </a:r>
                <a:endParaRPr kumimoji="1" lang="en-US" altLang="ko-KR" sz="1600" b="1" dirty="0">
                  <a:solidFill>
                    <a:srgbClr val="C0000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Wingdings" panose="05000000000000000000" pitchFamily="2" charset="2"/>
                </a:endParaRPr>
              </a:p>
              <a:p>
                <a:pPr lvl="2"/>
                <a:endParaRPr kumimoji="1"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1"/>
                <a:r>
                  <a:rPr kumimoji="1" lang="ko-KR" altLang="en-US" sz="18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처음 주어진 </a:t>
                </a:r>
                <a:r>
                  <a:rPr kumimoji="1" lang="ko-KR" altLang="en-US" sz="1800" b="1" dirty="0" err="1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서브셋</a:t>
                </a:r>
                <a:r>
                  <a:rPr kumimoji="1" lang="ko-KR" altLang="en-US" sz="18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𝑺</m:t>
                    </m:r>
                  </m:oMath>
                </a14:m>
                <a:r>
                  <a:rPr kumimoji="1" lang="ko-KR" altLang="en-US" sz="18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의 크기가 클수록 좋지 않음</a:t>
                </a:r>
                <a:endParaRPr kumimoji="1" lang="en-US" altLang="ko-KR" sz="1800" b="1" dirty="0">
                  <a:solidFill>
                    <a:srgbClr val="0070C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ko-KR" sz="1600" i="1" dirty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𝑆</m:t>
                    </m:r>
                  </m:oMath>
                </a14:m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의 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rank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가 커지면 </a:t>
                </a:r>
                <a14:m>
                  <m:oMath xmlns:m="http://schemas.openxmlformats.org/officeDocument/2006/math">
                    <m:r>
                      <a:rPr kumimoji="1" lang="en-US" altLang="ko-KR" sz="1600" i="1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𝑐</m:t>
                    </m:r>
                  </m:oMath>
                </a14:m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의 개수도 </a:t>
                </a:r>
                <a:r>
                  <a:rPr kumimoji="1" lang="ko-KR" altLang="en-US" sz="1600" dirty="0" err="1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많아짐</a:t>
                </a:r>
                <a:endParaRPr kumimoji="1"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kumimoji="1" lang="en-US" altLang="ko-KR" sz="1400" b="1" i="1" dirty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𝒄</m:t>
                    </m:r>
                  </m:oMath>
                </a14:m>
                <a:r>
                  <a:rPr kumimoji="1" lang="ko-KR" altLang="en-US" sz="14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도 격자 상의 벡터이고</a:t>
                </a:r>
                <a:r>
                  <a:rPr kumimoji="1" lang="en-US" altLang="ko-KR" sz="14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R" sz="1400" b="1" i="1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𝑺</m:t>
                    </m:r>
                  </m:oMath>
                </a14:m>
                <a:r>
                  <a:rPr kumimoji="1" lang="ko-KR" altLang="en-US" sz="14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의 부분 집합이므로</a:t>
                </a:r>
                <a:endParaRPr kumimoji="1"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2"/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해당 부분이 </a:t>
                </a:r>
                <a14:m>
                  <m:oMath xmlns:m="http://schemas.openxmlformats.org/officeDocument/2006/math">
                    <m:r>
                      <a:rPr kumimoji="1" lang="en-US" altLang="ko-KR" sz="1600" i="1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𝑐</m:t>
                    </m:r>
                  </m:oMath>
                </a14:m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의 포인트 수를 측정하는 것에 영향을 주므로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전체적인 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Sieve 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알고리즘 퀄리티에 중요  </a:t>
                </a:r>
                <a:endParaRPr kumimoji="1"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</mc:Choice>
        <mc:Fallback>
          <p:sp>
            <p:nvSpPr>
              <p:cNvPr id="17" name="텍스트 개체 틀 2">
                <a:extLst>
                  <a:ext uri="{FF2B5EF4-FFF2-40B4-BE49-F238E27FC236}">
                    <a16:creationId xmlns:a16="http://schemas.microsoft.com/office/drawing/2014/main" id="{83694F7C-0837-489F-5F1D-097634454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05" y="1152524"/>
                <a:ext cx="5945945" cy="5057775"/>
              </a:xfrm>
              <a:prstGeom prst="rect">
                <a:avLst/>
              </a:prstGeom>
              <a:blipFill>
                <a:blip r:embed="rId2"/>
                <a:stretch>
                  <a:fillRect l="-922" t="-1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텍스트 개체 틀 2">
                <a:extLst>
                  <a:ext uri="{FF2B5EF4-FFF2-40B4-BE49-F238E27FC236}">
                    <a16:creationId xmlns:a16="http://schemas.microsoft.com/office/drawing/2014/main" id="{7052951E-0B1D-72FE-BF9A-88736350BC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2037" y="1149348"/>
                <a:ext cx="5582163" cy="50577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ko-KR" altLang="en-US" sz="20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실제 구현</a:t>
                </a:r>
                <a:endParaRPr kumimoji="1" lang="en-US" altLang="ko-KR" sz="20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1"/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실제 구현 시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 rank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를 약 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50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으로 설정</a:t>
                </a:r>
                <a:b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</a:br>
                <a:r>
                  <a:rPr kumimoji="1" lang="en-US" altLang="ko-KR" sz="16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R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𝟑𝟎</m:t>
                    </m:r>
                    <m:r>
                      <a:rPr kumimoji="1" lang="en-US" altLang="ko-KR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≤</m:t>
                    </m:r>
                  </m:oMath>
                </a14:m>
                <a:r>
                  <a:rPr kumimoji="1" lang="en-US" altLang="ko-KR" sz="16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rank </a:t>
                </a:r>
                <a14:m>
                  <m:oMath xmlns:m="http://schemas.openxmlformats.org/officeDocument/2006/math">
                    <m:r>
                      <a:rPr kumimoji="1" lang="en-US" altLang="ko-KR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≤</m:t>
                    </m:r>
                    <m:r>
                      <a:rPr kumimoji="1" lang="en-US" altLang="ko-KR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𝟒𝟖</m:t>
                    </m:r>
                  </m:oMath>
                </a14:m>
                <a:r>
                  <a:rPr kumimoji="1" lang="en-US" altLang="ko-KR" sz="16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)</a:t>
                </a:r>
                <a:endParaRPr kumimoji="1" lang="en-US" altLang="ko-KR" sz="16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ko-KR" altLang="en-US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𝜸</m:t>
                    </m:r>
                    <m:r>
                      <a:rPr kumimoji="1" lang="en-US" altLang="ko-KR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=</m:t>
                    </m:r>
                    <m:r>
                      <a:rPr kumimoji="1" lang="en-US" altLang="ko-KR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𝟎</m:t>
                    </m:r>
                    <m:r>
                      <a:rPr kumimoji="1" lang="en-US" altLang="ko-KR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.</m:t>
                    </m:r>
                    <m:r>
                      <a:rPr kumimoji="1" lang="en-US" altLang="ko-KR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𝟗𝟕</m:t>
                    </m:r>
                  </m:oMath>
                </a14:m>
                <a:r>
                  <a:rPr kumimoji="1" lang="en-US" altLang="ko-KR" sz="18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사용</a:t>
                </a:r>
                <a:endParaRPr kumimoji="1" lang="en-US" altLang="ko-KR" sz="1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1"/>
                <a:r>
                  <a:rPr kumimoji="1" lang="en-US" altLang="ko-KR" sz="18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LLL</a:t>
                </a:r>
                <a:r>
                  <a:rPr kumimoji="1" lang="ko-KR" altLang="en-US" sz="18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적용 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후 축소된 </a:t>
                </a:r>
                <a:r>
                  <a:rPr kumimoji="1" lang="en-US" altLang="ko-KR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8000</a:t>
                </a:r>
                <a:r>
                  <a:rPr kumimoji="1"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개의 벡터를 입력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으로 사용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sz="1800" i="1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48</m:t>
                    </m:r>
                  </m:oMath>
                </a14:m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rank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까지 </a:t>
                </a:r>
                <a:r>
                  <a:rPr kumimoji="1" lang="en-US" altLang="ko-KR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700 MB RAM 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사용</a:t>
                </a:r>
                <a:b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</a:b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(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많은 메모리 사용되지 않음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)</a:t>
                </a:r>
              </a:p>
              <a:p>
                <a:pPr lvl="1"/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C++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의 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long type vector 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사용</a:t>
                </a:r>
                <a:b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</a:b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(64-bit OS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에서 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64-bit)</a:t>
                </a:r>
                <a:endParaRPr kumimoji="1" lang="en-US" altLang="ko-KR" sz="1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1"/>
                <a:endParaRPr kumimoji="1" lang="en-US" altLang="ko-KR" sz="1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1"/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구현 관련 부분은 추후 더 자세히 알아볼 예정</a:t>
                </a:r>
              </a:p>
            </p:txBody>
          </p:sp>
        </mc:Choice>
        <mc:Fallback>
          <p:sp>
            <p:nvSpPr>
              <p:cNvPr id="18" name="텍스트 개체 틀 2">
                <a:extLst>
                  <a:ext uri="{FF2B5EF4-FFF2-40B4-BE49-F238E27FC236}">
                    <a16:creationId xmlns:a16="http://schemas.microsoft.com/office/drawing/2014/main" id="{7052951E-0B1D-72FE-BF9A-88736350B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037" y="1149348"/>
                <a:ext cx="5582163" cy="5057775"/>
              </a:xfrm>
              <a:prstGeom prst="rect">
                <a:avLst/>
              </a:prstGeom>
              <a:blipFill>
                <a:blip r:embed="rId3"/>
                <a:stretch>
                  <a:fillRect l="-983" t="-1327" r="-9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511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Noto Sans Armenian SemBd" panose="020B0502040504020204" pitchFamily="34" charset="0"/>
              </a:rPr>
              <a:t>NV Sieve on Grover</a:t>
            </a:r>
            <a:endParaRPr kumimoji="1" lang="ko-KR" altLang="en-US" b="1" dirty="0">
              <a:latin typeface="Noto Sans Armenian SemBd" panose="020B05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EB5F256-724C-7945-92E6-BFAE07BC40F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ko-KR" altLang="en-US" sz="20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적용 지점</a:t>
                </a:r>
                <a:endParaRPr kumimoji="1" lang="en-US" altLang="ko-KR" sz="20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1"/>
                <a:r>
                  <a:rPr lang="ko-KR" altLang="en-US" sz="1600" b="0" i="0" dirty="0">
                    <a:solidFill>
                      <a:srgbClr val="222222"/>
                    </a:solidFill>
                    <a:effectLst/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우선</a:t>
                </a:r>
                <a:r>
                  <a:rPr lang="en-US" altLang="ko-KR" sz="1600" b="0" i="0" dirty="0">
                    <a:solidFill>
                      <a:srgbClr val="222222"/>
                    </a:solidFill>
                    <a:effectLst/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 </a:t>
                </a:r>
                <a:r>
                  <a:rPr lang="ko-KR" altLang="en-US" sz="1600" dirty="0">
                    <a:solidFill>
                      <a:srgbClr val="222222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고차원에서 벡터를 걸러내는</a:t>
                </a:r>
                <a:r>
                  <a:rPr lang="en-US" altLang="ko-KR" sz="1600" b="0" i="0" dirty="0">
                    <a:solidFill>
                      <a:srgbClr val="222222"/>
                    </a:solidFill>
                    <a:effectLst/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LLL</a:t>
                </a:r>
                <a:r>
                  <a:rPr lang="ko-KR" altLang="en-US" sz="1600" b="0" i="0" dirty="0">
                    <a:solidFill>
                      <a:srgbClr val="222222"/>
                    </a:solidFill>
                    <a:effectLst/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은 </a:t>
                </a:r>
                <a:r>
                  <a:rPr lang="en-US" altLang="ko-KR" sz="1600" b="0" i="0" dirty="0">
                    <a:solidFill>
                      <a:srgbClr val="222222"/>
                    </a:solidFill>
                    <a:effectLst/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classical</a:t>
                </a:r>
                <a:r>
                  <a:rPr lang="ko-KR" altLang="en-US" sz="1600" b="0" i="0" dirty="0">
                    <a:solidFill>
                      <a:srgbClr val="222222"/>
                    </a:solidFill>
                    <a:effectLst/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로 구현</a:t>
                </a:r>
                <a:endParaRPr lang="en-US" altLang="ko-KR" sz="1600" b="0" i="0" dirty="0">
                  <a:solidFill>
                    <a:srgbClr val="222222"/>
                  </a:solidFill>
                  <a:effectLst/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1"/>
                <a:r>
                  <a:rPr kumimoji="1" lang="en-US" altLang="ko-KR" sz="1600" b="1" dirty="0">
                    <a:solidFill>
                      <a:srgbClr val="222222"/>
                    </a:solidFill>
                    <a:latin typeface="Helvetica Neue"/>
                    <a:ea typeface="Pretendard" panose="02000503000000020004" pitchFamily="50" charset="-127"/>
                    <a:cs typeface="Pretendard" panose="02000503000000020004" pitchFamily="50" charset="-127"/>
                  </a:rPr>
                  <a:t>Sieve (</a:t>
                </a:r>
                <a:r>
                  <a:rPr kumimoji="1" lang="ko-KR" altLang="en-US" sz="1600" b="1" dirty="0">
                    <a:solidFill>
                      <a:srgbClr val="222222"/>
                    </a:solidFill>
                    <a:latin typeface="Helvetica Neue"/>
                    <a:ea typeface="Pretendard" panose="02000503000000020004" pitchFamily="50" charset="-127"/>
                    <a:cs typeface="Pretendard" panose="02000503000000020004" pitchFamily="50" charset="-127"/>
                  </a:rPr>
                  <a:t>알고리즘 </a:t>
                </a:r>
                <a:r>
                  <a:rPr kumimoji="1" lang="en-US" altLang="ko-KR" sz="1600" b="1" dirty="0">
                    <a:solidFill>
                      <a:srgbClr val="222222"/>
                    </a:solidFill>
                    <a:latin typeface="Helvetica Neue"/>
                    <a:ea typeface="Pretendard" panose="02000503000000020004" pitchFamily="50" charset="-127"/>
                    <a:cs typeface="Pretendard" panose="02000503000000020004" pitchFamily="50" charset="-127"/>
                  </a:rPr>
                  <a:t>5)</a:t>
                </a:r>
                <a:r>
                  <a:rPr kumimoji="1" lang="ko-KR" altLang="en-US" sz="1600" b="1" dirty="0">
                    <a:solidFill>
                      <a:srgbClr val="222222"/>
                    </a:solidFill>
                    <a:latin typeface="Helvetica Neue"/>
                    <a:ea typeface="Pretendard" panose="02000503000000020004" pitchFamily="50" charset="-127"/>
                    <a:cs typeface="Pretendard" panose="02000503000000020004" pitchFamily="50" charset="-127"/>
                  </a:rPr>
                  <a:t>에서 </a:t>
                </a:r>
                <a14:m>
                  <m:oMath xmlns:m="http://schemas.openxmlformats.org/officeDocument/2006/math">
                    <m:r>
                      <a:rPr kumimoji="1" lang="en-US" altLang="ko-KR" sz="1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𝒄</m:t>
                    </m:r>
                  </m:oMath>
                </a14:m>
                <a:r>
                  <a:rPr kumimoji="1" lang="ko-KR" altLang="en-US" sz="1600" b="1" dirty="0">
                    <a:solidFill>
                      <a:srgbClr val="C00000"/>
                    </a:solidFill>
                    <a:latin typeface="Helvetica Neue"/>
                    <a:ea typeface="Pretendard" panose="02000503000000020004" pitchFamily="50" charset="-127"/>
                    <a:cs typeface="Pretendard" panose="02000503000000020004" pitchFamily="50" charset="-127"/>
                  </a:rPr>
                  <a:t>를 찾기 위한 과정에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  <a:latin typeface="Helvetica Neue"/>
                    <a:ea typeface="Pretendard" panose="02000503000000020004" pitchFamily="50" charset="-127"/>
                    <a:cs typeface="Pretendard" panose="02000503000000020004" pitchFamily="50" charset="-127"/>
                  </a:rPr>
                  <a:t>Grover 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  <a:latin typeface="Helvetica Neue"/>
                    <a:ea typeface="Pretendard" panose="02000503000000020004" pitchFamily="50" charset="-127"/>
                    <a:cs typeface="Pretendard" panose="02000503000000020004" pitchFamily="50" charset="-127"/>
                  </a:rPr>
                  <a:t>적용</a:t>
                </a:r>
                <a:endParaRPr kumimoji="1" lang="en-US" altLang="ko-KR" sz="1600" b="1" dirty="0">
                  <a:solidFill>
                    <a:srgbClr val="C00000"/>
                  </a:solidFill>
                  <a:latin typeface="Helvetica Neue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sz="1600" b="1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𝒄</m:t>
                    </m:r>
                  </m:oMath>
                </a14:m>
                <a:r>
                  <a:rPr kumimoji="1" lang="ko-KR" altLang="en-US" sz="1600" b="1" dirty="0">
                    <a:solidFill>
                      <a:schemeClr val="accent4"/>
                    </a:solidFill>
                    <a:latin typeface="Helvetica Neue"/>
                    <a:ea typeface="Pretendard" panose="02000503000000020004" pitchFamily="50" charset="-127"/>
                    <a:cs typeface="Pretendard" panose="02000503000000020004" pitchFamily="50" charset="-127"/>
                  </a:rPr>
                  <a:t>는 격자 상의 포인트 </a:t>
                </a:r>
                <a:r>
                  <a:rPr kumimoji="1" lang="en-US" altLang="ko-KR" sz="1600" b="1" dirty="0">
                    <a:solidFill>
                      <a:schemeClr val="accent4"/>
                    </a:solidFill>
                    <a:latin typeface="Helvetica Neue"/>
                    <a:ea typeface="Pretendard" panose="02000503000000020004" pitchFamily="50" charset="-127"/>
                    <a:cs typeface="Pretendard" panose="02000503000000020004" pitchFamily="50" charset="-127"/>
                  </a:rPr>
                  <a:t>(</a:t>
                </a:r>
                <a:r>
                  <a:rPr kumimoji="1" lang="ko-KR" altLang="en-US" sz="1600" b="1" dirty="0">
                    <a:solidFill>
                      <a:schemeClr val="accent4"/>
                    </a:solidFill>
                    <a:latin typeface="Helvetica Neue"/>
                    <a:ea typeface="Pretendard" panose="02000503000000020004" pitchFamily="50" charset="-127"/>
                    <a:cs typeface="Pretendard" panose="02000503000000020004" pitchFamily="50" charset="-127"/>
                  </a:rPr>
                  <a:t>노랑</a:t>
                </a:r>
                <a:r>
                  <a:rPr kumimoji="1" lang="en-US" altLang="ko-KR" sz="1600" b="1" dirty="0">
                    <a:solidFill>
                      <a:schemeClr val="accent4"/>
                    </a:solidFill>
                    <a:latin typeface="Helvetica Neue"/>
                    <a:ea typeface="Pretendard" panose="02000503000000020004" pitchFamily="50" charset="-127"/>
                    <a:cs typeface="Pretendard" panose="02000503000000020004" pitchFamily="50" charset="-127"/>
                  </a:rPr>
                  <a:t>)</a:t>
                </a:r>
                <a:r>
                  <a:rPr kumimoji="1" lang="en-US" altLang="ko-KR" sz="1600" dirty="0">
                    <a:solidFill>
                      <a:schemeClr val="tx1"/>
                    </a:solidFill>
                    <a:latin typeface="Helvetica Neue"/>
                    <a:ea typeface="Pretendard" panose="02000503000000020004" pitchFamily="50" charset="-127"/>
                    <a:cs typeface="Pretendard" panose="02000503000000020004" pitchFamily="50" charset="-127"/>
                  </a:rPr>
                  <a:t>, </a:t>
                </a:r>
                <a:r>
                  <a:rPr kumimoji="1" lang="ko-KR" altLang="en-US" sz="1600" dirty="0">
                    <a:solidFill>
                      <a:schemeClr val="tx1"/>
                    </a:solidFill>
                    <a:latin typeface="Helvetica Neue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이를 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  <a:latin typeface="Helvetica Neue"/>
                    <a:ea typeface="Pretendard" panose="02000503000000020004" pitchFamily="50" charset="-127"/>
                    <a:cs typeface="Pretendard" panose="02000503000000020004" pitchFamily="50" charset="-127"/>
                  </a:rPr>
                  <a:t>중첩상태로 준비</a:t>
                </a:r>
                <a:r>
                  <a:rPr kumimoji="1" lang="ko-KR" altLang="en-US" sz="1600" dirty="0">
                    <a:solidFill>
                      <a:schemeClr val="tx1"/>
                    </a:solidFill>
                    <a:latin typeface="Helvetica Neue"/>
                    <a:ea typeface="Pretendard" panose="02000503000000020004" pitchFamily="50" charset="-127"/>
                    <a:cs typeface="Pretendard" panose="02000503000000020004" pitchFamily="50" charset="-127"/>
                  </a:rPr>
                  <a:t>하여 </a:t>
                </a:r>
                <a14:m>
                  <m:oMath xmlns:m="http://schemas.openxmlformats.org/officeDocument/2006/math">
                    <m:r>
                      <a:rPr kumimoji="1" lang="ko-KR" alt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𝛾</m:t>
                    </m:r>
                    <m:r>
                      <a:rPr kumimoji="1" lang="en-US" altLang="ko-KR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𝑅</m:t>
                    </m:r>
                  </m:oMath>
                </a14:m>
                <a:r>
                  <a:rPr kumimoji="1" lang="ko-KR" altLang="en-US" sz="1600" dirty="0">
                    <a:solidFill>
                      <a:schemeClr val="tx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보다</a:t>
                </a:r>
                <a:r>
                  <a:rPr kumimoji="1" lang="en-US" altLang="ko-KR" sz="1600" dirty="0">
                    <a:solidFill>
                      <a:schemeClr val="tx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 </a:t>
                </a:r>
                <a:r>
                  <a:rPr kumimoji="1" lang="ko-KR" altLang="en-US" sz="1600" dirty="0">
                    <a:solidFill>
                      <a:schemeClr val="tx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짧은 길이의 벡터를 만들 수 있는 점을 찾아냄</a:t>
                </a:r>
                <a:br>
                  <a:rPr kumimoji="1" lang="en-US" altLang="ko-KR" sz="1600" dirty="0">
                    <a:solidFill>
                      <a:schemeClr val="tx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</a:br>
                <a:r>
                  <a:rPr kumimoji="1" lang="en-US" altLang="ko-KR" sz="1600" dirty="0">
                    <a:solidFill>
                      <a:schemeClr val="tx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 </a:t>
                </a:r>
                <a:r>
                  <a:rPr kumimoji="1" lang="ko-KR" altLang="en-US" sz="1600" dirty="0">
                    <a:solidFill>
                      <a:schemeClr val="tx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짧은 벡터를 찾기 위함</a:t>
                </a:r>
                <a:endParaRPr kumimoji="1" lang="en-US" altLang="ko-KR" sz="16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Wingdings" panose="05000000000000000000" pitchFamily="2" charset="2"/>
                </a:endParaRPr>
              </a:p>
              <a:p>
                <a:pPr lvl="1"/>
                <a:endParaRPr kumimoji="1" lang="en-US" altLang="ko-KR" sz="16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r>
                  <a:rPr kumimoji="1" lang="ko-KR" altLang="en-US" sz="20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기대 효과</a:t>
                </a:r>
                <a:endParaRPr kumimoji="1" lang="en-US" altLang="ko-KR" sz="20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1"/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알고리즘의 시간 복잡도 감소 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(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공간 복잡도 감소 없음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)*</a:t>
                </a:r>
              </a:p>
              <a:p>
                <a:pPr lvl="2"/>
                <a:r>
                  <a:rPr kumimoji="1" lang="en-US" altLang="ko-KR" sz="16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log</a:t>
                </a:r>
                <a:r>
                  <a:rPr kumimoji="1" lang="en-US" altLang="ko-KR" sz="1600" b="1" baseline="-25000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2</a:t>
                </a:r>
                <a:r>
                  <a:rPr kumimoji="1" lang="en-US" altLang="ko-KR" sz="16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(time) : 0.415 </a:t>
                </a:r>
                <a:r>
                  <a:rPr kumimoji="1" lang="en-US" altLang="ko-KR" sz="16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 </a:t>
                </a:r>
                <a:r>
                  <a:rPr kumimoji="1" lang="en-US" altLang="ko-KR" sz="16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0.312</a:t>
                </a:r>
              </a:p>
              <a:p>
                <a:pPr lvl="2"/>
                <a:r>
                  <a:rPr kumimoji="1" lang="en-US" altLang="ko-KR" sz="16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log</a:t>
                </a:r>
                <a:r>
                  <a:rPr kumimoji="1" lang="en-US" altLang="ko-KR" sz="1600" b="1" baseline="-25000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2</a:t>
                </a:r>
                <a:r>
                  <a:rPr kumimoji="1" lang="en-US" altLang="ko-KR" sz="16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(space) : 0.2075 </a:t>
                </a:r>
                <a:r>
                  <a:rPr kumimoji="1" lang="en-US" altLang="ko-KR" sz="16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 </a:t>
                </a:r>
                <a:r>
                  <a:rPr kumimoji="1" lang="en-US" altLang="ko-KR" sz="16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0.2075</a:t>
                </a:r>
              </a:p>
              <a:p>
                <a:pPr lvl="2"/>
                <a:endParaRPr kumimoji="1" lang="en-US" altLang="ko-KR" sz="2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r>
                  <a:rPr kumimoji="1" lang="ko-KR" altLang="en-US" sz="20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그러나</a:t>
                </a:r>
                <a:r>
                  <a:rPr kumimoji="1" lang="en-US" altLang="ko-KR" sz="20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 </a:t>
                </a:r>
                <a:r>
                  <a:rPr kumimoji="1" lang="ko-KR" altLang="en-US" sz="20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이론적 계산에 의한 결과</a:t>
                </a:r>
                <a:r>
                  <a:rPr kumimoji="1" lang="ko-KR" altLang="en-US" sz="20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이며</a:t>
                </a:r>
                <a:r>
                  <a:rPr kumimoji="1" lang="en-US" altLang="ko-KR" sz="20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 </a:t>
                </a:r>
                <a:r>
                  <a:rPr kumimoji="1" lang="ko-KR" altLang="en-US" sz="20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실험에 의한 분석 및 평가는 없음</a:t>
                </a:r>
                <a:endParaRPr kumimoji="1" lang="en-US" altLang="ko-KR" sz="2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endParaRPr kumimoji="1" lang="ko-KR" altLang="en-US" sz="2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EB5F256-724C-7945-92E6-BFAE07BC4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482" t="-1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69173EAE-0499-FCA8-1B36-6020AD48441B}"/>
              </a:ext>
            </a:extLst>
          </p:cNvPr>
          <p:cNvGrpSpPr/>
          <p:nvPr/>
        </p:nvGrpSpPr>
        <p:grpSpPr>
          <a:xfrm>
            <a:off x="10028647" y="1246676"/>
            <a:ext cx="1890392" cy="1788084"/>
            <a:chOff x="636997" y="4327652"/>
            <a:chExt cx="2582454" cy="244269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612951A-17CA-8749-814E-7DFCD48F6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l="4614" t="6300" r="48548" b="1855"/>
            <a:stretch/>
          </p:blipFill>
          <p:spPr>
            <a:xfrm>
              <a:off x="636997" y="4327652"/>
              <a:ext cx="2582454" cy="2442691"/>
            </a:xfrm>
            <a:prstGeom prst="rect">
              <a:avLst/>
            </a:prstGeom>
          </p:spPr>
        </p:pic>
        <p:sp>
          <p:nvSpPr>
            <p:cNvPr id="6" name="원형: 비어 있음 5">
              <a:extLst>
                <a:ext uri="{FF2B5EF4-FFF2-40B4-BE49-F238E27FC236}">
                  <a16:creationId xmlns:a16="http://schemas.microsoft.com/office/drawing/2014/main" id="{AB80FB12-7908-47BE-4228-0B3158015635}"/>
                </a:ext>
              </a:extLst>
            </p:cNvPr>
            <p:cNvSpPr/>
            <p:nvPr/>
          </p:nvSpPr>
          <p:spPr>
            <a:xfrm>
              <a:off x="679271" y="4369440"/>
              <a:ext cx="2377438" cy="2376641"/>
            </a:xfrm>
            <a:prstGeom prst="donut">
              <a:avLst>
                <a:gd name="adj" fmla="val 14939"/>
              </a:avLst>
            </a:prstGeom>
            <a:solidFill>
              <a:srgbClr val="FFC000">
                <a:alpha val="1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7D88D25-9377-FF9C-A548-7B7DF47408D3}"/>
              </a:ext>
            </a:extLst>
          </p:cNvPr>
          <p:cNvSpPr txBox="1"/>
          <p:nvPr/>
        </p:nvSpPr>
        <p:spPr>
          <a:xfrm>
            <a:off x="285750" y="6487066"/>
            <a:ext cx="10490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*</a:t>
            </a:r>
            <a:r>
              <a:rPr lang="ko-KR" altLang="en-US" sz="1000" dirty="0" err="1"/>
              <a:t>Laarhoven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Thijs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Michele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Mosca</a:t>
            </a:r>
            <a:r>
              <a:rPr lang="ko-KR" altLang="en-US" sz="1000" dirty="0"/>
              <a:t>, and </a:t>
            </a:r>
            <a:r>
              <a:rPr lang="ko-KR" altLang="en-US" sz="1000" dirty="0" err="1"/>
              <a:t>Joop</a:t>
            </a:r>
            <a:r>
              <a:rPr lang="ko-KR" altLang="en-US" sz="1000" dirty="0"/>
              <a:t> </a:t>
            </a:r>
            <a:r>
              <a:rPr lang="ko-KR" altLang="en-US" sz="1000" dirty="0" err="1"/>
              <a:t>Van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Pol</a:t>
            </a:r>
            <a:r>
              <a:rPr lang="ko-KR" altLang="en-US" sz="1000" dirty="0"/>
              <a:t>. "</a:t>
            </a:r>
            <a:r>
              <a:rPr lang="ko-KR" altLang="en-US" sz="1000" dirty="0" err="1"/>
              <a:t>Finding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shortest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lattice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vectors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faster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using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quantum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search</a:t>
            </a:r>
            <a:r>
              <a:rPr lang="ko-KR" altLang="en-US" sz="1000" dirty="0"/>
              <a:t>." </a:t>
            </a:r>
            <a:r>
              <a:rPr lang="ko-KR" altLang="en-US" sz="1000" dirty="0" err="1"/>
              <a:t>Designs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Codes</a:t>
            </a:r>
            <a:r>
              <a:rPr lang="ko-KR" altLang="en-US" sz="1000" dirty="0"/>
              <a:t> and </a:t>
            </a:r>
            <a:r>
              <a:rPr lang="ko-KR" altLang="en-US" sz="1000" dirty="0" err="1"/>
              <a:t>Cryptography</a:t>
            </a:r>
            <a:r>
              <a:rPr lang="ko-KR" altLang="en-US" sz="1000" dirty="0"/>
              <a:t> 77 (2015): 375-400.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866381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Noto Sans Armenian SemBd" panose="020B0502040504020204" pitchFamily="34" charset="0"/>
              </a:rPr>
              <a:t>NV Sieve on Grover</a:t>
            </a:r>
            <a:endParaRPr kumimoji="1" lang="ko-KR" altLang="en-US" b="1" dirty="0">
              <a:latin typeface="Noto Sans Armenian SemBd" panose="020B050204050402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실제 구현 시 예상되는 어려움들</a:t>
            </a:r>
            <a:endParaRPr kumimoji="1" lang="en-US" altLang="ko-KR" sz="2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kumimoji="1" lang="en-US" altLang="ko-KR" sz="18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Solution </a:t>
            </a:r>
            <a:r>
              <a:rPr kumimoji="1" lang="ko-KR" altLang="en-US" sz="18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개수에 대한 고려</a:t>
            </a:r>
            <a:endParaRPr kumimoji="1" lang="en-US" altLang="ko-KR" sz="1800" b="1" dirty="0">
              <a:solidFill>
                <a:srgbClr val="0070C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kumimoji="1"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Solution</a:t>
            </a:r>
            <a:r>
              <a:rPr kumimoji="1"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개수에 따라 </a:t>
            </a:r>
            <a:r>
              <a:rPr kumimoji="1"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Grover iteration</a:t>
            </a:r>
            <a:r>
              <a:rPr kumimoji="1"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달라지므로 중요한 부분</a:t>
            </a:r>
            <a:endParaRPr kumimoji="1"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kumimoji="1"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SVP</a:t>
            </a:r>
            <a:r>
              <a:rPr kumimoji="1"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에서는 </a:t>
            </a:r>
            <a:r>
              <a:rPr kumimoji="1"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kumimoji="1"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 이상의 해가 존재하지만</a:t>
            </a:r>
            <a:r>
              <a:rPr kumimoji="1"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랜덤 격자를 사용하므로 그 개수는 구현해봐야 알 수 있을 것으로 보임</a:t>
            </a:r>
            <a:endParaRPr kumimoji="1"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endParaRPr kumimoji="1"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kumimoji="1"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Grover search </a:t>
            </a:r>
            <a:r>
              <a:rPr kumimoji="1"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대상들인 </a:t>
            </a:r>
            <a:r>
              <a:rPr kumimoji="1" lang="ko-KR" altLang="en-US" sz="18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격자 상의 벡터들을 중첩 상태로 어떻게 준비할지</a:t>
            </a:r>
            <a:endParaRPr kumimoji="1" lang="en-US" altLang="ko-KR" sz="1800" b="1" dirty="0">
              <a:solidFill>
                <a:srgbClr val="0070C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kumimoji="1"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kumimoji="1"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올바른 양자 회로 구현물이 나올지 </a:t>
            </a:r>
            <a:endParaRPr kumimoji="1"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kumimoji="1"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알고리즘 </a:t>
            </a:r>
            <a:r>
              <a:rPr kumimoji="1"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</a:t>
            </a:r>
            <a:r>
              <a:rPr kumimoji="1"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</a:t>
            </a:r>
            <a:r>
              <a:rPr kumimoji="1" lang="ko-KR" altLang="en-US" sz="16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벡터 간의 뺄셈 및 범위 비교 로직을 올바르게 수행 가능할지</a:t>
            </a:r>
            <a:endParaRPr kumimoji="1" lang="en-US" altLang="ko-KR" sz="1400" b="1" dirty="0">
              <a:solidFill>
                <a:srgbClr val="0070C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981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관련</a:t>
            </a:r>
            <a:r>
              <a:rPr kumimoji="1" lang="ko-KR" altLang="en-US" b="1" dirty="0">
                <a:latin typeface="Noto Sans Armenian SemBd" panose="020B0502040504020204" pitchFamily="34" charset="0"/>
              </a:rPr>
              <a:t> </a:t>
            </a:r>
            <a:r>
              <a:rPr kumimoji="1" lang="en-US" altLang="ko-KR" b="1" dirty="0">
                <a:latin typeface="Noto Sans Armenian SemBd" panose="020B0502040504020204" pitchFamily="34" charset="0"/>
              </a:rPr>
              <a:t>Library</a:t>
            </a:r>
            <a:endParaRPr kumimoji="1" lang="ko-KR" altLang="en-US" b="1" dirty="0">
              <a:latin typeface="Noto Sans Armenian SemBd" panose="020B050204050402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dirty="0" err="1">
                <a:latin typeface="Noto Sans Armenian"/>
                <a:ea typeface="Pretendard" panose="02000503000000020004" pitchFamily="50" charset="-127"/>
                <a:cs typeface="Pretendard" panose="02000503000000020004" pitchFamily="50" charset="-127"/>
              </a:rPr>
              <a:t>fplll</a:t>
            </a:r>
            <a:r>
              <a:rPr kumimoji="1" lang="en-US" altLang="ko-KR" sz="2000" dirty="0">
                <a:latin typeface="Noto Sans Armenian"/>
                <a:ea typeface="Pretendard" panose="02000503000000020004" pitchFamily="50" charset="-127"/>
                <a:cs typeface="Pretendard" panose="02000503000000020004" pitchFamily="50" charset="-127"/>
              </a:rPr>
              <a:t> 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Noto Sans Armenian"/>
                <a:ea typeface="Helvetica Neue"/>
                <a:hlinkClick r:id="rId3"/>
              </a:rPr>
              <a:t>https://github.com/fplll/experimental_sieve/blob/ktuplenew/fplll/sieve/sieve_gauss.cpp</a:t>
            </a:r>
            <a:r>
              <a:rPr kumimoji="1" lang="en-US" altLang="ko-KR" sz="2000" dirty="0">
                <a:latin typeface="Noto Sans Armenian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입력으로 사용 가능한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벡터 제공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원하는 </a:t>
            </a:r>
            <a:r>
              <a:rPr kumimoji="1"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격자 생성 </a:t>
            </a:r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가능 </a:t>
            </a:r>
            <a:r>
              <a:rPr kumimoji="1"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(NV Sieve</a:t>
            </a:r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</a:t>
            </a:r>
            <a:r>
              <a:rPr kumimoji="1"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Random</a:t>
            </a:r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lattice</a:t>
            </a:r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사용</a:t>
            </a:r>
            <a:r>
              <a:rPr kumimoji="1"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; </a:t>
            </a:r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모든 벡터가 균일하게 분포한다고 가정</a:t>
            </a:r>
            <a:r>
              <a:rPr kumimoji="1"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r>
              <a:rPr kumimoji="1"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Gaussian Sieve</a:t>
            </a:r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샘플 코드</a:t>
            </a:r>
            <a:r>
              <a:rPr kumimoji="1"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제공</a:t>
            </a:r>
            <a:endParaRPr kumimoji="1"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kumimoji="1"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NV Sieve</a:t>
            </a:r>
            <a:r>
              <a:rPr kumimoji="1"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더 간단하므로 </a:t>
            </a:r>
            <a:r>
              <a:rPr kumimoji="1"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불필요한 부분 제거 </a:t>
            </a:r>
            <a:r>
              <a:rPr kumimoji="1"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및 </a:t>
            </a:r>
            <a:r>
              <a:rPr kumimoji="1"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필요 부분 추가 </a:t>
            </a:r>
            <a:r>
              <a:rPr kumimoji="1"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가능할 것으로 보임</a:t>
            </a:r>
          </a:p>
        </p:txBody>
      </p:sp>
    </p:spTree>
    <p:extLst>
      <p:ext uri="{BB962C8B-B14F-4D97-AF65-F5344CB8AC3E}">
        <p14:creationId xmlns:p14="http://schemas.microsoft.com/office/powerpoint/2010/main" val="176569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Noto Sans Armenian SemBd" panose="020B0502040504020204" pitchFamily="34" charset="0"/>
              </a:rPr>
              <a:t>Lattice</a:t>
            </a:r>
            <a:endParaRPr kumimoji="1" lang="ko-KR" altLang="en-US" b="1" dirty="0">
              <a:latin typeface="Noto Sans Armenian SemBd" panose="020B05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EB5F256-724C-7945-92E6-BFAE07BC40F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𝑳</m:t>
                    </m:r>
                    <m:d>
                      <m:dPr>
                        <m:ctrlP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dPr>
                      <m:e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𝒃</m:t>
                        </m:r>
                        <m:r>
                          <a:rPr kumimoji="1" lang="en-US" altLang="ko-KR" sz="20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𝟏</m:t>
                        </m:r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, </m:t>
                        </m:r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kumimoji="1" lang="en-US" altLang="ko-KR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𝒃</m:t>
                            </m:r>
                          </m:e>
                          <m:sub>
                            <m:r>
                              <a:rPr kumimoji="1" lang="en-US" altLang="ko-KR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kumimoji="1" lang="en-US" altLang="ko-K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={</m:t>
                    </m:r>
                    <m:nary>
                      <m:naryPr>
                        <m:chr m:val="∑"/>
                        <m:ctrlP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𝒊</m:t>
                        </m:r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=</m:t>
                        </m:r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𝟏</m:t>
                        </m:r>
                      </m:sub>
                      <m:sup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𝒏</m:t>
                        </m:r>
                      </m:sup>
                      <m:e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𝒙</m:t>
                        </m:r>
                        <m:r>
                          <a:rPr kumimoji="1" lang="en-US" altLang="ko-KR" sz="20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𝒊</m:t>
                        </m:r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𝒃</m:t>
                        </m:r>
                        <m:r>
                          <a:rPr kumimoji="1" lang="en-US" altLang="ko-KR" sz="20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𝒊</m:t>
                        </m:r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sz="2000" b="1" i="1" dirty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kumimoji="1" lang="en-US" altLang="ko-KR" sz="2000" b="1" i="1" dirty="0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ko-KR" sz="2000" b="1" i="1" dirty="0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𝒊</m:t>
                            </m:r>
                          </m:sub>
                        </m:sSub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ko-KR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nary>
                    <m:r>
                      <a:rPr kumimoji="1" lang="en-US" altLang="ko-KR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}</m:t>
                    </m:r>
                  </m:oMath>
                </a14:m>
                <a:endParaRPr kumimoji="1" lang="en-US" altLang="ko-KR" sz="2000" b="1" dirty="0">
                  <a:solidFill>
                    <a:schemeClr val="tx1"/>
                  </a:solidFill>
                  <a:latin typeface="Noto Sans Armenian" panose="020B0502040504020204" pitchFamily="34" charset="0"/>
                  <a:ea typeface="Apple SD Gothic Neo" panose="02000300000000000000" pitchFamily="2" charset="-127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sz="1800" b="0" i="1" dirty="0" smtClean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𝑥</m:t>
                    </m:r>
                  </m:oMath>
                </a14:m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800" i="1" dirty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:</m:t>
                    </m:r>
                  </m:oMath>
                </a14:m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정수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R" sz="1800" i="1" dirty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dPr>
                      <m:e>
                        <m:r>
                          <a:rPr kumimoji="1" lang="en-US" altLang="ko-KR" sz="1800" i="1" dirty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𝑏</m:t>
                        </m:r>
                        <m:r>
                          <a:rPr kumimoji="1" lang="en-US" altLang="ko-KR" sz="1800" i="1" baseline="-25000" dirty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1</m:t>
                        </m:r>
                        <m:r>
                          <a:rPr kumimoji="1" lang="en-US" altLang="ko-KR" sz="1800" i="1" dirty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, </m:t>
                        </m:r>
                        <m:r>
                          <a:rPr kumimoji="1" lang="en-US" altLang="ko-KR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kumimoji="1" lang="en-US" altLang="ko-KR" sz="1800" i="1" dirty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sz="1800" i="1" dirty="0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sSubPr>
                          <m:e>
                            <m:r>
                              <a:rPr kumimoji="1" lang="en-US" altLang="ko-KR" sz="1800" b="0" i="1" dirty="0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ko-KR" sz="1800" b="0" i="1" dirty="0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ko-KR" sz="1800" i="1" dirty="0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</m:e>
                    </m:d>
                    <m:r>
                      <a:rPr kumimoji="1" lang="en-US" altLang="ko-KR" sz="1800" b="0" i="1" dirty="0" smtClean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 :</m:t>
                    </m:r>
                  </m:oMath>
                </a14:m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기저 벡터 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ko-KR" sz="1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Basis</m:t>
                    </m:r>
                  </m:oMath>
                </a14:m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ko-KR" sz="18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Basis</m:t>
                    </m:r>
                  </m:oMath>
                </a14:m>
                <a:r>
                  <a:rPr kumimoji="1"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의 선형 결합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으로 이루어지는 격자 </a:t>
                </a:r>
                <a14:m>
                  <m:oMath xmlns:m="http://schemas.openxmlformats.org/officeDocument/2006/math">
                    <m:r>
                      <a:rPr kumimoji="1" lang="en-US" altLang="ko-KR" sz="1800" i="1" dirty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𝐿</m:t>
                    </m:r>
                  </m:oMath>
                </a14:m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의 포인트들</a:t>
                </a:r>
                <a:endParaRPr kumimoji="1" lang="en-US" altLang="ko-KR" sz="1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1"/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격자는 점으로 이루어지므로 </a:t>
                </a:r>
                <a:r>
                  <a:rPr kumimoji="1" lang="ko-KR" altLang="en-US" sz="18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가장 짧은 벡터 존재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(1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개 이상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)</a:t>
                </a:r>
              </a:p>
              <a:p>
                <a:endParaRPr kumimoji="1" lang="en-US" altLang="ko-KR" sz="2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endParaRPr kumimoji="1" lang="en-US" altLang="ko-KR" sz="2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endParaRPr kumimoji="1" lang="en-US" altLang="ko-KR" sz="2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endParaRPr kumimoji="1" lang="en-US" altLang="ko-KR" sz="2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endParaRPr kumimoji="1" lang="en-US" altLang="ko-KR" sz="2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0" indent="0">
                  <a:buNone/>
                </a:pPr>
                <a:endParaRPr kumimoji="1" lang="en-US" altLang="ko-KR" sz="1800" dirty="0">
                  <a:latin typeface="Noto Sans Armenian" panose="020B0502040504020204" pitchFamily="34" charset="0"/>
                  <a:ea typeface="Apple SD Gothic Neo" panose="02000300000000000000" pitchFamily="2" charset="-127"/>
                </a:endParaRP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EB5F256-724C-7945-92E6-BFAE07BC4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82" t="-10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5499B3C-B5B6-C308-3D74-7FA436DCF7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4924" r="50000" b="9217"/>
          <a:stretch/>
        </p:blipFill>
        <p:spPr>
          <a:xfrm>
            <a:off x="1137192" y="2575258"/>
            <a:ext cx="2964545" cy="188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향후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구체적인 파라미터의</a:t>
            </a:r>
            <a:r>
              <a:rPr kumimoji="1"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값과 이유</a:t>
            </a:r>
            <a:r>
              <a:rPr kumimoji="1"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파악</a:t>
            </a:r>
            <a:endParaRPr kumimoji="1"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Grover</a:t>
            </a:r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적용한 연구 동향 좀 더 조사</a:t>
            </a:r>
            <a:endParaRPr kumimoji="1"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30 </a:t>
            </a:r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페이지 채우기</a:t>
            </a:r>
            <a:endParaRPr kumimoji="1"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이후</a:t>
            </a:r>
            <a:r>
              <a:rPr kumimoji="1"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구현 위한 코드 분석</a:t>
            </a:r>
          </a:p>
        </p:txBody>
      </p:sp>
    </p:spTree>
    <p:extLst>
      <p:ext uri="{BB962C8B-B14F-4D97-AF65-F5344CB8AC3E}">
        <p14:creationId xmlns:p14="http://schemas.microsoft.com/office/powerpoint/2010/main" val="3605439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566211-7A2C-234C-9DC3-A1D103F1DBDE}"/>
              </a:ext>
            </a:extLst>
          </p:cNvPr>
          <p:cNvSpPr/>
          <p:nvPr/>
        </p:nvSpPr>
        <p:spPr>
          <a:xfrm>
            <a:off x="3649362" y="2082113"/>
            <a:ext cx="4893276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감사합니다</a:t>
            </a:r>
            <a:r>
              <a:rPr kumimoji="1" lang="en-US" altLang="ko-KR" sz="36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kumimoji="1" lang="ko-KR" altLang="en-US" sz="3600" b="1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63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Noto Sans Armenian SemBd" panose="020B0502040504020204" pitchFamily="34" charset="0"/>
              </a:rPr>
              <a:t>Lattice basis</a:t>
            </a:r>
            <a:endParaRPr kumimoji="1" lang="ko-KR" altLang="en-US" b="1" dirty="0">
              <a:latin typeface="Noto Sans Armenian SemBd" panose="020B05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EB5F256-724C-7945-92E6-BFAE07BC40F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r>
                  <a:rPr kumimoji="1" lang="en-US" altLang="ko-KR" sz="20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Basis (</a:t>
                </a:r>
                <a14:m>
                  <m:oMath xmlns:m="http://schemas.openxmlformats.org/officeDocument/2006/math">
                    <m:r>
                      <a:rPr kumimoji="1" lang="en-US" altLang="ko-KR" sz="2000" b="1" i="1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𝑩</m:t>
                    </m:r>
                  </m:oMath>
                </a14:m>
                <a:r>
                  <a:rPr kumimoji="1" lang="en-US" altLang="ko-KR" sz="20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)</a:t>
                </a:r>
              </a:p>
              <a:p>
                <a:pPr lvl="1"/>
                <a:r>
                  <a:rPr kumimoji="1" lang="ko-KR" altLang="en-US" sz="18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격자의 모든 점을 만들 수 있는 벡터의 집합</a:t>
                </a:r>
                <a:endParaRPr kumimoji="1" lang="en-US" altLang="ko-KR" sz="1800" b="1" dirty="0">
                  <a:solidFill>
                    <a:srgbClr val="0070C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1"/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Basis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를 구성하는 각 벡터 </a:t>
                </a:r>
                <a14:m>
                  <m:oMath xmlns:m="http://schemas.openxmlformats.org/officeDocument/2006/math">
                    <m:r>
                      <a:rPr kumimoji="1" lang="en-US" altLang="ko-KR" sz="1800" i="1" dirty="0" smtClean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𝑏</m:t>
                    </m:r>
                    <m:r>
                      <a:rPr kumimoji="1" lang="en-US" altLang="ko-KR" sz="1800" i="1" baseline="-25000" dirty="0" smtClean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𝑖</m:t>
                    </m:r>
                  </m:oMath>
                </a14:m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는 길이가 </a:t>
                </a:r>
                <a14:m>
                  <m:oMath xmlns:m="http://schemas.openxmlformats.org/officeDocument/2006/math">
                    <m:r>
                      <a:rPr kumimoji="1" lang="en-US" altLang="ko-KR" sz="1800" i="1" dirty="0" smtClean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𝑚</m:t>
                    </m:r>
                  </m:oMath>
                </a14:m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이며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 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총</a:t>
                </a:r>
                <a14:m>
                  <m:oMath xmlns:m="http://schemas.openxmlformats.org/officeDocument/2006/math">
                    <m:r>
                      <a:rPr kumimoji="1" lang="en-US" altLang="ko-KR" sz="1800" b="0" i="0" dirty="0" smtClean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 </m:t>
                    </m:r>
                    <m:r>
                      <a:rPr kumimoji="1" lang="en-US" altLang="ko-KR" sz="1800" i="1" dirty="0" smtClean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𝑛</m:t>
                    </m:r>
                  </m:oMath>
                </a14:m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개로 구성</a:t>
                </a:r>
                <a:endParaRPr kumimoji="1" lang="en-US" altLang="ko-KR" sz="1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1"/>
                <a:r>
                  <a:rPr kumimoji="1" lang="en-US" altLang="ko-KR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Rank (</a:t>
                </a:r>
                <a14:m>
                  <m:oMath xmlns:m="http://schemas.openxmlformats.org/officeDocument/2006/math">
                    <m:r>
                      <a:rPr kumimoji="1" lang="en-US" altLang="ko-KR" sz="1800" b="1" i="1" dirty="0" smtClean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𝒏</m:t>
                    </m:r>
                  </m:oMath>
                </a14:m>
                <a:r>
                  <a:rPr kumimoji="1" lang="en-US" altLang="ko-KR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) 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: basis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를 구성하는 벡터의 수</a:t>
                </a:r>
                <a:endParaRPr kumimoji="1" lang="en-US" altLang="ko-KR" sz="1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1"/>
                <a:r>
                  <a:rPr kumimoji="1" lang="en-US" altLang="ko-KR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Dimension (</a:t>
                </a:r>
                <a14:m>
                  <m:oMath xmlns:m="http://schemas.openxmlformats.org/officeDocument/2006/math">
                    <m:r>
                      <a:rPr kumimoji="1" lang="en-US" altLang="ko-KR" sz="1800" b="1" i="1" dirty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𝒎</m:t>
                    </m:r>
                  </m:oMath>
                </a14:m>
                <a:r>
                  <a:rPr kumimoji="1" lang="en-US" altLang="ko-KR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) 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: </a:t>
                </a:r>
                <a14:m>
                  <m:oMath xmlns:m="http://schemas.openxmlformats.org/officeDocument/2006/math">
                    <m:r>
                      <a:rPr kumimoji="1" lang="en-US" altLang="ko-KR" sz="1800" i="1" dirty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𝑏</m:t>
                    </m:r>
                    <m:r>
                      <a:rPr kumimoji="1" lang="en-US" altLang="ko-KR" sz="1800" i="1" baseline="-25000" dirty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𝑖</m:t>
                    </m:r>
                    <m:r>
                      <a:rPr kumimoji="1" lang="en-US" altLang="ko-KR" sz="1800" i="1" baseline="-25000" dirty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 </m:t>
                    </m:r>
                  </m:oMath>
                </a14:m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의 길이</a:t>
                </a:r>
                <a:endParaRPr kumimoji="1" lang="en-US" altLang="ko-KR" sz="1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1"/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일반적으로 </a:t>
                </a:r>
                <a:r>
                  <a:rPr kumimoji="1" lang="en-US" altLang="ko-KR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full-rank lattice 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사용 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R" sz="1800" i="1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𝑛</m:t>
                    </m:r>
                    <m:r>
                      <a:rPr kumimoji="1" lang="en-US" altLang="ko-KR" sz="1800" i="1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=</m:t>
                    </m:r>
                    <m:r>
                      <a:rPr kumimoji="1" lang="en-US" altLang="ko-KR" sz="1800" i="1" dirty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𝑚</m:t>
                    </m:r>
                  </m:oMath>
                </a14:m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)</a:t>
                </a:r>
              </a:p>
              <a:p>
                <a:pPr marL="0" indent="0">
                  <a:buNone/>
                </a:pPr>
                <a:endParaRPr kumimoji="1" lang="en-US" altLang="ko-KR" sz="1800" dirty="0">
                  <a:latin typeface="Noto Sans Armenian" panose="020B0502040504020204" pitchFamily="34" charset="0"/>
                  <a:ea typeface="Apple SD Gothic Neo" panose="02000300000000000000" pitchFamily="2" charset="-127"/>
                </a:endParaRP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EB5F256-724C-7945-92E6-BFAE07BC4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82" t="-1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7F125467-E477-749B-93BF-7EC01852E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70276"/>
              </p:ext>
            </p:extLst>
          </p:nvPr>
        </p:nvGraphicFramePr>
        <p:xfrm>
          <a:off x="10093527" y="1816713"/>
          <a:ext cx="11814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821">
                  <a:extLst>
                    <a:ext uri="{9D8B030D-6E8A-4147-A177-3AD203B41FA5}">
                      <a16:colId xmlns:a16="http://schemas.microsoft.com/office/drawing/2014/main" val="997132587"/>
                    </a:ext>
                  </a:extLst>
                </a:gridCol>
                <a:gridCol w="393821">
                  <a:extLst>
                    <a:ext uri="{9D8B030D-6E8A-4147-A177-3AD203B41FA5}">
                      <a16:colId xmlns:a16="http://schemas.microsoft.com/office/drawing/2014/main" val="190529538"/>
                    </a:ext>
                  </a:extLst>
                </a:gridCol>
                <a:gridCol w="393821">
                  <a:extLst>
                    <a:ext uri="{9D8B030D-6E8A-4147-A177-3AD203B41FA5}">
                      <a16:colId xmlns:a16="http://schemas.microsoft.com/office/drawing/2014/main" val="692370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13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6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61216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341FF9-9800-FA5E-B216-5D3C2ED31FFA}"/>
              </a:ext>
            </a:extLst>
          </p:cNvPr>
          <p:cNvSpPr txBox="1"/>
          <p:nvPr/>
        </p:nvSpPr>
        <p:spPr>
          <a:xfrm>
            <a:off x="10171541" y="2942571"/>
            <a:ext cx="1025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Basis</a:t>
            </a:r>
            <a:endParaRPr lang="ko-KR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04F4A1-CBC1-7727-24C4-EDF9BBFD348F}"/>
                  </a:ext>
                </a:extLst>
              </p:cNvPr>
              <p:cNvSpPr txBox="1"/>
              <p:nvPr/>
            </p:nvSpPr>
            <p:spPr>
              <a:xfrm>
                <a:off x="10093527" y="2197165"/>
                <a:ext cx="4328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6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600" baseline="-25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04F4A1-CBC1-7727-24C4-EDF9BBFD3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3527" y="2197165"/>
                <a:ext cx="432889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C7AC76-B5C3-6664-BED9-BBEA703288DB}"/>
                  </a:ext>
                </a:extLst>
              </p:cNvPr>
              <p:cNvSpPr txBox="1"/>
              <p:nvPr/>
            </p:nvSpPr>
            <p:spPr>
              <a:xfrm>
                <a:off x="10881287" y="2197165"/>
                <a:ext cx="4328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600" b="0" i="1" baseline="-25000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sz="1600" baseline="-25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C7AC76-B5C3-6664-BED9-BBEA70328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287" y="2197165"/>
                <a:ext cx="43288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92ED5E-521F-1235-D04F-438E245937B1}"/>
                  </a:ext>
                </a:extLst>
              </p:cNvPr>
              <p:cNvSpPr txBox="1"/>
              <p:nvPr/>
            </p:nvSpPr>
            <p:spPr>
              <a:xfrm>
                <a:off x="10513354" y="2203696"/>
                <a:ext cx="2890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92ED5E-521F-1235-D04F-438E2459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354" y="2203696"/>
                <a:ext cx="289016" cy="338554"/>
              </a:xfrm>
              <a:prstGeom prst="rect">
                <a:avLst/>
              </a:prstGeom>
              <a:blipFill>
                <a:blip r:embed="rId5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C554B1-B189-F027-3720-E54A6539A713}"/>
                  </a:ext>
                </a:extLst>
              </p:cNvPr>
              <p:cNvSpPr txBox="1"/>
              <p:nvPr/>
            </p:nvSpPr>
            <p:spPr>
              <a:xfrm>
                <a:off x="10526418" y="1349543"/>
                <a:ext cx="2628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800" i="1" dirty="0" smtClean="0">
                          <a:latin typeface="Cambria Math" panose="02040503050406030204" pitchFamily="18" charset="0"/>
                          <a:ea typeface="Apple SD Gothic Neo" panose="02000300000000000000" pitchFamily="2" charset="-127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C554B1-B189-F027-3720-E54A6539A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6418" y="1349543"/>
                <a:ext cx="262890" cy="369332"/>
              </a:xfrm>
              <a:prstGeom prst="rect">
                <a:avLst/>
              </a:prstGeom>
              <a:blipFill>
                <a:blip r:embed="rId6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1E6134-8AAD-F010-170E-5AD369698BE4}"/>
                  </a:ext>
                </a:extLst>
              </p:cNvPr>
              <p:cNvSpPr txBox="1"/>
              <p:nvPr/>
            </p:nvSpPr>
            <p:spPr>
              <a:xfrm>
                <a:off x="11393093" y="2166387"/>
                <a:ext cx="3869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800" i="1" dirty="0" smtClean="0">
                          <a:latin typeface="Cambria Math" panose="02040503050406030204" pitchFamily="18" charset="0"/>
                          <a:ea typeface="Apple SD Gothic Neo" panose="02000300000000000000" pitchFamily="2" charset="-127"/>
                        </a:rPr>
                        <m:t>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1E6134-8AAD-F010-170E-5AD369698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3093" y="2166387"/>
                <a:ext cx="3869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23A619EC-98E2-256E-894D-48757397C527}"/>
              </a:ext>
            </a:extLst>
          </p:cNvPr>
          <p:cNvSpPr/>
          <p:nvPr/>
        </p:nvSpPr>
        <p:spPr>
          <a:xfrm rot="16200000">
            <a:off x="10589553" y="1131275"/>
            <a:ext cx="189411" cy="118146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D404DFCA-C8FB-CB6B-5906-88D8E6B5E27D}"/>
              </a:ext>
            </a:extLst>
          </p:cNvPr>
          <p:cNvSpPr/>
          <p:nvPr/>
        </p:nvSpPr>
        <p:spPr>
          <a:xfrm>
            <a:off x="11274808" y="1816713"/>
            <a:ext cx="189411" cy="111252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B7C697-1924-C85F-B9D2-991D0CBD639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4924" r="50000" b="9217"/>
          <a:stretch/>
        </p:blipFill>
        <p:spPr>
          <a:xfrm>
            <a:off x="6847766" y="1399531"/>
            <a:ext cx="2964545" cy="188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9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Noto Sans Armenian SemBd" panose="020B0502040504020204" pitchFamily="34" charset="0"/>
              </a:rPr>
              <a:t>Lattice</a:t>
            </a:r>
            <a:endParaRPr kumimoji="1" lang="ko-KR" altLang="en-US" b="1" dirty="0">
              <a:latin typeface="Noto Sans Armenian SemBd" panose="020B05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EB5F256-724C-7945-92E6-BFAE07BC40F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ko-KR" sz="20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Lattice</a:t>
                </a:r>
                <a:r>
                  <a:rPr kumimoji="1" lang="ko-KR" altLang="en-US" sz="20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의 </a:t>
                </a:r>
                <a:r>
                  <a:rPr kumimoji="1" lang="en-US" altLang="ko-KR" sz="20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basis</a:t>
                </a:r>
                <a:r>
                  <a:rPr kumimoji="1" lang="ko-KR" altLang="en-US" sz="20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는 유일한가</a:t>
                </a:r>
                <a:r>
                  <a:rPr kumimoji="1" lang="en-US" altLang="ko-KR" sz="20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? </a:t>
                </a:r>
              </a:p>
              <a:p>
                <a:pPr lvl="1"/>
                <a:r>
                  <a:rPr kumimoji="1" lang="ko-KR" altLang="en-US" sz="1800" b="1" dirty="0">
                    <a:solidFill>
                      <a:srgbClr val="C0000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유일하지 않다</a:t>
                </a:r>
                <a:r>
                  <a:rPr kumimoji="1" lang="en-US" altLang="ko-KR" sz="1800" b="1" dirty="0">
                    <a:solidFill>
                      <a:srgbClr val="C0000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.</a:t>
                </a:r>
              </a:p>
              <a:p>
                <a:pPr lvl="1"/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같은 격자지만 기저가 다름 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(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아래 그림의 파란색 벡터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sz="1800" i="1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𝐵</m:t>
                    </m:r>
                    <m:r>
                      <a:rPr kumimoji="1" lang="en-US" altLang="ko-KR" sz="1800" i="1" baseline="-25000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0</m:t>
                    </m:r>
                  </m:oMath>
                </a14:m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basis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에 다른 벡터를 곱하여 </a:t>
                </a:r>
                <a14:m>
                  <m:oMath xmlns:m="http://schemas.openxmlformats.org/officeDocument/2006/math">
                    <m:r>
                      <a:rPr kumimoji="1" lang="en-US" altLang="ko-KR" sz="1800" i="1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𝐵</m:t>
                    </m:r>
                    <m:r>
                      <a:rPr kumimoji="1" lang="en-US" altLang="ko-KR" sz="1800" i="1" baseline="-25000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1</m:t>
                    </m:r>
                  </m:oMath>
                </a14:m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basis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를 만들 수 있다면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 </a:t>
                </a:r>
                <a:r>
                  <a:rPr kumimoji="1" lang="ko-KR" altLang="en-US" sz="18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두 </a:t>
                </a:r>
                <a:r>
                  <a:rPr kumimoji="1" lang="en-US" altLang="ko-KR" sz="18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basis</a:t>
                </a:r>
                <a:r>
                  <a:rPr kumimoji="1" lang="ko-KR" altLang="en-US" sz="18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는 같은 격자를 생성</a:t>
                </a:r>
                <a:endParaRPr kumimoji="1" lang="en-US" altLang="ko-KR" sz="1800" b="1" dirty="0">
                  <a:solidFill>
                    <a:srgbClr val="0070C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EB5F256-724C-7945-92E6-BFAE07BC4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82" t="-1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2945EA1-F9B9-867F-D96D-5388D084A5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519" t="3931" r="519" b="9900"/>
          <a:stretch/>
        </p:blipFill>
        <p:spPr>
          <a:xfrm>
            <a:off x="2910415" y="2887370"/>
            <a:ext cx="6371170" cy="205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2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Noto Sans Armenian SemBd" panose="020B0502040504020204" pitchFamily="34" charset="0"/>
              </a:rPr>
              <a:t>Lattice</a:t>
            </a:r>
            <a:endParaRPr kumimoji="1" lang="ko-KR" altLang="en-US" b="1" dirty="0">
              <a:latin typeface="Noto Sans Armenian SemBd" panose="020B05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EB5F256-724C-7945-92E6-BFAE07BC40F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ko-KR" altLang="en-US" sz="20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두 </a:t>
                </a:r>
                <a:r>
                  <a:rPr kumimoji="1" lang="en-US" altLang="ko-KR" sz="20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basis</a:t>
                </a:r>
                <a:r>
                  <a:rPr kumimoji="1" lang="ko-KR" altLang="en-US" sz="20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가 같은 격자를 생성하는지 알 수 있는 방법</a:t>
                </a:r>
                <a:endParaRPr kumimoji="1" lang="en-US" altLang="ko-KR" sz="20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1"/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두 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basis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가 같은 격자를 생성한다면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 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아래의 수식을 만족함을 의미</a:t>
                </a:r>
                <a:endParaRPr kumimoji="1" lang="en-US" altLang="ko-KR" sz="1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ko-KR" sz="1800" b="1" i="1" dirty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𝑩</m:t>
                    </m:r>
                    <m:r>
                      <a:rPr kumimoji="1" lang="en-US" altLang="ko-KR" sz="1800" b="1" i="1" baseline="-25000" dirty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𝟎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=</m:t>
                    </m:r>
                    <m:r>
                      <a:rPr kumimoji="1" lang="en-US" altLang="ko-KR" sz="1800" b="1" i="1" dirty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𝑩</m:t>
                    </m:r>
                    <m:r>
                      <a:rPr kumimoji="1" lang="en-US" altLang="ko-KR" sz="1800" b="1" i="1" baseline="-25000" dirty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𝟏</m:t>
                    </m:r>
                    <m:r>
                      <a:rPr kumimoji="1"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⇔</m:t>
                    </m:r>
                    <m:r>
                      <a:rPr kumimoji="1" lang="en-US" altLang="ko-KR" sz="1800" i="1" dirty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𝐵</m:t>
                    </m:r>
                    <m:r>
                      <a:rPr kumimoji="1" lang="en-US" altLang="ko-KR" sz="1800" i="1" baseline="-25000" dirty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0</m:t>
                    </m:r>
                    <m:r>
                      <a:rPr kumimoji="1" lang="en-US" altLang="ko-KR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=</m:t>
                    </m:r>
                    <m:r>
                      <a:rPr kumimoji="1" lang="en-US" altLang="ko-KR" sz="1800" i="1" dirty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𝐵</m:t>
                    </m:r>
                    <m:r>
                      <a:rPr kumimoji="1" lang="en-US" altLang="ko-KR" sz="1800" i="1" baseline="-25000" dirty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1</m:t>
                    </m:r>
                    <m:r>
                      <a:rPr kumimoji="1"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∙</m:t>
                    </m:r>
                    <m:r>
                      <a:rPr kumimoji="1"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𝑈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,</m:t>
                    </m:r>
                    <m:r>
                      <a:rPr kumimoji="1" lang="en-US" altLang="ko-KR" sz="1800" i="1" dirty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𝐵</m:t>
                    </m:r>
                    <m:r>
                      <a:rPr kumimoji="1" lang="en-US" altLang="ko-KR" sz="1800" b="0" i="1" baseline="-25000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1</m:t>
                    </m:r>
                    <m:r>
                      <a:rPr kumimoji="1"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=</m:t>
                    </m:r>
                    <m:r>
                      <a:rPr kumimoji="1" lang="en-US" altLang="ko-KR" sz="1800" i="1" dirty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𝐵</m:t>
                    </m:r>
                    <m:r>
                      <a:rPr kumimoji="1" lang="en-US" altLang="ko-KR" sz="1800" b="0" i="1" baseline="-25000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0</m:t>
                    </m:r>
                    <m:r>
                      <a:rPr kumimoji="1"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∙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𝑉</m:t>
                    </m:r>
                  </m:oMath>
                </a14:m>
                <a:endParaRPr kumimoji="1" lang="en-US" altLang="ko-KR" sz="18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Pretendard" panose="02000503000000020004" pitchFamily="50" charset="-127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kumimoji="1" lang="en-US" altLang="ko-KR" sz="1800" dirty="0">
                    <a:ea typeface="Pretendard" panose="02000503000000020004" pitchFamily="50" charset="-127"/>
                    <a:cs typeface="Pretendard" panose="02000503000000020004" pitchFamily="50" charset="-127"/>
                  </a:rPr>
                  <a:t>		</a:t>
                </a:r>
                <a14:m>
                  <m:oMath xmlns:m="http://schemas.openxmlformats.org/officeDocument/2006/math">
                    <m:r>
                      <a:rPr kumimoji="1" lang="en-US" altLang="ko-KR" sz="1800" i="1" dirty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𝐵</m:t>
                    </m:r>
                    <m:r>
                      <a:rPr kumimoji="1" lang="en-US" altLang="ko-KR" sz="1800" i="1" baseline="-25000" dirty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0</m:t>
                    </m:r>
                    <m:r>
                      <a:rPr kumimoji="1"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=</m:t>
                    </m:r>
                    <m:r>
                      <a:rPr kumimoji="1" lang="en-US" altLang="ko-KR" sz="1800" i="1" dirty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𝐵</m:t>
                    </m:r>
                    <m:r>
                      <a:rPr kumimoji="1" lang="en-US" altLang="ko-KR" sz="1800" i="1" baseline="-25000" dirty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0</m:t>
                    </m:r>
                    <m:r>
                      <a:rPr kumimoji="1"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∙</m:t>
                    </m:r>
                    <m:r>
                      <a:rPr kumimoji="1"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𝑉</m:t>
                    </m:r>
                    <m:r>
                      <a:rPr kumimoji="1"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∙</m:t>
                    </m:r>
                    <m:r>
                      <a:rPr kumimoji="1"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𝑈</m:t>
                    </m:r>
                    <m:r>
                      <a:rPr kumimoji="1" lang="en-US" altLang="ko-K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 </m:t>
                    </m:r>
                  </m:oMath>
                </a14:m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; 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여기서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𝑉</m:t>
                    </m:r>
                    <m:r>
                      <a:rPr kumimoji="1"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∙</m:t>
                    </m:r>
                    <m:r>
                      <a:rPr kumimoji="1"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𝑈</m:t>
                    </m:r>
                  </m:oMath>
                </a14:m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가 단위 행렬 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R" sz="1800" i="1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𝐼</m:t>
                    </m:r>
                  </m:oMath>
                </a14:m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)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이 나와야 함</a:t>
                </a:r>
                <a:endParaRPr kumimoji="1" lang="en-US" altLang="ko-KR" sz="1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		 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따라서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ko-KR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  <a:sym typeface="Wingdings" panose="05000000000000000000" pitchFamily="2" charset="2"/>
                      </a:rPr>
                      <m:t> </m:t>
                    </m:r>
                    <m:r>
                      <a:rPr kumimoji="1" lang="en-US" altLang="ko-KR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𝑉</m:t>
                    </m:r>
                    <m:r>
                      <m:rPr>
                        <m:nor/>
                      </m:rPr>
                      <a:rPr kumimoji="1" lang="ko-KR" altLang="en-US" sz="18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  <a:sym typeface="Wingdings" panose="05000000000000000000" pitchFamily="2" charset="2"/>
                      </a:rPr>
                      <m:t>와</m:t>
                    </m:r>
                    <m:r>
                      <m:rPr>
                        <m:nor/>
                      </m:rPr>
                      <a:rPr kumimoji="1" lang="en-US" altLang="ko-KR" sz="1800" b="0" i="0" dirty="0" smtClean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  <a:sym typeface="Wingdings" panose="05000000000000000000" pitchFamily="2" charset="2"/>
                      </a:rPr>
                      <m:t> </m:t>
                    </m:r>
                    <m:r>
                      <a:rPr kumimoji="1" lang="en-US" altLang="ko-KR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𝑈</m:t>
                    </m:r>
                  </m:oMath>
                </a14:m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는 </a:t>
                </a:r>
                <a:r>
                  <a:rPr kumimoji="1" lang="ko-KR" altLang="en-US" sz="1800" b="1" dirty="0" err="1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역행렬</a:t>
                </a:r>
                <a:r>
                  <a:rPr kumimoji="1"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 관계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이므로 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det(</a:t>
                </a:r>
                <a14:m>
                  <m:oMath xmlns:m="http://schemas.openxmlformats.org/officeDocument/2006/math">
                    <m:r>
                      <a:rPr kumimoji="1"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𝑉</m:t>
                    </m:r>
                  </m:oMath>
                </a14:m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)</a:t>
                </a:r>
                <a:r>
                  <a:rPr kumimoji="1" lang="en-US" altLang="ko-KR" sz="1800" dirty="0">
                    <a:ea typeface="Cambria Math" panose="02040503050406030204" pitchFamily="18" charset="0"/>
                    <a:cs typeface="Pretendard" panose="02000503000000020004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∙ </m:t>
                    </m:r>
                  </m:oMath>
                </a14:m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det(</a:t>
                </a:r>
                <a14:m>
                  <m:oMath xmlns:m="http://schemas.openxmlformats.org/officeDocument/2006/math">
                    <m:r>
                      <a:rPr kumimoji="1"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𝑈</m:t>
                    </m:r>
                  </m:oMath>
                </a14:m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)</a:t>
                </a:r>
                <a14:m>
                  <m:oMath xmlns:m="http://schemas.openxmlformats.org/officeDocument/2006/math">
                    <m:r>
                      <a:rPr kumimoji="1" lang="en-US" altLang="ko-KR" sz="1800" b="0" i="1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  <a:sym typeface="Wingdings" panose="05000000000000000000" pitchFamily="2" charset="2"/>
                      </a:rPr>
                      <m:t>=1</m:t>
                    </m:r>
                  </m:oMath>
                </a14:m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을 만족해야 함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*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		     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이때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𝑉</m:t>
                    </m:r>
                  </m:oMath>
                </a14:m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와 </a:t>
                </a:r>
                <a14:m>
                  <m:oMath xmlns:m="http://schemas.openxmlformats.org/officeDocument/2006/math">
                    <m:r>
                      <a:rPr kumimoji="1"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𝑈</m:t>
                    </m:r>
                  </m:oMath>
                </a14:m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가 정수이면서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 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위의 수식을 만족하려면 행렬식이 </a:t>
                </a:r>
                <a14:m>
                  <m:oMath xmlns:m="http://schemas.openxmlformats.org/officeDocument/2006/math">
                    <m:r>
                      <a:rPr kumimoji="1"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±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1</m:t>
                    </m:r>
                  </m:oMath>
                </a14:m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인 경우만 가능</a:t>
                </a:r>
                <a:b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</a:b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		     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이를 만족하는 행렬은 많으나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𝑼</m:t>
                    </m:r>
                    <m:r>
                      <a:rPr kumimoji="1" lang="en-US" altLang="ko-KR" sz="1800" b="1" i="1" dirty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kumimoji="1" lang="en-US" altLang="ko-KR" sz="1800" b="1" i="1" dirty="0" smtClean="0">
                            <a:latin typeface="Cambria Math" panose="02040503050406030204" pitchFamily="18" charset="0"/>
                            <a:ea typeface="Pretendard" panose="02000503000000020004" pitchFamily="50" charset="-127"/>
                            <a:cs typeface="Pretendard" panose="02000503000000020004" pitchFamily="50" charset="-127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sz="1800" b="1" i="1" dirty="0" smtClean="0">
                                <a:latin typeface="Cambria Math" panose="02040503050406030204" pitchFamily="18" charset="0"/>
                                <a:ea typeface="Pretendard" panose="02000503000000020004" pitchFamily="50" charset="-127"/>
                                <a:cs typeface="Pretendard" panose="02000503000000020004" pitchFamily="50" charset="-127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ko-KR" sz="1800" b="1" i="1" dirty="0" smtClean="0">
                                  <a:latin typeface="Cambria Math" panose="02040503050406030204" pitchFamily="18" charset="0"/>
                                  <a:ea typeface="Pretendard" panose="02000503000000020004" pitchFamily="50" charset="-127"/>
                                  <a:cs typeface="Pretendard" panose="02000503000000020004" pitchFamily="50" charset="-127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</m:e>
                            <m:e>
                              <m:r>
                                <a:rPr kumimoji="1" lang="en-US" altLang="ko-KR" sz="1800" b="1" i="1" dirty="0" smtClean="0">
                                  <a:latin typeface="Cambria Math" panose="02040503050406030204" pitchFamily="18" charset="0"/>
                                  <a:ea typeface="Pretendard" panose="02000503000000020004" pitchFamily="50" charset="-127"/>
                                  <a:cs typeface="Pretendard" panose="02000503000000020004" pitchFamily="50" charset="-127"/>
                                  <a:sym typeface="Wingdings" panose="05000000000000000000" pitchFamily="2" charset="2"/>
                                </a:rPr>
                                <m:t>𝒄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ko-KR" sz="1800" b="1" i="1" dirty="0" smtClean="0">
                                  <a:latin typeface="Cambria Math" panose="02040503050406030204" pitchFamily="18" charset="0"/>
                                  <a:ea typeface="Pretendard" panose="02000503000000020004" pitchFamily="50" charset="-127"/>
                                  <a:cs typeface="Pretendard" panose="02000503000000020004" pitchFamily="50" charset="-127"/>
                                  <a:sym typeface="Wingdings" panose="05000000000000000000" pitchFamily="2" charset="2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en-US" altLang="ko-KR" sz="1800" b="1" i="1" dirty="0" smtClean="0">
                                  <a:latin typeface="Cambria Math" panose="02040503050406030204" pitchFamily="18" charset="0"/>
                                  <a:ea typeface="Pretendard" panose="02000503000000020004" pitchFamily="50" charset="-127"/>
                                  <a:cs typeface="Pretendard" panose="02000503000000020004" pitchFamily="50" charset="-127"/>
                                  <a:sym typeface="Wingdings" panose="05000000000000000000" pitchFamily="2" charset="2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ko-KR" sz="1800" b="1" i="1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kumimoji="1"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면 만족 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가능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 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이를 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unimodular matrix (</a:t>
                </a:r>
                <a14:m>
                  <m:oMath xmlns:m="http://schemas.openxmlformats.org/officeDocument/2006/math">
                    <m:r>
                      <a:rPr kumimoji="1"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𝑈</m:t>
                    </m:r>
                  </m:oMath>
                </a14:m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)*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라고 함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	</a:t>
                </a:r>
              </a:p>
              <a:p>
                <a:pPr lvl="1"/>
                <a:endParaRPr kumimoji="1" lang="en-US" altLang="ko-KR" sz="1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457200" lvl="1" indent="0">
                  <a:buNone/>
                </a:pPr>
                <a:endParaRPr kumimoji="1" lang="en-US" altLang="ko-KR" sz="1600" b="1" dirty="0">
                  <a:solidFill>
                    <a:srgbClr val="0070C0"/>
                  </a:solidFill>
                  <a:latin typeface="Cambria Math" panose="02040503050406030204" pitchFamily="18" charset="0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EB5F256-724C-7945-92E6-BFAE07BC4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82" t="-1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73854D-CC55-C624-303C-D28C092AB759}"/>
                  </a:ext>
                </a:extLst>
              </p:cNvPr>
              <p:cNvSpPr txBox="1"/>
              <p:nvPr/>
            </p:nvSpPr>
            <p:spPr>
              <a:xfrm>
                <a:off x="0" y="6392915"/>
                <a:ext cx="60970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ko-KR" sz="12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*det(A): A</a:t>
                </a:r>
                <a:r>
                  <a:rPr kumimoji="1" lang="ko-KR" altLang="en-US" sz="12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에 대한 행렬식 </a:t>
                </a:r>
                <a:r>
                  <a:rPr kumimoji="1" lang="en-US" altLang="ko-KR" sz="12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(determinant)</a:t>
                </a:r>
              </a:p>
              <a:p>
                <a:r>
                  <a:rPr kumimoji="1" lang="en-US" altLang="ko-KR" sz="12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* Unimodular matrix : </a:t>
                </a:r>
                <a:r>
                  <a:rPr kumimoji="1" lang="ko-KR" altLang="en-US" sz="12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모든 요소가 정수이면서</a:t>
                </a:r>
                <a:r>
                  <a:rPr kumimoji="1" lang="en-US" altLang="ko-KR" sz="12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 </a:t>
                </a:r>
                <a:r>
                  <a:rPr kumimoji="1" lang="ko-KR" altLang="en-US" sz="12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행렬식이 </a:t>
                </a:r>
                <a14:m>
                  <m:oMath xmlns:m="http://schemas.openxmlformats.org/officeDocument/2006/math">
                    <m:r>
                      <a:rPr kumimoji="1"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±</m:t>
                    </m:r>
                    <m:r>
                      <a:rPr kumimoji="1"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1</m:t>
                    </m:r>
                  </m:oMath>
                </a14:m>
                <a:r>
                  <a:rPr kumimoji="1" lang="ko-KR" altLang="en-US" sz="12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을 만족 </a:t>
                </a:r>
                <a:r>
                  <a:rPr kumimoji="1" lang="en-US" altLang="ko-KR" sz="12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73854D-CC55-C624-303C-D28C092AB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392915"/>
                <a:ext cx="6097088" cy="461665"/>
              </a:xfrm>
              <a:prstGeom prst="rect">
                <a:avLst/>
              </a:prstGeom>
              <a:blipFill>
                <a:blip r:embed="rId5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433173A7-97EE-B93C-3982-5D2F737D0D99}"/>
              </a:ext>
            </a:extLst>
          </p:cNvPr>
          <p:cNvGrpSpPr/>
          <p:nvPr/>
        </p:nvGrpSpPr>
        <p:grpSpPr>
          <a:xfrm>
            <a:off x="1939834" y="3869399"/>
            <a:ext cx="8880424" cy="2061451"/>
            <a:chOff x="1939834" y="4522542"/>
            <a:chExt cx="8880424" cy="206145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2344B91-ABE0-3C8B-5F0A-51F2DBDE904C}"/>
                </a:ext>
              </a:extLst>
            </p:cNvPr>
            <p:cNvGrpSpPr/>
            <p:nvPr/>
          </p:nvGrpSpPr>
          <p:grpSpPr>
            <a:xfrm>
              <a:off x="1939834" y="5241929"/>
              <a:ext cx="8880424" cy="1342064"/>
              <a:chOff x="1933385" y="5210373"/>
              <a:chExt cx="8880424" cy="1342064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F870C868-03FD-997D-314F-8AB61C06FF4B}"/>
                  </a:ext>
                </a:extLst>
              </p:cNvPr>
              <p:cNvSpPr/>
              <p:nvPr/>
            </p:nvSpPr>
            <p:spPr>
              <a:xfrm>
                <a:off x="1933385" y="5210373"/>
                <a:ext cx="8321039" cy="1342064"/>
              </a:xfrm>
              <a:prstGeom prst="roundRect">
                <a:avLst>
                  <a:gd name="adj" fmla="val 4912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1BB3F69-13BC-6512-57D0-F97E6BFDE1C3}"/>
                      </a:ext>
                    </a:extLst>
                  </p:cNvPr>
                  <p:cNvSpPr txBox="1"/>
                  <p:nvPr/>
                </p:nvSpPr>
                <p:spPr>
                  <a:xfrm>
                    <a:off x="2152452" y="5413573"/>
                    <a:ext cx="8661357" cy="92333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kumimoji="1" lang="ko-KR" altLang="en-US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행렬식 조건을 만족하는 수많은 행렬이 있음</a:t>
                    </a:r>
                    <a:endParaRPr kumimoji="1" lang="en-US" altLang="ko-KR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endParaRP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kumimoji="1" lang="ko-KR" altLang="en-US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하나의 기저에 </a:t>
                    </a:r>
                    <a14:m>
                      <m:oMath xmlns:m="http://schemas.openxmlformats.org/officeDocument/2006/math">
                        <m:r>
                          <a:rPr kumimoji="1" lang="en-US" altLang="ko-KR" b="1" i="1" dirty="0">
                            <a:latin typeface="Cambria Math" panose="02040503050406030204" pitchFamily="18" charset="0"/>
                            <a:ea typeface="Pretendard" panose="02000503000000020004" pitchFamily="50" charset="-127"/>
                            <a:cs typeface="Pretendard" panose="02000503000000020004" pitchFamily="50" charset="-127"/>
                          </a:rPr>
                          <m:t>𝑼</m:t>
                        </m:r>
                      </m:oMath>
                    </a14:m>
                    <a:r>
                      <a:rPr kumimoji="1" lang="ko-KR" altLang="en-US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를 곱하면 </a:t>
                    </a:r>
                    <a14:m>
                      <m:oMath xmlns:m="http://schemas.openxmlformats.org/officeDocument/2006/math">
                        <m:r>
                          <a:rPr kumimoji="1" lang="en-US" altLang="ko-KR" b="1" i="1" dirty="0" smtClean="0">
                            <a:latin typeface="Cambria Math" panose="02040503050406030204" pitchFamily="18" charset="0"/>
                            <a:ea typeface="Pretendard" panose="02000503000000020004" pitchFamily="50" charset="-127"/>
                            <a:cs typeface="Pretendard" panose="02000503000000020004" pitchFamily="50" charset="-127"/>
                          </a:rPr>
                          <m:t>𝑳</m:t>
                        </m:r>
                        <m:r>
                          <a:rPr kumimoji="1" lang="en-US" altLang="ko-KR" b="1" i="1" dirty="0" smtClean="0">
                            <a:latin typeface="Cambria Math" panose="02040503050406030204" pitchFamily="18" charset="0"/>
                            <a:ea typeface="Pretendard" panose="02000503000000020004" pitchFamily="50" charset="-127"/>
                            <a:cs typeface="Pretendard" panose="02000503000000020004" pitchFamily="50" charset="-127"/>
                          </a:rPr>
                          <m:t>(</m:t>
                        </m:r>
                        <m:r>
                          <a:rPr kumimoji="1" lang="en-US" altLang="ko-KR" b="1" i="1" dirty="0" smtClean="0">
                            <a:latin typeface="Cambria Math" panose="02040503050406030204" pitchFamily="18" charset="0"/>
                            <a:ea typeface="Pretendard" panose="02000503000000020004" pitchFamily="50" charset="-127"/>
                            <a:cs typeface="Pretendard" panose="02000503000000020004" pitchFamily="50" charset="-127"/>
                          </a:rPr>
                          <m:t>𝑩</m:t>
                        </m:r>
                        <m:r>
                          <a:rPr kumimoji="1" lang="en-US" altLang="ko-KR" b="1" i="1" dirty="0" smtClean="0">
                            <a:latin typeface="Cambria Math" panose="02040503050406030204" pitchFamily="18" charset="0"/>
                            <a:ea typeface="Pretendard" panose="02000503000000020004" pitchFamily="50" charset="-127"/>
                            <a:cs typeface="Pretendard" panose="02000503000000020004" pitchFamily="50" charset="-127"/>
                          </a:rPr>
                          <m:t>)=</m:t>
                        </m:r>
                        <m:r>
                          <a:rPr kumimoji="1" lang="en-US" altLang="ko-KR" b="1" i="1" dirty="0" smtClean="0">
                            <a:latin typeface="Cambria Math" panose="02040503050406030204" pitchFamily="18" charset="0"/>
                            <a:ea typeface="Pretendard" panose="02000503000000020004" pitchFamily="50" charset="-127"/>
                            <a:cs typeface="Pretendard" panose="02000503000000020004" pitchFamily="50" charset="-127"/>
                          </a:rPr>
                          <m:t>𝑳</m:t>
                        </m:r>
                        <m:r>
                          <a:rPr kumimoji="1" lang="en-US" altLang="ko-KR" b="1" i="1" dirty="0" smtClean="0">
                            <a:latin typeface="Cambria Math" panose="02040503050406030204" pitchFamily="18" charset="0"/>
                            <a:ea typeface="Pretendard" panose="02000503000000020004" pitchFamily="50" charset="-127"/>
                            <a:cs typeface="Pretendard" panose="02000503000000020004" pitchFamily="50" charset="-127"/>
                          </a:rPr>
                          <m:t>(</m:t>
                        </m:r>
                        <m:r>
                          <a:rPr kumimoji="1" lang="en-US" altLang="ko-KR" b="1" i="1" dirty="0" smtClean="0">
                            <a:latin typeface="Cambria Math" panose="02040503050406030204" pitchFamily="18" charset="0"/>
                            <a:ea typeface="Pretendard" panose="02000503000000020004" pitchFamily="50" charset="-127"/>
                            <a:cs typeface="Pretendard" panose="02000503000000020004" pitchFamily="50" charset="-127"/>
                          </a:rPr>
                          <m:t>𝑩</m:t>
                        </m:r>
                        <m:r>
                          <a:rPr kumimoji="1" lang="en-US" altLang="ko-KR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Pretendard" panose="02000503000000020004" pitchFamily="50" charset="-127"/>
                          </a:rPr>
                          <m:t>∙</m:t>
                        </m:r>
                        <m:r>
                          <a:rPr kumimoji="1" lang="en-US" altLang="ko-KR" b="1" i="1" dirty="0" smtClean="0">
                            <a:latin typeface="Cambria Math" panose="02040503050406030204" pitchFamily="18" charset="0"/>
                            <a:ea typeface="Pretendard" panose="02000503000000020004" pitchFamily="50" charset="-127"/>
                            <a:cs typeface="Pretendard" panose="02000503000000020004" pitchFamily="50" charset="-127"/>
                          </a:rPr>
                          <m:t>𝑼</m:t>
                        </m:r>
                        <m:r>
                          <a:rPr kumimoji="1" lang="en-US" altLang="ko-KR" b="1" i="1" dirty="0" smtClean="0">
                            <a:latin typeface="Cambria Math" panose="02040503050406030204" pitchFamily="18" charset="0"/>
                            <a:ea typeface="Pretendard" panose="02000503000000020004" pitchFamily="50" charset="-127"/>
                            <a:cs typeface="Pretendard" panose="02000503000000020004" pitchFamily="50" charset="-127"/>
                          </a:rPr>
                          <m:t>) </m:t>
                        </m:r>
                      </m:oMath>
                    </a14:m>
                    <a:r>
                      <a:rPr kumimoji="1" lang="ko-KR" altLang="en-US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성립</a:t>
                    </a:r>
                    <a:endParaRPr kumimoji="1" lang="en-US" altLang="ko-KR" b="1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endParaRP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kumimoji="1" lang="ko-KR" altLang="en-US" b="1" dirty="0">
                        <a:solidFill>
                          <a:srgbClr val="0070C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따라서</a:t>
                    </a:r>
                    <a:r>
                      <a:rPr kumimoji="1" lang="en-US" altLang="ko-KR" b="1" dirty="0">
                        <a:solidFill>
                          <a:srgbClr val="0070C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, </a:t>
                    </a:r>
                    <a:r>
                      <a:rPr kumimoji="1" lang="ko-KR" altLang="en-US" b="1" dirty="0">
                        <a:solidFill>
                          <a:srgbClr val="0070C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격자의 기저는 유일하지 않으며</a:t>
                    </a:r>
                    <a:r>
                      <a:rPr kumimoji="1" lang="en-US" altLang="ko-KR" b="1" dirty="0">
                        <a:solidFill>
                          <a:srgbClr val="0070C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, </a:t>
                    </a:r>
                    <a:r>
                      <a:rPr kumimoji="1" lang="ko-KR" altLang="en-US" b="1" dirty="0">
                        <a:solidFill>
                          <a:srgbClr val="0070C0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a:t>서로 다른 기저로 동일한 격자 생성 가능</a:t>
                    </a:r>
                    <a:endParaRPr kumimoji="1" lang="en-US" altLang="ko-KR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endParaRPr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1BB3F69-13BC-6512-57D0-F97E6BFDE1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2452" y="5413573"/>
                    <a:ext cx="8661357" cy="92333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22" t="-3289" b="-92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D0F22BE-2AFC-6362-99F0-0219C576C624}"/>
                </a:ext>
              </a:extLst>
            </p:cNvPr>
            <p:cNvGrpSpPr/>
            <p:nvPr/>
          </p:nvGrpSpPr>
          <p:grpSpPr>
            <a:xfrm rot="5400000">
              <a:off x="5927725" y="4545477"/>
              <a:ext cx="336550" cy="290680"/>
              <a:chOff x="4541339" y="4498892"/>
              <a:chExt cx="336550" cy="213061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0" name="화살표: 갈매기형 수장 9">
                <a:extLst>
                  <a:ext uri="{FF2B5EF4-FFF2-40B4-BE49-F238E27FC236}">
                    <a16:creationId xmlns:a16="http://schemas.microsoft.com/office/drawing/2014/main" id="{728A60CC-FCB8-A484-513B-AE05FD3DFFC1}"/>
                  </a:ext>
                </a:extLst>
              </p:cNvPr>
              <p:cNvSpPr/>
              <p:nvPr/>
            </p:nvSpPr>
            <p:spPr>
              <a:xfrm>
                <a:off x="4541339" y="4498892"/>
                <a:ext cx="133350" cy="213061"/>
              </a:xfrm>
              <a:prstGeom prst="chevr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화살표: 갈매기형 수장 10">
                <a:extLst>
                  <a:ext uri="{FF2B5EF4-FFF2-40B4-BE49-F238E27FC236}">
                    <a16:creationId xmlns:a16="http://schemas.microsoft.com/office/drawing/2014/main" id="{9E6BB8A5-7A0A-6795-AE03-EE6B0D58964B}"/>
                  </a:ext>
                </a:extLst>
              </p:cNvPr>
              <p:cNvSpPr/>
              <p:nvPr/>
            </p:nvSpPr>
            <p:spPr>
              <a:xfrm>
                <a:off x="4642939" y="4498892"/>
                <a:ext cx="133350" cy="213061"/>
              </a:xfrm>
              <a:prstGeom prst="chevr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화살표: 갈매기형 수장 11">
                <a:extLst>
                  <a:ext uri="{FF2B5EF4-FFF2-40B4-BE49-F238E27FC236}">
                    <a16:creationId xmlns:a16="http://schemas.microsoft.com/office/drawing/2014/main" id="{C01B4CDF-42AB-B7A4-18CA-4A70DE6ACC1D}"/>
                  </a:ext>
                </a:extLst>
              </p:cNvPr>
              <p:cNvSpPr/>
              <p:nvPr/>
            </p:nvSpPr>
            <p:spPr>
              <a:xfrm>
                <a:off x="4744539" y="4498892"/>
                <a:ext cx="133350" cy="213061"/>
              </a:xfrm>
              <a:prstGeom prst="chevr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759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Noto Sans Armenian SemBd" panose="020B0502040504020204" pitchFamily="34" charset="0"/>
              </a:rPr>
              <a:t>Lattice basis and Cryptography</a:t>
            </a:r>
            <a:endParaRPr kumimoji="1" lang="ko-KR" altLang="en-US" b="1" dirty="0">
              <a:latin typeface="Noto Sans Armenian SemBd" panose="020B05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EB5F256-724C-7945-92E6-BFAE07BC40F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ko-KR" altLang="en-US" sz="20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하나의 격자를 생성하는 여러 기저가 있음을 확인하였음</a:t>
                </a:r>
                <a:endParaRPr kumimoji="1" lang="en-US" altLang="ko-KR" sz="2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r>
                  <a:rPr kumimoji="1" lang="ko-KR" altLang="en-US" sz="20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더 나아가 기저에는 </a:t>
                </a:r>
                <a:r>
                  <a:rPr kumimoji="1" lang="en-US" altLang="ko-KR" sz="20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Good basis, Bad basis</a:t>
                </a:r>
                <a:r>
                  <a:rPr kumimoji="1" lang="ko-KR" altLang="en-US" sz="20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가 존재</a:t>
                </a:r>
                <a:endParaRPr kumimoji="1" lang="en-US" altLang="ko-KR" sz="2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1"/>
                <a:r>
                  <a:rPr kumimoji="1" lang="en-US" altLang="ko-KR" sz="18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Good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basis (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길이가 짧은 벡터로 구성됨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 ex: HKZ*)</a:t>
                </a:r>
              </a:p>
              <a:p>
                <a:pPr lvl="1"/>
                <a:r>
                  <a:rPr kumimoji="1" lang="en-US" altLang="ko-KR" sz="18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Good</a:t>
                </a:r>
                <a:r>
                  <a:rPr kumimoji="1" lang="en-US" altLang="ko-KR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basis </a:t>
                </a:r>
                <a:r>
                  <a:rPr kumimoji="1" lang="en-US" altLang="ko-KR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 </a:t>
                </a:r>
                <a:r>
                  <a:rPr kumimoji="1" lang="en-US" altLang="ko-KR" sz="1800" b="1" dirty="0">
                    <a:solidFill>
                      <a:srgbClr val="C0000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Bad</a:t>
                </a:r>
                <a:r>
                  <a:rPr kumimoji="1" lang="en-US" altLang="ko-KR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 basis : </a:t>
                </a:r>
                <a:r>
                  <a:rPr kumimoji="1" lang="en-US" altLang="ko-KR" sz="18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easy</a:t>
                </a:r>
                <a:r>
                  <a:rPr kumimoji="1" lang="en-US" altLang="ko-KR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 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R" sz="1800" b="0" i="1" dirty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𝐵</m:t>
                    </m:r>
                    <m:r>
                      <a:rPr kumimoji="1" lang="en-US" altLang="ko-KR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∙</m:t>
                    </m:r>
                    <m:r>
                      <a:rPr kumimoji="1" lang="en-US" altLang="ko-KR" sz="1800" b="0" i="1" dirty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𝑈</m:t>
                    </m:r>
                    <m:r>
                      <a:rPr kumimoji="1" lang="en-US" altLang="ko-KR" sz="1800" b="0" i="1" baseline="30000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𝑛</m:t>
                    </m:r>
                  </m:oMath>
                </a14:m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 ; Good basis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에 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U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를 여러 번 곱하여 </a:t>
                </a:r>
                <a:r>
                  <a:rPr kumimoji="1" lang="en-US" altLang="ko-KR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bad basis </a:t>
                </a:r>
                <a:r>
                  <a:rPr kumimoji="1"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생성 가능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)</a:t>
                </a:r>
              </a:p>
              <a:p>
                <a:pPr lvl="1"/>
                <a:r>
                  <a:rPr kumimoji="1" lang="en-US" altLang="ko-KR" sz="1800" b="1" dirty="0">
                    <a:solidFill>
                      <a:srgbClr val="C0000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Bad</a:t>
                </a:r>
                <a:r>
                  <a:rPr kumimoji="1" lang="en-US" altLang="ko-KR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 basis  </a:t>
                </a:r>
                <a:r>
                  <a:rPr kumimoji="1" lang="en-US" altLang="ko-KR" sz="18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Good</a:t>
                </a:r>
                <a:r>
                  <a:rPr kumimoji="1" lang="en-US" altLang="ko-KR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 basis : </a:t>
                </a:r>
                <a:r>
                  <a:rPr kumimoji="1" lang="en-US" altLang="ko-KR" sz="1800" b="1" dirty="0">
                    <a:solidFill>
                      <a:srgbClr val="C0000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hard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 (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축소 필요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) </a:t>
                </a:r>
              </a:p>
              <a:p>
                <a:pPr lvl="1"/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공개키 암호에서 </a:t>
                </a:r>
                <a:r>
                  <a:rPr kumimoji="1"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개인키로 공개키를 생성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하고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 </a:t>
                </a:r>
                <a:r>
                  <a:rPr kumimoji="1"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공개키를 소인수 분해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하여 개인키를 얻는 것과 유사</a:t>
                </a:r>
              </a:p>
              <a:p>
                <a:pPr marL="0" indent="0">
                  <a:buNone/>
                </a:pPr>
                <a:endParaRPr kumimoji="1" lang="en-US" altLang="ko-KR" sz="2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r>
                  <a:rPr kumimoji="1" lang="ko-KR" altLang="en-US" sz="20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암호에서는 공개키로 </a:t>
                </a:r>
                <a:r>
                  <a:rPr kumimoji="1" lang="en-US" altLang="ko-KR" sz="2000" b="1" dirty="0">
                    <a:solidFill>
                      <a:srgbClr val="C0000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Bad</a:t>
                </a:r>
                <a:r>
                  <a:rPr kumimoji="1" lang="en-US" altLang="ko-KR" sz="20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Wingdings" panose="05000000000000000000" pitchFamily="2" charset="2"/>
                  </a:rPr>
                  <a:t> basis</a:t>
                </a:r>
                <a:r>
                  <a:rPr kumimoji="1" lang="ko-KR" altLang="en-US" sz="20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를 사용해야 풀기 </a:t>
                </a:r>
                <a:r>
                  <a:rPr kumimoji="1" lang="ko-KR" altLang="en-US" sz="2000" dirty="0" err="1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어려워짐</a:t>
                </a:r>
                <a:endParaRPr kumimoji="1"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1"/>
                <a:r>
                  <a:rPr kumimoji="1"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공개키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: </a:t>
                </a:r>
                <a:r>
                  <a:rPr kumimoji="1" lang="en-US" altLang="ko-KR" sz="1800" b="1" dirty="0">
                    <a:solidFill>
                      <a:srgbClr val="C0000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Bad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basis</a:t>
                </a:r>
              </a:p>
              <a:p>
                <a:pPr lvl="1"/>
                <a:r>
                  <a:rPr kumimoji="1"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개인키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: </a:t>
                </a:r>
                <a:r>
                  <a:rPr kumimoji="1" lang="en-US" altLang="ko-KR" sz="1800" b="1" dirty="0">
                    <a:solidFill>
                      <a:srgbClr val="2E75B6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Good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basis (Bad basis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로 생성된 격자와 </a:t>
                </a:r>
                <a:r>
                  <a:rPr kumimoji="1" lang="ko-KR" altLang="en-US" sz="18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동일한 격자를 생성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하는 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basis)</a:t>
                </a: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EB5F256-724C-7945-92E6-BFAE07BC4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82" t="-1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A0D5CDD-01BF-BF37-A697-D5ECD80DFFF1}"/>
              </a:ext>
            </a:extLst>
          </p:cNvPr>
          <p:cNvSpPr txBox="1"/>
          <p:nvPr/>
        </p:nvSpPr>
        <p:spPr>
          <a:xfrm>
            <a:off x="-1088" y="6574470"/>
            <a:ext cx="6097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*HKZ (reduced form) : </a:t>
            </a: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크기가 작은 벡터들로 이루어진 표현법</a:t>
            </a:r>
            <a:r>
              <a:rPr kumimoji="1"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좋은 기저에 해당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7831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Noto Sans Armenian SemBd" panose="020B0502040504020204" pitchFamily="34" charset="0"/>
              </a:rPr>
              <a:t>Shortest Vector Problem</a:t>
            </a:r>
            <a:r>
              <a:rPr kumimoji="1" lang="ko-KR" altLang="en-US" b="1" dirty="0">
                <a:latin typeface="Noto Sans Armenian SemBd" panose="020B0502040504020204" pitchFamily="34" charset="0"/>
              </a:rPr>
              <a:t> </a:t>
            </a:r>
            <a:r>
              <a:rPr kumimoji="1" lang="en-US" altLang="ko-KR" b="1" dirty="0">
                <a:latin typeface="Noto Sans Armenian SemBd" panose="020B0502040504020204" pitchFamily="34" charset="0"/>
              </a:rPr>
              <a:t>(SVP)</a:t>
            </a:r>
            <a:endParaRPr kumimoji="1" lang="ko-KR" altLang="en-US" b="1" dirty="0">
              <a:latin typeface="Noto Sans Armenian SemBd" panose="020B05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EB5F256-724C-7945-92E6-BFAE07BC40F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r>
                  <a:rPr kumimoji="1" lang="ko-KR" altLang="en-US" sz="20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격자 상에서 영벡터가 아닌 </a:t>
                </a:r>
                <a:r>
                  <a:rPr kumimoji="1" lang="ko-KR" altLang="en-US" sz="20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가장 짧은 벡터를 찾는 문제</a:t>
                </a:r>
                <a:endParaRPr kumimoji="1" lang="en-US" altLang="ko-KR" sz="2000" b="1" dirty="0">
                  <a:solidFill>
                    <a:srgbClr val="0070C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r>
                  <a:rPr kumimoji="1" lang="en-US" altLang="ko-KR" sz="20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Basis</a:t>
                </a:r>
                <a:r>
                  <a:rPr kumimoji="1" lang="ko-KR" altLang="en-US" sz="20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를 입력으로 받아</a:t>
                </a:r>
                <a:r>
                  <a:rPr kumimoji="1" lang="en-US" altLang="ko-KR" sz="20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 </a:t>
                </a:r>
                <a:r>
                  <a:rPr kumimoji="1" lang="ko-KR" altLang="en-US" sz="20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가장 짧은 벡터를 출력</a:t>
                </a:r>
                <a:endParaRPr kumimoji="1" lang="en-US" altLang="ko-KR" sz="2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1"/>
                <a:r>
                  <a:rPr kumimoji="1"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해가 유일하지 않음 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(1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개 이상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(ex: </a:t>
                </a:r>
                <a14:m>
                  <m:oMath xmlns:m="http://schemas.openxmlformats.org/officeDocument/2006/math">
                    <m:r>
                      <a:rPr kumimoji="1" lang="en-US" altLang="ko-KR" sz="1800" b="0" i="1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−</m:t>
                    </m:r>
                    <m:r>
                      <m:rPr>
                        <m:sty m:val="p"/>
                      </m:rPr>
                      <a:rPr kumimoji="1" lang="en-US" altLang="ko-KR" sz="1800" b="0" i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x</m:t>
                    </m:r>
                    <m:r>
                      <a:rPr kumimoji="1" lang="en-US" altLang="ko-KR" sz="1800" b="0" i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, </m:t>
                    </m:r>
                    <m:r>
                      <m:rPr>
                        <m:sty m:val="p"/>
                      </m:rPr>
                      <a:rPr kumimoji="1" lang="en-US" altLang="ko-KR" sz="1800" b="0" i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x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∈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𝐿</m:t>
                    </m:r>
                  </m:oMath>
                </a14:m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), 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해가 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240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개인 </a:t>
                </a:r>
                <a14:m>
                  <m:oMath xmlns:m="http://schemas.openxmlformats.org/officeDocument/2006/math">
                    <m:r>
                      <a:rPr kumimoji="1"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𝐿</m:t>
                    </m:r>
                  </m:oMath>
                </a14:m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도 존재한다고 함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)</a:t>
                </a:r>
              </a:p>
              <a:p>
                <a:pPr lvl="1"/>
                <a:endParaRPr kumimoji="1" lang="en-US" altLang="ko-KR" sz="1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r>
                  <a:rPr kumimoji="1" lang="en-US" altLang="ko-KR" sz="20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SVP</a:t>
                </a:r>
                <a:r>
                  <a:rPr kumimoji="1" lang="ko-KR" altLang="en-US" sz="20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해결이 어려워지는 경우</a:t>
                </a:r>
                <a:endParaRPr kumimoji="1" lang="en-US" altLang="ko-KR" sz="20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1"/>
                <a:r>
                  <a:rPr kumimoji="1" lang="en-US" altLang="ko-KR" sz="1800" b="1" dirty="0">
                    <a:solidFill>
                      <a:srgbClr val="C0000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Bad</a:t>
                </a:r>
                <a:r>
                  <a:rPr kumimoji="1" lang="ko-KR" altLang="en-US" sz="1800" b="1" dirty="0">
                    <a:solidFill>
                      <a:srgbClr val="C0000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kumimoji="1" lang="en-US" altLang="ko-KR" sz="1800" b="1" dirty="0">
                    <a:solidFill>
                      <a:srgbClr val="C0000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basis</a:t>
                </a:r>
                <a:r>
                  <a:rPr kumimoji="1" lang="ko-KR" altLang="en-US" sz="1800" b="1" dirty="0">
                    <a:solidFill>
                      <a:srgbClr val="C0000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가 입력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일 경우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 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해결 어려움</a:t>
                </a:r>
                <a:endParaRPr kumimoji="1" lang="en-US" altLang="ko-KR" sz="1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2"/>
                <a:r>
                  <a:rPr kumimoji="1" lang="en-US" altLang="ko-KR" sz="16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Good basis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가 입력될 경우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 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해당 </a:t>
                </a:r>
                <a:r>
                  <a:rPr kumimoji="1" lang="en-US" altLang="ko-KR" sz="16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basis </a:t>
                </a:r>
                <a:r>
                  <a:rPr kumimoji="1" lang="ko-KR" altLang="en-US" sz="16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자체에 가장 짧은 벡터가 포함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될 가능성이 높음</a:t>
                </a:r>
                <a:endParaRPr kumimoji="1"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1"/>
                <a:r>
                  <a:rPr kumimoji="1" lang="en-US" altLang="ko-KR" sz="1800" b="1" dirty="0">
                    <a:solidFill>
                      <a:srgbClr val="C0000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Rank (</a:t>
                </a:r>
                <a14:m>
                  <m:oMath xmlns:m="http://schemas.openxmlformats.org/officeDocument/2006/math">
                    <m:r>
                      <a:rPr kumimoji="1" lang="en-US" altLang="ko-KR" sz="1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𝒏</m:t>
                    </m:r>
                  </m:oMath>
                </a14:m>
                <a:r>
                  <a:rPr kumimoji="1" lang="en-US" altLang="ko-KR" sz="1800" b="1" dirty="0">
                    <a:solidFill>
                      <a:srgbClr val="C0000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 Basis</a:t>
                </a:r>
                <a:r>
                  <a:rPr kumimoji="1" lang="ko-KR" altLang="en-US" sz="1800" b="1" dirty="0">
                    <a:solidFill>
                      <a:srgbClr val="C0000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의 벡터의 개수</a:t>
                </a:r>
                <a:r>
                  <a:rPr kumimoji="1" lang="en-US" altLang="ko-KR" sz="1800" b="1" dirty="0">
                    <a:solidFill>
                      <a:srgbClr val="C0000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)</a:t>
                </a:r>
                <a:r>
                  <a:rPr kumimoji="1" lang="ko-KR" altLang="en-US" sz="1800" b="1" dirty="0">
                    <a:solidFill>
                      <a:srgbClr val="C0000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가 커질수록</a:t>
                </a:r>
                <a:r>
                  <a:rPr kumimoji="1" lang="ko-KR" altLang="en-US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어려움 </a:t>
                </a:r>
                <a:r>
                  <a:rPr kumimoji="1" lang="en-US" altLang="ko-KR" sz="18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(NP-hard)</a:t>
                </a:r>
              </a:p>
              <a:p>
                <a:pPr lvl="2"/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암호는 </a:t>
                </a:r>
                <a14:m>
                  <m:oMath xmlns:m="http://schemas.openxmlformats.org/officeDocument/2006/math">
                    <m:r>
                      <a:rPr kumimoji="1" lang="en-US" altLang="ko-KR" sz="1600" b="1" i="1" dirty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𝒏</m:t>
                    </m:r>
                    <m:r>
                      <a:rPr kumimoji="1" lang="en-US" altLang="ko-KR" sz="1600" b="1" dirty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≥</m:t>
                    </m:r>
                    <m:r>
                      <a:rPr kumimoji="1" lang="en-US" altLang="ko-KR" sz="1600" b="1" i="0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𝟓𝟎𝟎</m:t>
                    </m:r>
                  </m:oMath>
                </a14:m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인 경우를 사용</a:t>
                </a:r>
                <a:endParaRPr kumimoji="1"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2"/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뒤에 나올 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AKS, Sieve 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등은 </a:t>
                </a:r>
                <a14:m>
                  <m:oMath xmlns:m="http://schemas.openxmlformats.org/officeDocument/2006/math">
                    <m:r>
                      <a:rPr kumimoji="1" lang="en-US" altLang="ko-KR" sz="1600" b="1" i="1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𝟓𝟎</m:t>
                    </m:r>
                  </m:oMath>
                </a14:m>
                <a:r>
                  <a:rPr kumimoji="1" lang="en-US" altLang="ko-KR" sz="16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~</a:t>
                </a:r>
                <a14:m>
                  <m:oMath xmlns:m="http://schemas.openxmlformats.org/officeDocument/2006/math">
                    <m:r>
                      <a:rPr kumimoji="1" lang="en-US" altLang="ko-KR" sz="1600" b="1" i="1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𝟔</m:t>
                    </m:r>
                    <m:r>
                      <a:rPr kumimoji="1" lang="en-US" altLang="ko-KR" sz="1600" b="1" i="1" dirty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𝟎</m:t>
                    </m:r>
                  </m:oMath>
                </a14:m>
                <a:r>
                  <a:rPr kumimoji="1" lang="ko-KR" altLang="en-US" sz="16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을</a:t>
                </a:r>
                <a:r>
                  <a:rPr kumimoji="1" lang="en-US" altLang="ko-KR" sz="16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kumimoji="1" lang="ko-KR" altLang="en-US" sz="16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타겟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으로 함</a:t>
                </a:r>
                <a:endParaRPr kumimoji="1" lang="en-US" altLang="ko-KR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lvl="1"/>
                <a:endParaRPr kumimoji="1" lang="en-US" altLang="ko-KR" sz="18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r>
                  <a:rPr kumimoji="1" lang="ko-KR" altLang="en-US" sz="20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정보의 비대칭성</a:t>
                </a:r>
                <a:r>
                  <a:rPr kumimoji="1" lang="en-US" altLang="ko-KR" sz="20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*</a:t>
                </a:r>
                <a:r>
                  <a:rPr kumimoji="1" lang="ko-KR" altLang="en-US" sz="20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으로 인해 해결이 어려워지는 경우를 </a:t>
                </a:r>
                <a:r>
                  <a:rPr kumimoji="1" lang="ko-KR" altLang="en-US" sz="20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암호에 활용 </a:t>
                </a:r>
                <a:r>
                  <a:rPr kumimoji="1" lang="ko-KR" altLang="en-US" sz="20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가능</a:t>
                </a:r>
                <a:endParaRPr kumimoji="1" lang="en-US" altLang="ko-KR" sz="2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endParaRPr kumimoji="1" lang="en-US" altLang="ko-KR" sz="2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endParaRPr kumimoji="1" lang="ko-KR" altLang="en-US" sz="2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EB5F256-724C-7945-92E6-BFAE07BC4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82" t="-1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6FB368B-DB3E-0E82-12F6-5D9665B23B73}"/>
              </a:ext>
            </a:extLst>
          </p:cNvPr>
          <p:cNvSpPr txBox="1"/>
          <p:nvPr/>
        </p:nvSpPr>
        <p:spPr>
          <a:xfrm>
            <a:off x="-1088" y="6574470"/>
            <a:ext cx="60970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정보의 비대칭성 </a:t>
            </a:r>
            <a:r>
              <a:rPr kumimoji="1"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한 방향으로의 연산은 쉽지만</a:t>
            </a:r>
            <a:r>
              <a:rPr kumimoji="1"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반대 방향은 어려움</a:t>
            </a:r>
            <a:r>
              <a:rPr kumimoji="1"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662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Noto Sans Armenian SemBd" panose="020B0502040504020204" pitchFamily="34" charset="0"/>
              </a:rPr>
              <a:t>SVP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격자 기반 암호의 관계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SVP</a:t>
            </a:r>
            <a:r>
              <a:rPr kumimoji="1" lang="ko-KR" altLang="en-US" sz="2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같은 격자 문제는 격자 기반 암호에 활용됨</a:t>
            </a:r>
            <a:endParaRPr kumimoji="1" lang="en-US" altLang="ko-KR" sz="2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kumimoji="1"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격자 기반 암호화의 보안 강도는 </a:t>
            </a:r>
            <a:r>
              <a:rPr kumimoji="1"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격자 문제의 어려움에 기반 </a:t>
            </a:r>
            <a:r>
              <a:rPr kumimoji="1"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(ex: RSA-</a:t>
            </a:r>
            <a:r>
              <a:rPr kumimoji="1"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소인수분해</a:t>
            </a:r>
            <a:r>
              <a:rPr kumimoji="1"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lvl="1"/>
            <a:r>
              <a:rPr kumimoji="1"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정보의 비대칭성과 같은 </a:t>
            </a:r>
            <a:r>
              <a:rPr kumimoji="1" lang="en-US" altLang="ko-KR" sz="16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One-</a:t>
            </a:r>
            <a:r>
              <a:rPr kumimoji="1" lang="en-US" altLang="ko-KR" sz="1600" b="1" dirty="0" err="1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wayness</a:t>
            </a:r>
            <a:r>
              <a:rPr kumimoji="1" lang="ko-KR" altLang="en-US" sz="16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활용</a:t>
            </a:r>
            <a:r>
              <a:rPr kumimoji="1"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하여 격자 기반 암호 설계</a:t>
            </a:r>
            <a:endParaRPr kumimoji="1"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kumimoji="1"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Worst case</a:t>
            </a:r>
            <a:r>
              <a:rPr kumimoji="1"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 </a:t>
            </a:r>
            <a:r>
              <a:rPr kumimoji="1"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SVP</a:t>
            </a:r>
            <a:r>
              <a:rPr kumimoji="1"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풀기 어렵다는 것을 활용</a:t>
            </a:r>
            <a:endParaRPr kumimoji="1"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kumimoji="1"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kumimoji="1" lang="en-US" altLang="ko-KR" sz="2000" b="1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SVP</a:t>
            </a:r>
            <a:r>
              <a:rPr kumimoji="1" lang="ko-KR" altLang="en-US" sz="2000" b="1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해결</a:t>
            </a:r>
            <a:r>
              <a:rPr kumimoji="1" lang="en-US" altLang="ko-KR" sz="2000" b="1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2000" b="1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kumimoji="1" lang="en-US" altLang="ko-KR" sz="2000" b="1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LWE</a:t>
            </a:r>
            <a:r>
              <a:rPr kumimoji="1" lang="ko-KR" altLang="en-US" sz="2000" b="1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같은 격자 기반 암호 체계 위협</a:t>
            </a:r>
            <a:endParaRPr kumimoji="1" lang="en-US" altLang="ko-KR" sz="2000" b="1" dirty="0">
              <a:solidFill>
                <a:srgbClr val="C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kumimoji="1"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양자 컴퓨터를 사용하여 소인수 분해 문제를 풀 수 있게 되면 </a:t>
            </a:r>
            <a:r>
              <a:rPr kumimoji="1"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RSA</a:t>
            </a:r>
            <a:r>
              <a:rPr kumimoji="1"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위협 받는 것과 유사</a:t>
            </a:r>
            <a:endParaRPr kumimoji="1"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en-US" altLang="ko-KR" sz="1600" b="0" i="0" dirty="0">
                <a:solidFill>
                  <a:srgbClr val="222222"/>
                </a:solidFill>
                <a:effectLst/>
                <a:latin typeface="Helvetica Neue"/>
              </a:rPr>
              <a:t>LWE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Helvetica Neue"/>
              </a:rPr>
              <a:t>자체가 아닌 </a:t>
            </a:r>
            <a:r>
              <a:rPr lang="en-US" altLang="ko-KR" sz="1600" b="1" i="0" dirty="0">
                <a:solidFill>
                  <a:srgbClr val="222222"/>
                </a:solidFill>
                <a:effectLst/>
                <a:latin typeface="Helvetica Neue"/>
              </a:rPr>
              <a:t>SVP</a:t>
            </a:r>
            <a:r>
              <a:rPr lang="ko-KR" altLang="en-US" sz="1600" b="1" i="0" dirty="0">
                <a:solidFill>
                  <a:srgbClr val="222222"/>
                </a:solidFill>
                <a:effectLst/>
                <a:latin typeface="Helvetica Neue"/>
              </a:rPr>
              <a:t>를 해결하기 위한 알고리즘</a:t>
            </a:r>
            <a:r>
              <a:rPr lang="ko-KR" altLang="en-US" sz="1600" b="1" dirty="0">
                <a:solidFill>
                  <a:srgbClr val="222222"/>
                </a:solidFill>
                <a:latin typeface="Helvetica Neue"/>
              </a:rPr>
              <a:t>을</a:t>
            </a:r>
            <a:r>
              <a:rPr lang="ko-KR" altLang="en-US" sz="1600" b="1" i="0" dirty="0">
                <a:solidFill>
                  <a:srgbClr val="222222"/>
                </a:solidFill>
                <a:effectLst/>
                <a:latin typeface="Helvetica Neue"/>
              </a:rPr>
              <a:t> 공격 대상으로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Helvetica Neue"/>
              </a:rPr>
              <a:t> 두어도 될 것으로 판단됨</a:t>
            </a:r>
            <a:endParaRPr kumimoji="1" lang="en-US" altLang="ko-KR" sz="2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kumimoji="1"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19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Noto Sans Armenian SemBd" panose="020B0502040504020204" pitchFamily="34" charset="0"/>
              </a:rPr>
              <a:t>SVP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범주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kumimoji="1" lang="en-US" altLang="ko-KR" dirty="0">
              <a:latin typeface="Noto Sans Armenian" panose="020B0502040504020204" pitchFamily="34" charset="0"/>
              <a:ea typeface="Apple SD Gothic Neo" panose="02000300000000000000" pitchFamily="2" charset="-127"/>
            </a:endParaRPr>
          </a:p>
          <a:p>
            <a:endParaRPr kumimoji="1" lang="en-US" altLang="ko-KR" dirty="0">
              <a:latin typeface="Noto Sans Armenian" panose="020B0502040504020204" pitchFamily="34" charset="0"/>
              <a:ea typeface="Apple SD Gothic Neo" panose="02000300000000000000" pitchFamily="2" charset="-127"/>
            </a:endParaRPr>
          </a:p>
          <a:p>
            <a:endParaRPr kumimoji="1" lang="en-US" altLang="ko-KR" dirty="0">
              <a:latin typeface="Noto Sans Armenian" panose="020B0502040504020204" pitchFamily="34" charset="0"/>
              <a:ea typeface="Apple SD Gothic Neo" panose="02000300000000000000" pitchFamily="2" charset="-127"/>
            </a:endParaRPr>
          </a:p>
          <a:p>
            <a:endParaRPr kumimoji="1" lang="en-US" altLang="ko-KR" dirty="0">
              <a:latin typeface="Noto Sans Armenian" panose="020B0502040504020204" pitchFamily="34" charset="0"/>
              <a:ea typeface="Apple SD Gothic Neo" panose="02000300000000000000" pitchFamily="2" charset="-127"/>
            </a:endParaRPr>
          </a:p>
          <a:p>
            <a:endParaRPr kumimoji="1" lang="en-US" altLang="ko-KR" dirty="0">
              <a:latin typeface="Noto Sans Armenian" panose="020B0502040504020204" pitchFamily="34" charset="0"/>
              <a:ea typeface="Apple SD Gothic Neo" panose="02000300000000000000" pitchFamily="2" charset="-127"/>
            </a:endParaRPr>
          </a:p>
          <a:p>
            <a:endParaRPr kumimoji="1" lang="en-US" altLang="ko-KR" dirty="0">
              <a:latin typeface="Noto Sans Armenian" panose="020B0502040504020204" pitchFamily="34" charset="0"/>
              <a:ea typeface="Apple SD Gothic Neo" panose="02000300000000000000" pitchFamily="2" charset="-127"/>
            </a:endParaRPr>
          </a:p>
          <a:p>
            <a:endParaRPr kumimoji="1"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buNone/>
            </a:pPr>
            <a:endParaRPr kumimoji="1" lang="en-US" altLang="ko-KR" dirty="0">
              <a:latin typeface="Noto Sans Armenian" panose="020B0502040504020204" pitchFamily="34" charset="0"/>
              <a:ea typeface="Apple SD Gothic Neo" panose="02000300000000000000" pitchFamily="2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1C38930-1DA0-86DF-AE93-DCE666BE7B59}"/>
              </a:ext>
            </a:extLst>
          </p:cNvPr>
          <p:cNvGrpSpPr/>
          <p:nvPr/>
        </p:nvGrpSpPr>
        <p:grpSpPr>
          <a:xfrm>
            <a:off x="1102619" y="2173186"/>
            <a:ext cx="9986761" cy="3137506"/>
            <a:chOff x="683519" y="2173186"/>
            <a:chExt cx="9986761" cy="3137506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06F46326-E066-1FEF-9B12-D13A8B4D61E1}"/>
                </a:ext>
              </a:extLst>
            </p:cNvPr>
            <p:cNvGrpSpPr/>
            <p:nvPr/>
          </p:nvGrpSpPr>
          <p:grpSpPr>
            <a:xfrm>
              <a:off x="683519" y="2173186"/>
              <a:ext cx="9986761" cy="3137506"/>
              <a:chOff x="210700" y="1029823"/>
              <a:chExt cx="9986761" cy="313750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69D10EF4-3FC2-A299-CA0E-005BD20B990E}"/>
                      </a:ext>
                    </a:extLst>
                  </p:cNvPr>
                  <p:cNvSpPr txBox="1"/>
                  <p:nvPr/>
                </p:nvSpPr>
                <p:spPr>
                  <a:xfrm>
                    <a:off x="4279168" y="3705664"/>
                    <a:ext cx="281102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ko-KR" altLang="en-US" sz="1200" dirty="0"/>
                      <a:t>실제적으로</a:t>
                    </a:r>
                    <a:r>
                      <a:rPr kumimoji="1" lang="en-US" altLang="ko-KR" sz="1200" dirty="0"/>
                      <a:t> </a:t>
                    </a:r>
                    <a:r>
                      <a:rPr kumimoji="1" lang="ko-KR" altLang="en-US" sz="1200" dirty="0"/>
                      <a:t>시간 복잡도가 큼</a:t>
                    </a:r>
                    <a:br>
                      <a:rPr kumimoji="1" lang="en-US" altLang="ko-KR" sz="1200" dirty="0"/>
                    </a:br>
                    <a:r>
                      <a:rPr kumimoji="1" lang="en-US" altLang="ko-KR" sz="1200" dirty="0"/>
                      <a:t>: </a:t>
                    </a:r>
                    <a14:m>
                      <m:oMath xmlns:m="http://schemas.openxmlformats.org/officeDocument/2006/math">
                        <m:r>
                          <a:rPr kumimoji="1" lang="en-US" altLang="ko-KR" sz="1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sz="1200" i="1" baseline="30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ko-KR" altLang="en-US" sz="1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ko-KR" sz="1200" dirty="0"/>
                      <a:t> </a:t>
                    </a:r>
                    <a:r>
                      <a:rPr kumimoji="1" lang="en-US" altLang="ko-KR" sz="1050" dirty="0"/>
                      <a:t>(log</a:t>
                    </a:r>
                    <a:r>
                      <a:rPr kumimoji="1" lang="en-US" altLang="ko-KR" sz="1050" baseline="-25000" dirty="0"/>
                      <a:t>2</a:t>
                    </a:r>
                    <a:r>
                      <a:rPr kumimoji="1" lang="en-US" altLang="ko-KR" sz="1050" dirty="0"/>
                      <a:t>(time))</a:t>
                    </a:r>
                    <a:endParaRPr kumimoji="1" lang="ko-KR" altLang="en-US" sz="1200" dirty="0"/>
                  </a:p>
                </p:txBody>
              </p:sp>
            </mc:Choice>
            <mc:Fallback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69D10EF4-3FC2-A299-CA0E-005BD20B99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9168" y="3705664"/>
                    <a:ext cx="2811021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16" b="-789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E8F5048-3B8F-FC16-9D14-271F9388D51E}"/>
                  </a:ext>
                </a:extLst>
              </p:cNvPr>
              <p:cNvGrpSpPr/>
              <p:nvPr/>
            </p:nvGrpSpPr>
            <p:grpSpPr>
              <a:xfrm>
                <a:off x="3176819" y="1029823"/>
                <a:ext cx="5617857" cy="2587346"/>
                <a:chOff x="-1253298" y="3526053"/>
                <a:chExt cx="5617857" cy="2587346"/>
              </a:xfrm>
            </p:grpSpPr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24808019-5873-AD6A-5846-6DBF71AFF2CD}"/>
                    </a:ext>
                  </a:extLst>
                </p:cNvPr>
                <p:cNvGrpSpPr/>
                <p:nvPr/>
              </p:nvGrpSpPr>
              <p:grpSpPr>
                <a:xfrm>
                  <a:off x="-1253298" y="4295970"/>
                  <a:ext cx="1926771" cy="400110"/>
                  <a:chOff x="-1120140" y="4295970"/>
                  <a:chExt cx="1926771" cy="400110"/>
                </a:xfrm>
              </p:grpSpPr>
              <p:sp>
                <p:nvSpPr>
                  <p:cNvPr id="13" name="사각형: 둥근 모서리 12">
                    <a:extLst>
                      <a:ext uri="{FF2B5EF4-FFF2-40B4-BE49-F238E27FC236}">
                        <a16:creationId xmlns:a16="http://schemas.microsoft.com/office/drawing/2014/main" id="{2DE82A79-25F8-D4D4-1638-79926A8B53F7}"/>
                      </a:ext>
                    </a:extLst>
                  </p:cNvPr>
                  <p:cNvSpPr/>
                  <p:nvPr/>
                </p:nvSpPr>
                <p:spPr>
                  <a:xfrm>
                    <a:off x="-973342" y="4295970"/>
                    <a:ext cx="1633174" cy="400110"/>
                  </a:xfrm>
                  <a:prstGeom prst="roundRect">
                    <a:avLst>
                      <a:gd name="adj" fmla="val 8505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855DE248-2ECE-CDCD-460C-1DD03834025B}"/>
                      </a:ext>
                    </a:extLst>
                  </p:cNvPr>
                  <p:cNvSpPr txBox="1"/>
                  <p:nvPr/>
                </p:nvSpPr>
                <p:spPr>
                  <a:xfrm>
                    <a:off x="-1120140" y="4310742"/>
                    <a:ext cx="19267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Noto Sans Armenian" panose="020B0502040504020204"/>
                      </a:rPr>
                      <a:t>Approximate</a:t>
                    </a:r>
                    <a:endParaRPr lang="ko-KR" altLang="en-US" dirty="0">
                      <a:latin typeface="Noto Sans Armenian" panose="020B0502040504020204"/>
                    </a:endParaRPr>
                  </a:p>
                </p:txBody>
              </p:sp>
            </p:grp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D136073F-AC25-65F7-CE92-9871C9C0E8BC}"/>
                    </a:ext>
                  </a:extLst>
                </p:cNvPr>
                <p:cNvGrpSpPr/>
                <p:nvPr/>
              </p:nvGrpSpPr>
              <p:grpSpPr>
                <a:xfrm>
                  <a:off x="1569087" y="4295970"/>
                  <a:ext cx="1633174" cy="400110"/>
                  <a:chOff x="1582149" y="4295970"/>
                  <a:chExt cx="1633174" cy="400110"/>
                </a:xfrm>
              </p:grpSpPr>
              <p:sp>
                <p:nvSpPr>
                  <p:cNvPr id="14" name="사각형: 둥근 모서리 13">
                    <a:extLst>
                      <a:ext uri="{FF2B5EF4-FFF2-40B4-BE49-F238E27FC236}">
                        <a16:creationId xmlns:a16="http://schemas.microsoft.com/office/drawing/2014/main" id="{FB60E518-3FAB-7EE0-EE4E-B563ACC7C8B8}"/>
                      </a:ext>
                    </a:extLst>
                  </p:cNvPr>
                  <p:cNvSpPr/>
                  <p:nvPr/>
                </p:nvSpPr>
                <p:spPr>
                  <a:xfrm>
                    <a:off x="1582149" y="4295970"/>
                    <a:ext cx="1633174" cy="400110"/>
                  </a:xfrm>
                  <a:prstGeom prst="roundRect">
                    <a:avLst>
                      <a:gd name="adj" fmla="val 850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09A0202-C928-00F4-74C4-81489E28DF5F}"/>
                      </a:ext>
                    </a:extLst>
                  </p:cNvPr>
                  <p:cNvSpPr txBox="1"/>
                  <p:nvPr/>
                </p:nvSpPr>
                <p:spPr>
                  <a:xfrm>
                    <a:off x="1805397" y="4304211"/>
                    <a:ext cx="12224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b="1" dirty="0">
                        <a:latin typeface="Noto Sans Armenian" panose="020B0502040504020204"/>
                      </a:rPr>
                      <a:t>Exact</a:t>
                    </a:r>
                    <a:endParaRPr lang="ko-KR" altLang="en-US" b="1" dirty="0">
                      <a:latin typeface="Noto Sans Armenian" panose="020B0502040504020204"/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5DE3805F-DD16-588F-2B4A-6DA534F6F5A8}"/>
                    </a:ext>
                  </a:extLst>
                </p:cNvPr>
                <p:cNvGrpSpPr/>
                <p:nvPr/>
              </p:nvGrpSpPr>
              <p:grpSpPr>
                <a:xfrm>
                  <a:off x="402755" y="5713289"/>
                  <a:ext cx="1703614" cy="400110"/>
                  <a:chOff x="571639" y="5713289"/>
                  <a:chExt cx="1703614" cy="400110"/>
                </a:xfrm>
              </p:grpSpPr>
              <p:sp>
                <p:nvSpPr>
                  <p:cNvPr id="11" name="사각형: 둥근 모서리 10">
                    <a:extLst>
                      <a:ext uri="{FF2B5EF4-FFF2-40B4-BE49-F238E27FC236}">
                        <a16:creationId xmlns:a16="http://schemas.microsoft.com/office/drawing/2014/main" id="{E75CE5BD-97AF-AD24-7AB8-882263466070}"/>
                      </a:ext>
                    </a:extLst>
                  </p:cNvPr>
                  <p:cNvSpPr/>
                  <p:nvPr/>
                </p:nvSpPr>
                <p:spPr>
                  <a:xfrm>
                    <a:off x="606859" y="5713289"/>
                    <a:ext cx="1633174" cy="400110"/>
                  </a:xfrm>
                  <a:prstGeom prst="roundRect">
                    <a:avLst>
                      <a:gd name="adj" fmla="val 8505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AEC4D3A-05BD-D655-96A4-1A63A02ABA27}"/>
                      </a:ext>
                    </a:extLst>
                  </p:cNvPr>
                  <p:cNvSpPr txBox="1"/>
                  <p:nvPr/>
                </p:nvSpPr>
                <p:spPr>
                  <a:xfrm>
                    <a:off x="571639" y="5734270"/>
                    <a:ext cx="17036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dirty="0">
                        <a:latin typeface="Noto Sans Armenian" panose="020B0502040504020204"/>
                      </a:rPr>
                      <a:t>Enumeration</a:t>
                    </a:r>
                    <a:endParaRPr lang="ko-KR" altLang="en-US" dirty="0">
                      <a:latin typeface="Noto Sans Armenian" panose="020B0502040504020204"/>
                    </a:endParaRPr>
                  </a:p>
                </p:txBody>
              </p:sp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D3FDFC85-3425-AD3D-6FC3-F9B6014EAE6F}"/>
                    </a:ext>
                  </a:extLst>
                </p:cNvPr>
                <p:cNvGrpSpPr/>
                <p:nvPr/>
              </p:nvGrpSpPr>
              <p:grpSpPr>
                <a:xfrm>
                  <a:off x="2731385" y="5711247"/>
                  <a:ext cx="1633174" cy="400110"/>
                  <a:chOff x="2875077" y="5711247"/>
                  <a:chExt cx="1633174" cy="400110"/>
                </a:xfrm>
              </p:grpSpPr>
              <p:sp>
                <p:nvSpPr>
                  <p:cNvPr id="15" name="사각형: 둥근 모서리 14">
                    <a:extLst>
                      <a:ext uri="{FF2B5EF4-FFF2-40B4-BE49-F238E27FC236}">
                        <a16:creationId xmlns:a16="http://schemas.microsoft.com/office/drawing/2014/main" id="{036F7EE0-275B-1C4E-03CA-FBEA0EAF0AC2}"/>
                      </a:ext>
                    </a:extLst>
                  </p:cNvPr>
                  <p:cNvSpPr/>
                  <p:nvPr/>
                </p:nvSpPr>
                <p:spPr>
                  <a:xfrm>
                    <a:off x="2875077" y="5711247"/>
                    <a:ext cx="1633174" cy="400110"/>
                  </a:xfrm>
                  <a:prstGeom prst="roundRect">
                    <a:avLst>
                      <a:gd name="adj" fmla="val 8505"/>
                    </a:avLst>
                  </a:prstGeom>
                  <a:solidFill>
                    <a:srgbClr val="FEE8F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84AF6C4-11A6-F6FD-0775-E286D966ED9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5077" y="5723232"/>
                    <a:ext cx="163317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b="1" dirty="0">
                        <a:solidFill>
                          <a:srgbClr val="C00000"/>
                        </a:solidFill>
                        <a:latin typeface="Noto Sans Armenian" panose="020B0502040504020204"/>
                      </a:rPr>
                      <a:t>Random sieve</a:t>
                    </a:r>
                    <a:endParaRPr lang="ko-KR" altLang="en-US" b="1" dirty="0">
                      <a:solidFill>
                        <a:srgbClr val="C00000"/>
                      </a:solidFill>
                      <a:latin typeface="Noto Sans Armenian" panose="020B0502040504020204"/>
                    </a:endParaRPr>
                  </a:p>
                </p:txBody>
              </p:sp>
            </p:grp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66A59F6-E9E2-7163-CF84-3E170BC74C72}"/>
                    </a:ext>
                  </a:extLst>
                </p:cNvPr>
                <p:cNvSpPr txBox="1"/>
                <p:nvPr/>
              </p:nvSpPr>
              <p:spPr>
                <a:xfrm>
                  <a:off x="349275" y="3526053"/>
                  <a:ext cx="163317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latin typeface="Noto Sans Armenian" panose="020B0502040504020204"/>
                    </a:rPr>
                    <a:t>SVP solution</a:t>
                  </a:r>
                  <a:endParaRPr lang="ko-KR" altLang="en-US" sz="2000" b="1" dirty="0">
                    <a:latin typeface="Noto Sans Armenian" panose="020B0502040504020204"/>
                  </a:endParaRPr>
                </a:p>
              </p:txBody>
            </p:sp>
            <p:cxnSp>
              <p:nvCxnSpPr>
                <p:cNvPr id="23" name="연결선: 꺾임 22">
                  <a:extLst>
                    <a:ext uri="{FF2B5EF4-FFF2-40B4-BE49-F238E27FC236}">
                      <a16:creationId xmlns:a16="http://schemas.microsoft.com/office/drawing/2014/main" id="{9E9499DA-A418-C7CF-ACDA-BC7BAF9E3FEB}"/>
                    </a:ext>
                  </a:extLst>
                </p:cNvPr>
                <p:cNvCxnSpPr>
                  <a:cxnSpLocks/>
                  <a:stCxn id="14" idx="2"/>
                  <a:endCxn id="11" idx="0"/>
                </p:cNvCxnSpPr>
                <p:nvPr/>
              </p:nvCxnSpPr>
              <p:spPr>
                <a:xfrm rot="5400000">
                  <a:off x="1311514" y="4639128"/>
                  <a:ext cx="1017209" cy="1131112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연결선: 꺾임 24">
                  <a:extLst>
                    <a:ext uri="{FF2B5EF4-FFF2-40B4-BE49-F238E27FC236}">
                      <a16:creationId xmlns:a16="http://schemas.microsoft.com/office/drawing/2014/main" id="{C3A03D7B-FAFC-24D2-401D-66A0F52FC290}"/>
                    </a:ext>
                  </a:extLst>
                </p:cNvPr>
                <p:cNvCxnSpPr>
                  <a:cxnSpLocks/>
                  <a:stCxn id="14" idx="2"/>
                  <a:endCxn id="15" idx="0"/>
                </p:cNvCxnSpPr>
                <p:nvPr/>
              </p:nvCxnSpPr>
              <p:spPr>
                <a:xfrm rot="16200000" flipH="1">
                  <a:off x="2459240" y="4622514"/>
                  <a:ext cx="1015167" cy="1162298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연결선: 꺾임 30">
                  <a:extLst>
                    <a:ext uri="{FF2B5EF4-FFF2-40B4-BE49-F238E27FC236}">
                      <a16:creationId xmlns:a16="http://schemas.microsoft.com/office/drawing/2014/main" id="{74B1CC57-F2C3-5D06-8492-8B5D6CF1FEFD}"/>
                    </a:ext>
                  </a:extLst>
                </p:cNvPr>
                <p:cNvCxnSpPr>
                  <a:cxnSpLocks/>
                  <a:stCxn id="9" idx="2"/>
                  <a:endCxn id="13" idx="0"/>
                </p:cNvCxnSpPr>
                <p:nvPr/>
              </p:nvCxnSpPr>
              <p:spPr>
                <a:xfrm rot="5400000">
                  <a:off x="253072" y="3383179"/>
                  <a:ext cx="369807" cy="1455775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연결선: 꺾임 34">
                  <a:extLst>
                    <a:ext uri="{FF2B5EF4-FFF2-40B4-BE49-F238E27FC236}">
                      <a16:creationId xmlns:a16="http://schemas.microsoft.com/office/drawing/2014/main" id="{F845B594-83FC-B338-4339-2375CA4A8C9E}"/>
                    </a:ext>
                  </a:extLst>
                </p:cNvPr>
                <p:cNvCxnSpPr>
                  <a:cxnSpLocks/>
                  <a:stCxn id="9" idx="2"/>
                  <a:endCxn id="14" idx="0"/>
                </p:cNvCxnSpPr>
                <p:nvPr/>
              </p:nvCxnSpPr>
              <p:spPr>
                <a:xfrm rot="16200000" flipH="1">
                  <a:off x="1590865" y="3501160"/>
                  <a:ext cx="369807" cy="1219812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1714313-26CB-BA77-0631-5803ACA1C639}"/>
                  </a:ext>
                </a:extLst>
              </p:cNvPr>
              <p:cNvSpPr txBox="1"/>
              <p:nvPr/>
            </p:nvSpPr>
            <p:spPr>
              <a:xfrm>
                <a:off x="3459931" y="2273580"/>
                <a:ext cx="13605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Noto Sans Armenian" panose="020B0502040504020204"/>
                  </a:rPr>
                  <a:t>ex: LLL </a:t>
                </a:r>
                <a:r>
                  <a:rPr lang="ko-KR" altLang="en-US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알고리즘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275CE6E-192F-9971-014D-417A8039CD69}"/>
                  </a:ext>
                </a:extLst>
              </p:cNvPr>
              <p:cNvSpPr txBox="1"/>
              <p:nvPr/>
            </p:nvSpPr>
            <p:spPr>
              <a:xfrm>
                <a:off x="210700" y="1676629"/>
                <a:ext cx="302568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ko-KR" altLang="en-US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길이가 가장 짧은 벡터보다</a:t>
                </a:r>
                <a:endParaRPr kumimoji="1" lang="en-US" altLang="ko-KR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algn="ctr"/>
                <a:r>
                  <a:rPr kumimoji="1" lang="ko-KR" altLang="en-US" sz="14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너무 크진 않은 </a:t>
                </a:r>
                <a:r>
                  <a:rPr kumimoji="1" lang="en-US" altLang="ko-KR" sz="14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0</a:t>
                </a:r>
                <a:r>
                  <a:rPr kumimoji="1" lang="ko-KR" altLang="en-US" sz="14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이 아닌 벡터</a:t>
                </a:r>
                <a:r>
                  <a:rPr kumimoji="1" lang="ko-KR" altLang="en-US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출력 </a:t>
                </a:r>
                <a:r>
                  <a:rPr kumimoji="1" lang="en-US" altLang="ko-KR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(</a:t>
                </a:r>
                <a:r>
                  <a:rPr kumimoji="1" lang="ko-KR" altLang="en-US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근사</a:t>
                </a:r>
                <a:r>
                  <a:rPr kumimoji="1" lang="en-US" altLang="ko-KR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)</a:t>
                </a:r>
                <a:endParaRPr lang="ko-KR" altLang="en-US" sz="14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134BFC-911F-5A2B-84DE-2126C18BFEF3}"/>
                  </a:ext>
                </a:extLst>
              </p:cNvPr>
              <p:cNvSpPr txBox="1"/>
              <p:nvPr/>
            </p:nvSpPr>
            <p:spPr>
              <a:xfrm>
                <a:off x="7668166" y="1845289"/>
                <a:ext cx="252929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ko-KR" altLang="en-US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길이가 </a:t>
                </a:r>
                <a:r>
                  <a:rPr kumimoji="1" lang="ko-KR" altLang="en-US" sz="14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가장 짧은 벡터</a:t>
                </a:r>
                <a:r>
                  <a:rPr kumimoji="1" lang="ko-KR" altLang="en-US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출력</a:t>
                </a:r>
                <a:endParaRPr lang="ko-KR" altLang="en-US" sz="14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810A714-4819-E8E0-2A4B-5315F6D4E868}"/>
                  </a:ext>
                </a:extLst>
              </p:cNvPr>
              <p:cNvSpPr txBox="1"/>
              <p:nvPr/>
            </p:nvSpPr>
            <p:spPr>
              <a:xfrm>
                <a:off x="7074466" y="3705663"/>
                <a:ext cx="18072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b="1" dirty="0"/>
                  <a:t>실용적</a:t>
                </a:r>
                <a:r>
                  <a:rPr kumimoji="1" lang="en-US" altLang="ko-KR" sz="1200" b="1" dirty="0"/>
                  <a:t>, </a:t>
                </a:r>
                <a:r>
                  <a:rPr kumimoji="1" lang="ko-KR" altLang="en-US" sz="1200" b="1" dirty="0"/>
                  <a:t>효율적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5C781C0-0136-CB9D-E3D5-42D3977B9AD7}"/>
                </a:ext>
              </a:extLst>
            </p:cNvPr>
            <p:cNvSpPr txBox="1"/>
            <p:nvPr/>
          </p:nvSpPr>
          <p:spPr>
            <a:xfrm>
              <a:off x="6352932" y="3416943"/>
              <a:ext cx="187136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Noto Sans Armenian" panose="020B0502040504020204"/>
                </a:rPr>
                <a:t>ex: AKS, NV Sieve, etc.</a:t>
              </a:r>
              <a:endPara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000421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8281</TotalTime>
  <Words>1980</Words>
  <Application>Microsoft Office PowerPoint</Application>
  <PresentationFormat>와이드스크린</PresentationFormat>
  <Paragraphs>256</Paragraphs>
  <Slides>21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Noto Sans Armenian</vt:lpstr>
      <vt:lpstr>Helvetica Neue</vt:lpstr>
      <vt:lpstr>Apple SD Gothic Neo</vt:lpstr>
      <vt:lpstr>Pretendard</vt:lpstr>
      <vt:lpstr>맑은 고딕</vt:lpstr>
      <vt:lpstr>Noto Sans Armenian SemBd</vt:lpstr>
      <vt:lpstr>Arial</vt:lpstr>
      <vt:lpstr>Cambria Math</vt:lpstr>
      <vt:lpstr>제목 테마</vt:lpstr>
      <vt:lpstr>KISTI 과제 관련 : Lattice, NV Sieve, Grover</vt:lpstr>
      <vt:lpstr>Lattice</vt:lpstr>
      <vt:lpstr>Lattice basis</vt:lpstr>
      <vt:lpstr>Lattice</vt:lpstr>
      <vt:lpstr>Lattice</vt:lpstr>
      <vt:lpstr>Lattice basis and Cryptography</vt:lpstr>
      <vt:lpstr>Shortest Vector Problem (SVP)</vt:lpstr>
      <vt:lpstr>SVP와 격자 기반 암호의 관계</vt:lpstr>
      <vt:lpstr>SVP의 범주</vt:lpstr>
      <vt:lpstr>SVP의 범주</vt:lpstr>
      <vt:lpstr>AKS Sieve</vt:lpstr>
      <vt:lpstr>NV Sieve</vt:lpstr>
      <vt:lpstr>NV Sieve 선택 이유</vt:lpstr>
      <vt:lpstr>NV Sieve 동작 과정</vt:lpstr>
      <vt:lpstr>NV Sieve 동작 과정</vt:lpstr>
      <vt:lpstr>NV Sieve 중요 포인트</vt:lpstr>
      <vt:lpstr>NV Sieve on Grover</vt:lpstr>
      <vt:lpstr>NV Sieve on Grover</vt:lpstr>
      <vt:lpstr>관련 Library</vt:lpstr>
      <vt:lpstr>향후 계획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김현지</cp:lastModifiedBy>
  <cp:revision>451</cp:revision>
  <dcterms:created xsi:type="dcterms:W3CDTF">2019-03-05T04:29:07Z</dcterms:created>
  <dcterms:modified xsi:type="dcterms:W3CDTF">2023-08-13T08:29:02Z</dcterms:modified>
</cp:coreProperties>
</file>