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4"/>
  </p:notesMasterIdLst>
  <p:handoutMasterIdLst>
    <p:handoutMasterId r:id="rId15"/>
  </p:handoutMasterIdLst>
  <p:sldIdLst>
    <p:sldId id="269" r:id="rId3"/>
    <p:sldId id="275" r:id="rId4"/>
    <p:sldId id="295" r:id="rId5"/>
    <p:sldId id="296" r:id="rId6"/>
    <p:sldId id="302" r:id="rId7"/>
    <p:sldId id="303" r:id="rId8"/>
    <p:sldId id="304" r:id="rId9"/>
    <p:sldId id="300" r:id="rId10"/>
    <p:sldId id="301" r:id="rId11"/>
    <p:sldId id="306" r:id="rId12"/>
    <p:sldId id="27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42" autoAdjust="0"/>
    <p:restoredTop sz="94660"/>
  </p:normalViewPr>
  <p:slideViewPr>
    <p:cSldViewPr snapToGrid="0">
      <p:cViewPr varScale="1">
        <p:scale>
          <a:sx n="73" d="100"/>
          <a:sy n="73" d="100"/>
        </p:scale>
        <p:origin x="216" y="18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2021. 11. 15.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2021. 11. 15.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08490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  <p:sldLayoutId id="2147483670" r:id="rId4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/>
              <a:t>경량 블록 암호 </a:t>
            </a:r>
            <a:r>
              <a:rPr lang="en-US" altLang="ko-KR" sz="4400" dirty="0"/>
              <a:t>post-quantum </a:t>
            </a:r>
            <a:r>
              <a:rPr lang="ko-KR" altLang="en-US" sz="4400" dirty="0"/>
              <a:t>보안 강도 확인</a:t>
            </a:r>
            <a:br>
              <a:rPr lang="en-US" altLang="ko-KR" sz="4400" dirty="0"/>
            </a:br>
            <a:r>
              <a:rPr lang="en-US" altLang="ko-KR" sz="3600" dirty="0"/>
              <a:t>https://</a:t>
            </a:r>
            <a:r>
              <a:rPr lang="en-US" altLang="ko-KR" sz="3600" dirty="0" err="1"/>
              <a:t>youtu.be</a:t>
            </a:r>
            <a:r>
              <a:rPr lang="en-US" altLang="ko-KR" sz="3600" dirty="0"/>
              <a:t>/Yc0Rxge-AQc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송경주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3FB43-9843-9449-B336-9831A4D66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강도평가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050574-D002-2D49-B4B2-3634755B0F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just"/>
            <a:r>
              <a:rPr kumimoji="1" lang="en-US" altLang="ko-Kore-KR" sz="2400" dirty="0"/>
              <a:t>Block cipher strength evaluation</a:t>
            </a:r>
          </a:p>
          <a:p>
            <a:pPr algn="just">
              <a:buFontTx/>
              <a:buChar char="-"/>
            </a:pPr>
            <a:r>
              <a:rPr kumimoji="1" lang="en-US" altLang="ko-Kore-KR" sz="2000" dirty="0"/>
              <a:t>NIST</a:t>
            </a:r>
            <a:r>
              <a:rPr kumimoji="1" lang="ko-Kore-KR" altLang="en-US" sz="2000" dirty="0"/>
              <a:t>에서 제시한 기준에 따라</a:t>
            </a:r>
            <a:r>
              <a:rPr kumimoji="1" lang="en-US" altLang="ko-Kore-KR" sz="2000" dirty="0"/>
              <a:t> post-quantum security strength</a:t>
            </a:r>
            <a:r>
              <a:rPr kumimoji="1" lang="ko-Kore-KR" altLang="en-US" sz="2000" dirty="0"/>
              <a:t>를 평가</a:t>
            </a:r>
            <a:r>
              <a:rPr kumimoji="1" lang="en-US" altLang="ko-Kore-KR" sz="2000" dirty="0"/>
              <a:t>.</a:t>
            </a:r>
          </a:p>
          <a:p>
            <a:pPr lvl="1" algn="just"/>
            <a:r>
              <a:rPr kumimoji="1" lang="ko-KR" altLang="en-US" sz="1800" dirty="0"/>
              <a:t>평가결과</a:t>
            </a:r>
            <a:endParaRPr kumimoji="1" lang="en-US" altLang="ko-KR" sz="1800" dirty="0"/>
          </a:p>
          <a:p>
            <a:pPr marL="914400" lvl="2" indent="0" algn="just">
              <a:buNone/>
            </a:pPr>
            <a:r>
              <a:rPr kumimoji="1" lang="ko-KR" altLang="en-US" sz="1600" dirty="0"/>
              <a:t>일반적으로 </a:t>
            </a:r>
            <a:r>
              <a:rPr kumimoji="1" lang="en-US" altLang="ko-KR" sz="1600" dirty="0"/>
              <a:t>128-bit</a:t>
            </a:r>
            <a:r>
              <a:rPr kumimoji="1" lang="ko-KR" altLang="en-US" sz="1600" dirty="0"/>
              <a:t> 키를 가지는 경량암호들은 모두 기준 </a:t>
            </a:r>
            <a:r>
              <a:rPr kumimoji="1" lang="en-US" altLang="ko-KR" sz="1600" dirty="0"/>
              <a:t>level</a:t>
            </a:r>
            <a:r>
              <a:rPr kumimoji="1" lang="ko-KR" altLang="en-US" sz="1600" dirty="0"/>
              <a:t>에 도달하지 못함</a:t>
            </a:r>
            <a:r>
              <a:rPr kumimoji="1" lang="en-US" altLang="ko-KR" sz="1600" dirty="0"/>
              <a:t>.</a:t>
            </a:r>
          </a:p>
          <a:p>
            <a:pPr marL="914400" lvl="2" indent="0" algn="just">
              <a:buNone/>
            </a:pPr>
            <a:r>
              <a:rPr kumimoji="1" lang="ko-KR" altLang="en-US" sz="1600" dirty="0"/>
              <a:t>예외적인 경우</a:t>
            </a:r>
            <a:r>
              <a:rPr kumimoji="1" lang="en-US" altLang="ko-KR" sz="1600" dirty="0"/>
              <a:t>(SIMON)</a:t>
            </a:r>
            <a:r>
              <a:rPr kumimoji="1" lang="ko-KR" altLang="en-US" sz="1600" dirty="0"/>
              <a:t>을 제외하고 </a:t>
            </a:r>
            <a:r>
              <a:rPr kumimoji="1" lang="en-US" altLang="ko-KR" sz="1600" dirty="0"/>
              <a:t>SPN</a:t>
            </a:r>
            <a:r>
              <a:rPr kumimoji="1" lang="ko-KR" altLang="en-US" sz="1600" dirty="0"/>
              <a:t> 구조의 </a:t>
            </a:r>
            <a:r>
              <a:rPr kumimoji="1" lang="ko-KR" altLang="en-US" sz="1600" dirty="0" err="1"/>
              <a:t>경량암호가</a:t>
            </a:r>
            <a:r>
              <a:rPr kumimoji="1" lang="ko-KR" altLang="en-US" sz="1600" dirty="0"/>
              <a:t> 양자 컴퓨터에 더 취약함</a:t>
            </a:r>
            <a:r>
              <a:rPr kumimoji="1" lang="en-US" altLang="ko-KR" sz="1600" dirty="0"/>
              <a:t>.</a:t>
            </a:r>
          </a:p>
          <a:p>
            <a:pPr marL="914400" lvl="2" indent="0" algn="just">
              <a:buNone/>
            </a:pPr>
            <a:r>
              <a:rPr kumimoji="1" lang="ko-KR" altLang="en-US" sz="1600" dirty="0"/>
              <a:t>같은 암호에 키 길이를 증가시키면 기준 </a:t>
            </a:r>
            <a:r>
              <a:rPr kumimoji="1" lang="en-US" altLang="ko-KR" sz="1600" dirty="0"/>
              <a:t>level</a:t>
            </a:r>
            <a:r>
              <a:rPr kumimoji="1" lang="ko-KR" altLang="en-US" sz="1600" dirty="0"/>
              <a:t>에 도달하는 결과를 보임</a:t>
            </a:r>
            <a:r>
              <a:rPr kumimoji="1" lang="en-US" altLang="ko-KR" sz="1600" dirty="0"/>
              <a:t>.</a:t>
            </a:r>
            <a:endParaRPr kumimoji="1" lang="en-US" altLang="ko-KR" sz="2000" dirty="0"/>
          </a:p>
          <a:p>
            <a:pPr algn="just">
              <a:buFontTx/>
              <a:buChar char="-"/>
            </a:pPr>
            <a:r>
              <a:rPr kumimoji="1" lang="ko-KR" altLang="en-US" sz="2000" dirty="0"/>
              <a:t>양자컴퓨터에서 보안을 유지하기 위해서는 키 길이를 증가시키는 방법을 고려할 수 있음</a:t>
            </a:r>
            <a:r>
              <a:rPr kumimoji="1" lang="en-US" altLang="ko-KR" sz="20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5473C34-F106-8A4E-964B-F0600FEC4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554" y="3936569"/>
            <a:ext cx="4292256" cy="292143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2EC8EF-6C49-3947-9F0A-224A758F7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190" y="3940443"/>
            <a:ext cx="4787900" cy="2794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7D38A9-3D15-1B43-A8AD-530A1097D975}"/>
              </a:ext>
            </a:extLst>
          </p:cNvPr>
          <p:cNvSpPr txBox="1"/>
          <p:nvPr/>
        </p:nvSpPr>
        <p:spPr>
          <a:xfrm>
            <a:off x="2278397" y="3603939"/>
            <a:ext cx="27574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&lt;SPN</a:t>
            </a:r>
            <a:r>
              <a:rPr kumimoji="1" lang="ko-KR" altLang="en-US" sz="1400" dirty="0"/>
              <a:t> </a:t>
            </a:r>
            <a:r>
              <a:rPr kumimoji="1" lang="ko-Kore-KR" altLang="en-US" sz="1400" dirty="0"/>
              <a:t>구조</a:t>
            </a:r>
            <a:r>
              <a:rPr kumimoji="1" lang="ko-KR" altLang="en-US" sz="1400" dirty="0"/>
              <a:t> 경량 암호 </a:t>
            </a:r>
            <a:r>
              <a:rPr kumimoji="1" lang="ko-KR" altLang="en-US" sz="1400" dirty="0" err="1"/>
              <a:t>강도평가</a:t>
            </a:r>
            <a:r>
              <a:rPr kumimoji="1" lang="en-US" altLang="ko-KR" sz="1400" dirty="0"/>
              <a:t>&gt;</a:t>
            </a:r>
            <a:endParaRPr kumimoji="1" lang="ko-Kore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A5D446-6ECF-2644-823D-8DCB27EF3EAB}"/>
              </a:ext>
            </a:extLst>
          </p:cNvPr>
          <p:cNvSpPr txBox="1"/>
          <p:nvPr/>
        </p:nvSpPr>
        <p:spPr>
          <a:xfrm>
            <a:off x="7403939" y="3615563"/>
            <a:ext cx="2603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ARX</a:t>
            </a:r>
            <a:r>
              <a:rPr kumimoji="1" lang="ko-Kore-KR" altLang="en-US" sz="1400" dirty="0"/>
              <a:t>구조</a:t>
            </a:r>
            <a:r>
              <a:rPr kumimoji="1" lang="ko-KR" altLang="en-US" sz="1400" dirty="0"/>
              <a:t> 경량 암호 </a:t>
            </a:r>
            <a:r>
              <a:rPr kumimoji="1" lang="ko-KR" altLang="en-US" sz="1400" dirty="0" err="1"/>
              <a:t>강도평가</a:t>
            </a:r>
            <a:r>
              <a:rPr kumimoji="1" lang="en-US" altLang="ko-KR" sz="1400" dirty="0"/>
              <a:t>&gt;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0453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양자 알고리즘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SPN,</a:t>
            </a:r>
            <a:r>
              <a:rPr lang="ko-KR" altLang="en-US" dirty="0"/>
              <a:t> </a:t>
            </a:r>
            <a:r>
              <a:rPr lang="en-US" altLang="ko-KR" dirty="0"/>
              <a:t>ARX</a:t>
            </a:r>
            <a:r>
              <a:rPr lang="ko-KR" altLang="en-US" dirty="0"/>
              <a:t> 구조 </a:t>
            </a:r>
            <a:r>
              <a:rPr lang="ko-KR" altLang="en-US" dirty="0" err="1"/>
              <a:t>경량암호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R" altLang="en-US" dirty="0"/>
              <a:t>강도 평가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32C525-FDE8-FF41-9E8E-AE80C7B97B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497728"/>
          </a:xfrm>
        </p:spPr>
        <p:txBody>
          <a:bodyPr/>
          <a:lstStyle/>
          <a:p>
            <a:r>
              <a:rPr kumimoji="1" lang="en-US" altLang="ko-Kore-KR" dirty="0"/>
              <a:t>Grover algorithm</a:t>
            </a:r>
          </a:p>
          <a:p>
            <a:pPr>
              <a:buFontTx/>
              <a:buChar char="-"/>
            </a:pPr>
            <a:r>
              <a:rPr kumimoji="1" lang="ko-Kore-KR" altLang="en-US" sz="1800" dirty="0"/>
              <a:t>중첩 상태의 </a:t>
            </a:r>
            <a:r>
              <a:rPr kumimoji="1" lang="en-US" altLang="ko-Kore-KR" sz="1800" dirty="0"/>
              <a:t>key</a:t>
            </a:r>
            <a:r>
              <a:rPr kumimoji="1" lang="ko-Kore-KR" altLang="en-US" sz="1800" dirty="0"/>
              <a:t>를 이용하여</a:t>
            </a:r>
            <a:r>
              <a:rPr kumimoji="1" lang="en-US" altLang="ko-Kore-KR" sz="1800" dirty="0"/>
              <a:t> </a:t>
            </a:r>
            <a:r>
              <a:rPr kumimoji="1" lang="ko-Kore-KR" altLang="en-US" sz="1800" dirty="0">
                <a:solidFill>
                  <a:srgbClr val="2E75B6"/>
                </a:solidFill>
              </a:rPr>
              <a:t>대칭키 암호</a:t>
            </a:r>
            <a:r>
              <a:rPr kumimoji="1" lang="ko-Kore-KR" altLang="en-US" sz="1800" dirty="0"/>
              <a:t>에 대하여 </a:t>
            </a:r>
            <a:r>
              <a:rPr kumimoji="1" lang="en-US" altLang="ko-Kore-KR" sz="1800" dirty="0"/>
              <a:t>brute-force attack</a:t>
            </a:r>
            <a:r>
              <a:rPr kumimoji="1" lang="ko-Kore-KR" altLang="en-US" sz="1800" dirty="0"/>
              <a:t>을 수행하는 알고리즘</a:t>
            </a:r>
            <a:r>
              <a:rPr kumimoji="1" lang="en-US" altLang="ko-Kore-KR" sz="1800" dirty="0"/>
              <a:t>.</a:t>
            </a:r>
          </a:p>
          <a:p>
            <a:pPr>
              <a:buFontTx/>
              <a:buChar char="-"/>
            </a:pPr>
            <a:r>
              <a:rPr kumimoji="1" lang="en-US" altLang="ko-KR" sz="1800" dirty="0"/>
              <a:t>Block cipher </a:t>
            </a:r>
            <a:r>
              <a:rPr kumimoji="1" lang="ko-KR" altLang="en-US" sz="1800" dirty="0"/>
              <a:t>에 대한 </a:t>
            </a:r>
            <a:r>
              <a:rPr kumimoji="1" lang="en-US" altLang="ko-KR" sz="1800" dirty="0">
                <a:solidFill>
                  <a:srgbClr val="2E75B6"/>
                </a:solidFill>
              </a:rPr>
              <a:t>brute-force attack</a:t>
            </a:r>
            <a:r>
              <a:rPr kumimoji="1" lang="en-US" altLang="ko-KR" sz="1800" dirty="0"/>
              <a:t> </a:t>
            </a:r>
            <a:r>
              <a:rPr kumimoji="1" lang="ko-KR" altLang="en-US" sz="1800" dirty="0"/>
              <a:t>을 빠르게 수행 가능</a:t>
            </a:r>
            <a:r>
              <a:rPr kumimoji="1" lang="en-US" altLang="ko-KR" sz="1800" dirty="0"/>
              <a:t>.</a:t>
            </a:r>
          </a:p>
          <a:p>
            <a:pPr algn="just">
              <a:buFontTx/>
              <a:buChar char="-"/>
            </a:pPr>
            <a:r>
              <a:rPr kumimoji="1" lang="ko-Kore-KR" altLang="en-US" sz="1800" dirty="0"/>
              <a:t>하지만 현재 양자컴퓨터의 성능 한계</a:t>
            </a:r>
            <a:r>
              <a:rPr kumimoji="1" lang="en-US" altLang="ko-Kore-KR" sz="1800" dirty="0"/>
              <a:t>(qubit</a:t>
            </a:r>
            <a:r>
              <a:rPr kumimoji="1" lang="ko-Kore-KR" altLang="en-US" sz="1800" dirty="0"/>
              <a:t> 수</a:t>
            </a:r>
            <a:r>
              <a:rPr kumimoji="1" lang="en-US" altLang="ko-Kore-KR" sz="1800" dirty="0"/>
              <a:t>, </a:t>
            </a:r>
            <a:r>
              <a:rPr kumimoji="1" lang="ko-Kore-KR" altLang="en-US" sz="1800" dirty="0"/>
              <a:t>오류</a:t>
            </a:r>
            <a:r>
              <a:rPr kumimoji="1" lang="en-US" altLang="ko-Kore-KR" sz="1800" dirty="0"/>
              <a:t> </a:t>
            </a:r>
            <a:r>
              <a:rPr kumimoji="1" lang="ko-KR" altLang="en-US" sz="1800" dirty="0"/>
              <a:t>등</a:t>
            </a:r>
            <a:r>
              <a:rPr kumimoji="1" lang="en-US" altLang="ko-KR" sz="1800" dirty="0"/>
              <a:t>)</a:t>
            </a:r>
            <a:r>
              <a:rPr kumimoji="1" lang="ko-Kore-KR" altLang="en-US" sz="1800" dirty="0"/>
              <a:t>로 실제 양자컴퓨터로 동작은 불가능</a:t>
            </a:r>
            <a:r>
              <a:rPr kumimoji="1" lang="en-US" altLang="ko-Kore-KR" sz="1800" dirty="0"/>
              <a:t>.</a:t>
            </a:r>
          </a:p>
          <a:p>
            <a:pPr algn="just">
              <a:buFontTx/>
              <a:buChar char="-"/>
            </a:pPr>
            <a:r>
              <a:rPr kumimoji="1" lang="ko-Kore-KR" altLang="en-US" sz="1800" dirty="0"/>
              <a:t>양자 컴퓨터의</a:t>
            </a:r>
            <a:r>
              <a:rPr kumimoji="1" lang="ko-KR" altLang="en-US" sz="1800" dirty="0"/>
              <a:t> 가용</a:t>
            </a:r>
            <a:r>
              <a:rPr kumimoji="1" lang="ko-Kore-KR" altLang="en-US" sz="1800" dirty="0"/>
              <a:t> 자원이</a:t>
            </a:r>
            <a:r>
              <a:rPr kumimoji="1" lang="en-US" altLang="ko-Kore-KR" sz="1800" dirty="0"/>
              <a:t>(ex. </a:t>
            </a:r>
            <a:r>
              <a:rPr kumimoji="1" lang="ko-Kore-KR" altLang="en-US" sz="1800" dirty="0"/>
              <a:t>사용 가능한 </a:t>
            </a:r>
            <a:r>
              <a:rPr kumimoji="1" lang="en-US" altLang="ko-Kore-KR" sz="1800" dirty="0"/>
              <a:t>qubit</a:t>
            </a:r>
            <a:r>
              <a:rPr kumimoji="1" lang="ko-Kore-KR" altLang="en-US" sz="1800" dirty="0"/>
              <a:t> 수</a:t>
            </a:r>
            <a:r>
              <a:rPr kumimoji="1" lang="en-US" altLang="ko-KR" sz="1800" dirty="0"/>
              <a:t>) </a:t>
            </a:r>
            <a:r>
              <a:rPr kumimoji="1" lang="ko-KR" altLang="en-US" sz="1800" dirty="0"/>
              <a:t>암호 공격에 필요한 자원에 도달할 때가</a:t>
            </a:r>
            <a:r>
              <a:rPr kumimoji="1" lang="en-US" altLang="ko-KR" sz="1800" dirty="0"/>
              <a:t> </a:t>
            </a:r>
            <a:r>
              <a:rPr kumimoji="1" lang="ko-Kore-KR" altLang="en-US" sz="1800" dirty="0"/>
              <a:t> </a:t>
            </a:r>
            <a:r>
              <a:rPr kumimoji="1" lang="ko-Kore-KR" altLang="en-US" sz="1800" u="sng" dirty="0">
                <a:solidFill>
                  <a:srgbClr val="FF0000"/>
                </a:solidFill>
              </a:rPr>
              <a:t>곧 암호가 깨질 수 있는 시점</a:t>
            </a:r>
            <a:r>
              <a:rPr kumimoji="1" lang="en-US" altLang="ko-Kore-KR" sz="1800" u="sng" dirty="0">
                <a:solidFill>
                  <a:srgbClr val="FF0000"/>
                </a:solidFill>
              </a:rPr>
              <a:t>.</a:t>
            </a:r>
          </a:p>
          <a:p>
            <a:pPr algn="just">
              <a:buFontTx/>
              <a:buChar char="-"/>
            </a:pPr>
            <a:r>
              <a:rPr kumimoji="1" lang="ko-Kore-KR" altLang="en-US" sz="1800" dirty="0"/>
              <a:t>양자 자원이 한정되어 있으므로 </a:t>
            </a:r>
            <a:r>
              <a:rPr kumimoji="1" lang="ko-Kore-KR" altLang="en-US" sz="1800" dirty="0">
                <a:solidFill>
                  <a:srgbClr val="2E75B6"/>
                </a:solidFill>
              </a:rPr>
              <a:t>최적화된 구현</a:t>
            </a:r>
            <a:r>
              <a:rPr kumimoji="1" lang="en-US" altLang="ko-Kore-KR" sz="1800" dirty="0"/>
              <a:t>(ex. </a:t>
            </a:r>
            <a:r>
              <a:rPr kumimoji="1" lang="ko-Kore-KR" altLang="en-US" sz="1800" dirty="0"/>
              <a:t>적은 양의 </a:t>
            </a:r>
            <a:r>
              <a:rPr kumimoji="1" lang="en-US" altLang="ko-Kore-KR" sz="1800" dirty="0"/>
              <a:t>qubit, quantum gate</a:t>
            </a:r>
            <a:r>
              <a:rPr kumimoji="1" lang="en-US" altLang="ko-KR" sz="1800" dirty="0"/>
              <a:t>)</a:t>
            </a:r>
            <a:r>
              <a:rPr kumimoji="1" lang="ko-KR" altLang="en-US" sz="1800" dirty="0"/>
              <a:t>은 양자컴퓨터의 실제 실행 시기와 연관되어 있음</a:t>
            </a:r>
            <a:r>
              <a:rPr kumimoji="1" lang="en-US" altLang="ko-KR" sz="1800" dirty="0"/>
              <a:t>.</a:t>
            </a:r>
            <a:endParaRPr kumimoji="1" lang="en-US" altLang="ko-Kore-KR" sz="1800" dirty="0"/>
          </a:p>
          <a:p>
            <a:pPr marL="0" indent="0">
              <a:buNone/>
            </a:pPr>
            <a:endParaRPr kumimoji="1" lang="ko-Kore-KR" altLang="en-US" sz="1800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43221559-0603-654B-8DC9-FEADD119C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Quantum algorithm</a:t>
            </a:r>
            <a:endParaRPr lang="ko-Kore-KR" altLang="en-US" dirty="0"/>
          </a:p>
        </p:txBody>
      </p:sp>
      <p:pic>
        <p:nvPicPr>
          <p:cNvPr id="3078" name="Picture 6" descr="Cryptography 101: Symmetric Encryption | by Emily Williams | Medium">
            <a:extLst>
              <a:ext uri="{FF2B5EF4-FFF2-40B4-BE49-F238E27FC236}">
                <a16:creationId xmlns:a16="http://schemas.microsoft.com/office/drawing/2014/main" id="{02DD7C60-EF72-5A48-B169-4BA0380725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86" b="7862"/>
          <a:stretch/>
        </p:blipFill>
        <p:spPr bwMode="auto">
          <a:xfrm>
            <a:off x="1338800" y="4162243"/>
            <a:ext cx="5844265" cy="2439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DES Nedir? | WM Aracı">
            <a:extLst>
              <a:ext uri="{FF2B5EF4-FFF2-40B4-BE49-F238E27FC236}">
                <a16:creationId xmlns:a16="http://schemas.microsoft.com/office/drawing/2014/main" id="{CA3FC4F1-38CC-034B-831C-9A053CCCA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0736" y="4630084"/>
            <a:ext cx="2824406" cy="1586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십자형[C] 11">
            <a:extLst>
              <a:ext uri="{FF2B5EF4-FFF2-40B4-BE49-F238E27FC236}">
                <a16:creationId xmlns:a16="http://schemas.microsoft.com/office/drawing/2014/main" id="{6D78F0DE-37AD-204C-8C7E-DB42B9AE316D}"/>
              </a:ext>
            </a:extLst>
          </p:cNvPr>
          <p:cNvSpPr/>
          <p:nvPr/>
        </p:nvSpPr>
        <p:spPr>
          <a:xfrm rot="2700000">
            <a:off x="8323907" y="4320426"/>
            <a:ext cx="2221247" cy="2206272"/>
          </a:xfrm>
          <a:prstGeom prst="plus">
            <a:avLst>
              <a:gd name="adj" fmla="val 4694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40241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1AFA58-C2BA-8B46-84C7-F3BD03CE9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Quantum algorithm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FBFF4445-A19E-F245-AD1E-BF413604D07C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 marL="285750" indent="-285750"/>
                <a:r>
                  <a:rPr kumimoji="1" lang="en-US" altLang="ko-Kore-KR"/>
                  <a:t>Grover </a:t>
                </a:r>
                <a:r>
                  <a:rPr kumimoji="1" lang="en-US" altLang="ko-Kore-KR" dirty="0"/>
                  <a:t>algorithm</a:t>
                </a:r>
                <a:endParaRPr kumimoji="1" lang="en-US" altLang="ko-KR" dirty="0"/>
              </a:p>
              <a:p>
                <a:pPr lvl="1">
                  <a:buFontTx/>
                  <a:buChar char="-"/>
                </a:pPr>
                <a:r>
                  <a:rPr kumimoji="1" lang="en-US" altLang="ko-KR" sz="1800" b="1" dirty="0"/>
                  <a:t>Oracle </a:t>
                </a:r>
                <a:r>
                  <a:rPr kumimoji="1" lang="en-US" altLang="ko-KR" sz="1800" dirty="0"/>
                  <a:t>: </a:t>
                </a:r>
                <a:r>
                  <a:rPr kumimoji="1" lang="ko-KR" altLang="en-US" sz="1800" dirty="0"/>
                  <a:t>주어진 </a:t>
                </a:r>
                <a:r>
                  <a:rPr kumimoji="1" lang="ko-KR" altLang="en-US" sz="1800" dirty="0" err="1"/>
                  <a:t>평문</a:t>
                </a:r>
                <a:r>
                  <a:rPr kumimoji="1" lang="en-US" altLang="ko-KR" sz="1800" dirty="0"/>
                  <a:t>-</a:t>
                </a:r>
                <a:r>
                  <a:rPr kumimoji="1" lang="ko-KR" altLang="en-US" sz="1800" dirty="0"/>
                  <a:t>암호문 쌍에 대한 키를 찾음</a:t>
                </a:r>
                <a:r>
                  <a:rPr kumimoji="1" lang="en-US" altLang="ko-KR" sz="1800" dirty="0"/>
                  <a:t>, </a:t>
                </a:r>
                <a:r>
                  <a:rPr kumimoji="1" lang="ko-KR" altLang="en-US" sz="1800" dirty="0"/>
                  <a:t>이때</a:t>
                </a:r>
                <a:r>
                  <a:rPr kumimoji="1" lang="en-US" altLang="ko-KR" sz="1800" dirty="0"/>
                  <a:t>, </a:t>
                </a:r>
                <a:r>
                  <a:rPr kumimoji="1" lang="ko-KR" altLang="en-US" sz="1800" dirty="0"/>
                  <a:t>대상이 되는 암호가 양자</a:t>
                </a:r>
                <a:r>
                  <a:rPr kumimoji="1" lang="en-US" altLang="ko-KR" sz="1800" dirty="0"/>
                  <a:t> </a:t>
                </a:r>
                <a:r>
                  <a:rPr kumimoji="1" lang="ko-KR" altLang="en-US" sz="1800" dirty="0"/>
                  <a:t>회로로 구현되어야 함</a:t>
                </a:r>
                <a:r>
                  <a:rPr kumimoji="1" lang="en-US" altLang="ko-KR" sz="1800" dirty="0"/>
                  <a:t>.</a:t>
                </a:r>
              </a:p>
              <a:p>
                <a:pPr lvl="1">
                  <a:buFontTx/>
                  <a:buChar char="-"/>
                </a:pPr>
                <a:r>
                  <a:rPr kumimoji="1" lang="en-US" altLang="ko-Kore-KR" sz="1800" b="1" dirty="0"/>
                  <a:t>Diffusion operator</a:t>
                </a:r>
                <a:r>
                  <a:rPr kumimoji="1" lang="en-US" altLang="ko-Kore-KR" sz="1800" dirty="0"/>
                  <a:t> : Oracle</a:t>
                </a:r>
                <a:r>
                  <a:rPr kumimoji="1" lang="ko-Kore-KR" altLang="en-US" sz="1800" dirty="0"/>
                  <a:t>에서 찾은 키의 진폭을 증폭시켜 관측 확률 증가</a:t>
                </a:r>
                <a:endParaRPr kumimoji="1" lang="en-US" altLang="ko-Kore-KR" sz="1800" dirty="0"/>
              </a:p>
              <a:p>
                <a:pPr lvl="1">
                  <a:buFontTx/>
                  <a:buChar char="-"/>
                </a:pPr>
                <a14:m>
                  <m:oMath xmlns:m="http://schemas.openxmlformats.org/officeDocument/2006/math">
                    <m:r>
                      <a:rPr kumimoji="1" lang="en-US" altLang="ko-Kore-KR" sz="1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ko-Kore-KR" sz="1800" dirty="0"/>
                  <a:t>-bit </a:t>
                </a:r>
                <a:r>
                  <a:rPr kumimoji="1" lang="ko-Kore-KR" altLang="en-US" sz="1800" dirty="0"/>
                  <a:t>키의 대칭키 암호에 대해 </a:t>
                </a:r>
                <a:r>
                  <a:rPr kumimoji="1" lang="en-US" altLang="ko-Kore-KR" sz="1800" dirty="0"/>
                  <a:t>Oracle</a:t>
                </a:r>
                <a:r>
                  <a:rPr kumimoji="1" lang="ko-Kore-KR" altLang="en-US" sz="1800" dirty="0"/>
                  <a:t>과 </a:t>
                </a:r>
                <a:r>
                  <a:rPr kumimoji="1" lang="en-US" altLang="ko-Kore-KR" sz="1800" dirty="0"/>
                  <a:t>Diffusion operator</a:t>
                </a:r>
                <a:r>
                  <a:rPr kumimoji="1" lang="ko-Kore-KR" altLang="en-US" sz="1800" dirty="0"/>
                  <a:t>를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kumimoji="1" lang="ko-Kore-KR" alt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ko-Kore-KR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ko-Kore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kumimoji="1" lang="en-US" altLang="ko-KR" sz="18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ad>
                          <m:radPr>
                            <m:degHide m:val="on"/>
                            <m:ctrlPr>
                              <a:rPr kumimoji="1" lang="en-US" altLang="ko-Kore-KR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kumimoji="1" lang="en-US" altLang="ko-Kore-KR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kumimoji="1" lang="en-US" altLang="ko-Kore-KR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e>
                    </m:d>
                  </m:oMath>
                </a14:m>
                <a:r>
                  <a:rPr kumimoji="1" lang="ko-Kore-KR" altLang="en-US" sz="1800" dirty="0"/>
                  <a:t>번 반복</a:t>
                </a:r>
                <a:r>
                  <a:rPr kumimoji="1" lang="en-US" altLang="ko-Kore-KR" sz="1800" dirty="0"/>
                  <a:t>. </a:t>
                </a:r>
                <a:r>
                  <a:rPr kumimoji="1" lang="en-US" altLang="ko-KR" sz="1800" dirty="0"/>
                  <a:t>(</a:t>
                </a:r>
                <a:r>
                  <a:rPr kumimoji="1" lang="ko-KR" altLang="en-US" sz="1800" dirty="0"/>
                  <a:t>약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ko-KR" altLang="en-US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kumimoji="1"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ko-KR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rad>
                  </m:oMath>
                </a14:m>
                <a:r>
                  <a:rPr kumimoji="1" lang="ko-KR" altLang="en-US" sz="1800" dirty="0"/>
                  <a:t>번</a:t>
                </a:r>
                <a:r>
                  <a:rPr kumimoji="1" lang="en-US" altLang="ko-KR" sz="1800" dirty="0"/>
                  <a:t>)</a:t>
                </a:r>
              </a:p>
              <a:p>
                <a:pPr marL="457200" lvl="1" indent="0">
                  <a:buNone/>
                </a:pPr>
                <a:r>
                  <a:rPr kumimoji="1" lang="en-US" altLang="ko-KR" sz="1800" dirty="0">
                    <a:solidFill>
                      <a:srgbClr val="2E75B6"/>
                    </a:solidFill>
                  </a:rPr>
                  <a:t>Key search : Classic computer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180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18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R" sz="18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1" lang="ko-KR" altLang="en-US" sz="1800" dirty="0">
                    <a:solidFill>
                      <a:srgbClr val="2E75B6"/>
                    </a:solidFill>
                  </a:rPr>
                  <a:t>번</a:t>
                </a:r>
                <a:r>
                  <a:rPr kumimoji="1" lang="en-US" altLang="ko-KR" sz="1800" dirty="0">
                    <a:solidFill>
                      <a:srgbClr val="2E75B6"/>
                    </a:solidFill>
                  </a:rPr>
                  <a:t>, Quantum computer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1800" i="1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1800" i="1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kumimoji="1" lang="en-US" altLang="ko-KR" sz="1800" i="1" smtClean="0">
                                <a:solidFill>
                                  <a:srgbClr val="2E75B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ko-KR" sz="1800" b="0" i="1" smtClean="0">
                                <a:solidFill>
                                  <a:srgbClr val="2E75B6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kumimoji="1" lang="en-US" altLang="ko-KR" sz="1800" b="0" i="1" smtClean="0">
                                <a:solidFill>
                                  <a:srgbClr val="2E75B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kumimoji="1" lang="en-US" altLang="ko-KR" sz="1800" dirty="0">
                    <a:solidFill>
                      <a:srgbClr val="2E75B6"/>
                    </a:solidFill>
                  </a:rPr>
                  <a:t> </a:t>
                </a:r>
                <a:r>
                  <a:rPr kumimoji="1" lang="ko-KR" altLang="en-US" sz="1800" dirty="0">
                    <a:solidFill>
                      <a:srgbClr val="2E75B6"/>
                    </a:solidFill>
                  </a:rPr>
                  <a:t>번</a:t>
                </a:r>
                <a:endParaRPr kumimoji="1" lang="en-US" altLang="ko-KR" sz="1800" dirty="0">
                  <a:solidFill>
                    <a:srgbClr val="2E75B6"/>
                  </a:solidFill>
                </a:endParaRPr>
              </a:p>
              <a:p>
                <a:pPr marL="0" indent="0">
                  <a:buNone/>
                </a:pPr>
                <a:endParaRPr kumimoji="1" lang="ko-Kore-KR" altLang="en-US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FBFF4445-A19E-F245-AD1E-BF413604D0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893" t="-2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ACFAE6BB-F063-D946-BE92-FBCFD8CE6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37" y="3097688"/>
            <a:ext cx="7312712" cy="34694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5459EF5-E696-DF44-84A4-4C43BCE06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1289" y="3278045"/>
            <a:ext cx="3352787" cy="133673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B43E46C-96B8-F048-A658-F1046E69AE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3946" y="5246133"/>
            <a:ext cx="2787472" cy="137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270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정보보호개론 - 4. 블록 암호">
            <a:extLst>
              <a:ext uri="{FF2B5EF4-FFF2-40B4-BE49-F238E27FC236}">
                <a16:creationId xmlns:a16="http://schemas.microsoft.com/office/drawing/2014/main" id="{2292A93D-8BEF-244A-9A09-4452C5B44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188" y="1472333"/>
            <a:ext cx="3198036" cy="535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DE489B1-47D9-FA43-81AD-A297A0C57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SPN </a:t>
            </a:r>
            <a:r>
              <a:rPr kumimoji="1" lang="ko-Kore-KR" altLang="en-US" dirty="0"/>
              <a:t>구조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C9693A-FE69-3542-9034-74EE2140A2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ko-Kore-KR" dirty="0"/>
              <a:t>SPN </a:t>
            </a:r>
            <a:r>
              <a:rPr kumimoji="1" lang="ko-KR" altLang="en-US" dirty="0"/>
              <a:t>구조 </a:t>
            </a:r>
            <a:r>
              <a:rPr kumimoji="1" lang="en-US" altLang="ko-KR" dirty="0"/>
              <a:t>(Substitution Permutation Network Structure)</a:t>
            </a:r>
            <a:endParaRPr kumimoji="1" lang="en" altLang="ko-Kore-KR" dirty="0"/>
          </a:p>
          <a:p>
            <a:pPr lvl="1">
              <a:buFontTx/>
              <a:buChar char="-"/>
            </a:pPr>
            <a:r>
              <a:rPr kumimoji="1" lang="en" altLang="ko-Kore-KR" sz="2800" dirty="0"/>
              <a:t>Substitution + Permutation </a:t>
            </a:r>
            <a:r>
              <a:rPr kumimoji="1" lang="ko-KR" altLang="en-US" sz="2800" dirty="0"/>
              <a:t>연산의 반복으로 암호화</a:t>
            </a:r>
            <a:endParaRPr kumimoji="1" lang="en-US" altLang="ko-KR" sz="2800" dirty="0"/>
          </a:p>
          <a:p>
            <a:pPr lvl="1">
              <a:buFontTx/>
              <a:buChar char="-"/>
            </a:pPr>
            <a:r>
              <a:rPr kumimoji="1" lang="ko-KR" altLang="en-US" sz="2800" dirty="0"/>
              <a:t>병렬 연산이 가능</a:t>
            </a:r>
            <a:endParaRPr kumimoji="1" lang="en-US" altLang="ko-KR" sz="2800" dirty="0"/>
          </a:p>
          <a:p>
            <a:pPr lvl="1">
              <a:buFontTx/>
              <a:buChar char="-"/>
            </a:pPr>
            <a:r>
              <a:rPr kumimoji="1" lang="ko-KR" altLang="en-US" sz="2800" dirty="0" err="1"/>
              <a:t>복호화</a:t>
            </a:r>
            <a:r>
              <a:rPr kumimoji="1" lang="en-US" altLang="ko-KR" sz="2800" dirty="0"/>
              <a:t>,</a:t>
            </a:r>
            <a:r>
              <a:rPr kumimoji="1" lang="ko-KR" altLang="en-US" sz="2800" dirty="0"/>
              <a:t> 암호화 알고리즘이 다름</a:t>
            </a:r>
            <a:r>
              <a:rPr kumimoji="1" lang="en-US" altLang="ko-KR" sz="2800" dirty="0"/>
              <a:t>.</a:t>
            </a:r>
          </a:p>
          <a:p>
            <a:pPr lvl="1">
              <a:buFontTx/>
              <a:buChar char="-"/>
            </a:pPr>
            <a:r>
              <a:rPr kumimoji="1" lang="en-US" altLang="ko-KR" sz="2800" dirty="0"/>
              <a:t>Ex) PRESENT, GIFT, PIPO ..</a:t>
            </a:r>
          </a:p>
        </p:txBody>
      </p:sp>
    </p:spTree>
    <p:extLst>
      <p:ext uri="{BB962C8B-B14F-4D97-AF65-F5344CB8AC3E}">
        <p14:creationId xmlns:p14="http://schemas.microsoft.com/office/powerpoint/2010/main" val="1588132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34F79-3626-724E-8D5E-852AF8839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ARX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구조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F502EC-FA85-B946-9281-7591F49DA6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3200" dirty="0"/>
              <a:t>ARX</a:t>
            </a:r>
            <a:r>
              <a:rPr kumimoji="1" lang="ko-KR" altLang="en-US" sz="3200" dirty="0"/>
              <a:t> 구조</a:t>
            </a:r>
            <a:endParaRPr kumimoji="1" lang="en-US" altLang="ko-KR" sz="3200" dirty="0"/>
          </a:p>
          <a:p>
            <a:pPr lvl="1">
              <a:buFontTx/>
              <a:buChar char="-"/>
            </a:pPr>
            <a:r>
              <a:rPr kumimoji="1" lang="en-US" altLang="ko-KR" dirty="0"/>
              <a:t>Addition, Rotation Shift, XOR</a:t>
            </a:r>
            <a:r>
              <a:rPr kumimoji="1" lang="ko-KR" altLang="en-US" dirty="0"/>
              <a:t> 연산의 반복으로 암호화</a:t>
            </a:r>
            <a:endParaRPr kumimoji="1" lang="en-US" altLang="ko-KR" dirty="0"/>
          </a:p>
          <a:p>
            <a:pPr lvl="1">
              <a:buFontTx/>
              <a:buChar char="-"/>
            </a:pPr>
            <a:r>
              <a:rPr kumimoji="1" lang="ko-KR" altLang="en-US" dirty="0"/>
              <a:t>양자컴퓨터에서는 </a:t>
            </a:r>
            <a:r>
              <a:rPr kumimoji="1" lang="en-US" altLang="ko-Kore-KR" dirty="0"/>
              <a:t>ARX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Addition</a:t>
            </a:r>
            <a:r>
              <a:rPr kumimoji="1" lang="ko-KR" altLang="en-US" dirty="0"/>
              <a:t> 연산에 많은 양자 자원이 필요함</a:t>
            </a:r>
            <a:endParaRPr kumimoji="1" lang="en-US" altLang="ko-KR" dirty="0"/>
          </a:p>
          <a:p>
            <a:pPr marL="457200" lvl="1" indent="0">
              <a:buNone/>
            </a:pPr>
            <a:r>
              <a:rPr kumimoji="1" lang="en-US" altLang="ko-KR" dirty="0"/>
              <a:t>(SIMON</a:t>
            </a:r>
            <a:r>
              <a:rPr kumimoji="1" lang="ko-KR" altLang="en-US" dirty="0"/>
              <a:t>은 예외적으로 </a:t>
            </a:r>
            <a:r>
              <a:rPr kumimoji="1" lang="en-US" altLang="ko-KR" dirty="0"/>
              <a:t>Addition</a:t>
            </a:r>
            <a:r>
              <a:rPr kumimoji="1" lang="ko-KR" altLang="en-US" dirty="0"/>
              <a:t>이 아닌 </a:t>
            </a:r>
            <a:r>
              <a:rPr kumimoji="1" lang="en-US" altLang="ko-KR" dirty="0"/>
              <a:t>Add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</a:t>
            </a:r>
            <a:r>
              <a:rPr kumimoji="1" lang="en-US" altLang="ko-KR" dirty="0"/>
              <a:t>)</a:t>
            </a:r>
            <a:endParaRPr kumimoji="1" lang="en-US" altLang="ko-Kore-KR" dirty="0"/>
          </a:p>
          <a:p>
            <a:pPr lvl="1">
              <a:buFontTx/>
              <a:buChar char="-"/>
            </a:pPr>
            <a:r>
              <a:rPr kumimoji="1" lang="en-US" altLang="ko-Kore-KR" dirty="0"/>
              <a:t>Ex)HIGHT, LEA, SIMON, CHAM</a:t>
            </a:r>
            <a:endParaRPr kumimoji="1" lang="ko-Kore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F1C598F-5C02-C243-9148-02C7A22E5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967" y="3681412"/>
            <a:ext cx="8786066" cy="2810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556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C18FE5-7157-F641-8E9B-405D40E4F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양자 자원 확인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BA5211-3CB0-E841-A00E-B58B4B4B54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2400" dirty="0"/>
              <a:t>SPN</a:t>
            </a:r>
            <a:r>
              <a:rPr kumimoji="1" lang="ko-KR" altLang="en-US" sz="2400" dirty="0"/>
              <a:t>구조와 </a:t>
            </a:r>
            <a:r>
              <a:rPr kumimoji="1" lang="en-US" altLang="ko-KR" sz="2400" dirty="0"/>
              <a:t>ARX</a:t>
            </a:r>
            <a:r>
              <a:rPr kumimoji="1" lang="ko-KR" altLang="en-US" sz="2400" dirty="0"/>
              <a:t> 구조의 양자 자원 확인</a:t>
            </a:r>
            <a:endParaRPr kumimoji="1" lang="en-US" altLang="ko-KR" sz="2400" dirty="0"/>
          </a:p>
          <a:p>
            <a:pPr>
              <a:buFontTx/>
              <a:buChar char="-"/>
            </a:pPr>
            <a:r>
              <a:rPr kumimoji="1" lang="en-US" altLang="ko-KR" sz="2200" dirty="0"/>
              <a:t>ARX</a:t>
            </a:r>
            <a:r>
              <a:rPr kumimoji="1" lang="ko-KR" altLang="en-US" sz="2200" dirty="0"/>
              <a:t> 구조의 암호에서 </a:t>
            </a:r>
            <a:r>
              <a:rPr kumimoji="1" lang="en-US" altLang="ko-KR" sz="2200" dirty="0"/>
              <a:t>Addition </a:t>
            </a:r>
            <a:r>
              <a:rPr kumimoji="1" lang="ko-KR" altLang="en-US" sz="2200" dirty="0"/>
              <a:t>연산에 많은 양자 자원을 사용하므로 </a:t>
            </a:r>
            <a:r>
              <a:rPr kumimoji="1" lang="en-US" altLang="ko-KR" sz="2200" dirty="0"/>
              <a:t>SPN</a:t>
            </a:r>
            <a:r>
              <a:rPr kumimoji="1" lang="ko-KR" altLang="en-US" sz="2200" dirty="0"/>
              <a:t> 구조의 암호보다 추정 자원이 높다</a:t>
            </a:r>
            <a:r>
              <a:rPr kumimoji="1" lang="en-US" altLang="ko-KR" sz="2200" dirty="0"/>
              <a:t>.</a:t>
            </a:r>
          </a:p>
          <a:p>
            <a:pPr>
              <a:buFontTx/>
              <a:buChar char="-"/>
            </a:pPr>
            <a:r>
              <a:rPr kumimoji="1" lang="en-US" altLang="ko-Kore-KR" sz="2200" dirty="0"/>
              <a:t>Add</a:t>
            </a:r>
            <a:r>
              <a:rPr kumimoji="1" lang="ko-KR" altLang="en-US" sz="2200" dirty="0"/>
              <a:t>연산을 사용하는 </a:t>
            </a:r>
            <a:r>
              <a:rPr kumimoji="1" lang="en-US" altLang="ko-Kore-KR" sz="2200" dirty="0"/>
              <a:t>SIMON</a:t>
            </a:r>
            <a:r>
              <a:rPr kumimoji="1" lang="ko-KR" altLang="en-US" sz="2200" dirty="0"/>
              <a:t>은 예외적으로 적은 양자자원으로 구현되었다</a:t>
            </a:r>
            <a:r>
              <a:rPr kumimoji="1" lang="en-US" altLang="ko-KR" sz="2200" dirty="0"/>
              <a:t>.</a:t>
            </a:r>
            <a:endParaRPr kumimoji="1" lang="ko-Kore-KR" altLang="en-US" sz="2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BA2F46-35A2-8B4F-9941-444A56AE8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935" y="3456018"/>
            <a:ext cx="4298447" cy="29368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2BD18F-DC76-0E45-8AB9-B430F17A6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096" y="3410799"/>
            <a:ext cx="3784316" cy="32394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FA653E-6295-FD4A-B8C1-47C2D2D14F18}"/>
              </a:ext>
            </a:extLst>
          </p:cNvPr>
          <p:cNvSpPr txBox="1"/>
          <p:nvPr/>
        </p:nvSpPr>
        <p:spPr>
          <a:xfrm>
            <a:off x="6092443" y="3103022"/>
            <a:ext cx="47516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&lt;ARX</a:t>
            </a:r>
            <a:r>
              <a:rPr kumimoji="1" lang="ko-KR" altLang="en-US" sz="1400" dirty="0"/>
              <a:t> </a:t>
            </a:r>
            <a:r>
              <a:rPr kumimoji="1" lang="ko-Kore-KR" altLang="en-US" sz="1400" dirty="0"/>
              <a:t>구조</a:t>
            </a:r>
            <a:r>
              <a:rPr kumimoji="1" lang="ko-KR" altLang="en-US" sz="1400" dirty="0"/>
              <a:t> 경량 암호의 </a:t>
            </a:r>
            <a:r>
              <a:rPr kumimoji="1" lang="ko-KR" altLang="en-US" sz="1400" dirty="0" err="1"/>
              <a:t>그루버</a:t>
            </a:r>
            <a:r>
              <a:rPr kumimoji="1" lang="ko-KR" altLang="en-US" sz="1400" dirty="0"/>
              <a:t> 알고리즘 적용 자원 추정</a:t>
            </a:r>
            <a:r>
              <a:rPr kumimoji="1" lang="en-US" altLang="ko-KR" sz="1400" dirty="0"/>
              <a:t>&gt;</a:t>
            </a:r>
            <a:endParaRPr kumimoji="1" lang="ko-Kore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6E0C7D-6398-0B46-A765-1F67E43D4F77}"/>
              </a:ext>
            </a:extLst>
          </p:cNvPr>
          <p:cNvSpPr txBox="1"/>
          <p:nvPr/>
        </p:nvSpPr>
        <p:spPr>
          <a:xfrm>
            <a:off x="1121347" y="3116298"/>
            <a:ext cx="4770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&lt;SPN</a:t>
            </a:r>
            <a:r>
              <a:rPr kumimoji="1" lang="ko-KR" altLang="en-US" sz="1400" dirty="0"/>
              <a:t> </a:t>
            </a:r>
            <a:r>
              <a:rPr kumimoji="1" lang="ko-Kore-KR" altLang="en-US" sz="1400" dirty="0"/>
              <a:t>구조</a:t>
            </a:r>
            <a:r>
              <a:rPr kumimoji="1" lang="ko-KR" altLang="en-US" sz="1400" dirty="0"/>
              <a:t> 경량 암호의 </a:t>
            </a:r>
            <a:r>
              <a:rPr kumimoji="1" lang="ko-KR" altLang="en-US" sz="1400" dirty="0" err="1"/>
              <a:t>그루버</a:t>
            </a:r>
            <a:r>
              <a:rPr kumimoji="1" lang="ko-KR" altLang="en-US" sz="1400" dirty="0"/>
              <a:t> 알고리즘 적용 자원 추정</a:t>
            </a:r>
            <a:r>
              <a:rPr kumimoji="1" lang="en-US" altLang="ko-KR" sz="1400" dirty="0"/>
              <a:t>&gt;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44043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3FB43-9843-9449-B336-9831A4D66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강도평가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050574-D002-2D49-B4B2-3634755B0F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dirty="0"/>
              <a:t>NIST</a:t>
            </a:r>
            <a:r>
              <a:rPr kumimoji="1" lang="ko-Kore-KR" altLang="en-US" dirty="0"/>
              <a:t>에서는 </a:t>
            </a:r>
            <a:r>
              <a:rPr kumimoji="1" lang="en-US" altLang="ko-Kore-KR" dirty="0"/>
              <a:t>post-quantum security strength</a:t>
            </a:r>
            <a:r>
              <a:rPr kumimoji="1" lang="ko-Kore-KR" altLang="en-US" dirty="0"/>
              <a:t>에 대한 기준을 제시함</a:t>
            </a:r>
            <a:r>
              <a:rPr kumimoji="1" lang="en-US" altLang="ko-Kore-KR" dirty="0"/>
              <a:t>.</a:t>
            </a:r>
            <a:endParaRPr kumimoji="1" lang="en-US" altLang="ko-Kore-KR" sz="2000" b="1" dirty="0"/>
          </a:p>
          <a:p>
            <a:pPr lvl="1"/>
            <a:endParaRPr kumimoji="1" lang="en-US" altLang="ko-Kore-KR" sz="1800" b="1" dirty="0"/>
          </a:p>
          <a:p>
            <a:pPr lvl="1"/>
            <a:r>
              <a:rPr kumimoji="1" lang="en-US" altLang="ko-Kore-KR" sz="1900" b="1" dirty="0"/>
              <a:t>Level 1 </a:t>
            </a:r>
            <a:r>
              <a:rPr kumimoji="1" lang="en-US" altLang="ko-KR" sz="1900" dirty="0"/>
              <a:t>:</a:t>
            </a:r>
            <a:r>
              <a:rPr kumimoji="1" lang="en-US" altLang="ko-Kore-KR" sz="1900" dirty="0"/>
              <a:t> 128-bit</a:t>
            </a:r>
            <a:r>
              <a:rPr kumimoji="1" lang="ko-Kore-KR" altLang="en-US" sz="1900" dirty="0"/>
              <a:t> </a:t>
            </a:r>
            <a:r>
              <a:rPr kumimoji="1" lang="en-US" altLang="ko-Kore-KR" sz="1900" dirty="0"/>
              <a:t>key</a:t>
            </a:r>
            <a:r>
              <a:rPr kumimoji="1" lang="ko-Kore-KR" altLang="en-US" sz="1900" dirty="0"/>
              <a:t>의</a:t>
            </a:r>
            <a:r>
              <a:rPr kumimoji="1" lang="en-US" altLang="ko-Kore-KR" sz="1900" dirty="0"/>
              <a:t> </a:t>
            </a:r>
            <a:r>
              <a:rPr kumimoji="1" lang="ko-Kore-KR" altLang="en-US" sz="1900" dirty="0"/>
              <a:t>블록암호는 </a:t>
            </a:r>
            <a:r>
              <a:rPr kumimoji="1" lang="en-US" altLang="ko-KR" sz="1900" dirty="0">
                <a:solidFill>
                  <a:srgbClr val="2E75B6"/>
                </a:solidFill>
              </a:rPr>
              <a:t>AES-128</a:t>
            </a:r>
            <a:r>
              <a:rPr kumimoji="1" lang="ko-KR" altLang="en-US" sz="1900" dirty="0"/>
              <a:t>에서 사용하는 </a:t>
            </a:r>
            <a:r>
              <a:rPr kumimoji="1" lang="en-US" altLang="ko-KR" sz="1900" dirty="0">
                <a:solidFill>
                  <a:srgbClr val="2E75B6"/>
                </a:solidFill>
              </a:rPr>
              <a:t>quantum resource </a:t>
            </a:r>
            <a:r>
              <a:rPr kumimoji="1" lang="ko-KR" altLang="en-US" sz="1900" dirty="0" err="1"/>
              <a:t>를</a:t>
            </a:r>
            <a:r>
              <a:rPr kumimoji="1" lang="ko-KR" altLang="en-US" sz="1900" dirty="0"/>
              <a:t> 기준으로 평가</a:t>
            </a:r>
            <a:r>
              <a:rPr kumimoji="1" lang="en-US" altLang="ko-KR" sz="1900" dirty="0"/>
              <a:t>.</a:t>
            </a:r>
          </a:p>
          <a:p>
            <a:pPr lvl="1"/>
            <a:r>
              <a:rPr kumimoji="1" lang="en-US" altLang="ko-Kore-KR" sz="1900" b="1" dirty="0"/>
              <a:t>Level </a:t>
            </a:r>
            <a:r>
              <a:rPr kumimoji="1" lang="en-US" altLang="ko-KR" sz="1900" b="1" dirty="0"/>
              <a:t>3</a:t>
            </a:r>
            <a:r>
              <a:rPr kumimoji="1" lang="en-US" altLang="ko-Kore-KR" sz="1900" b="1" dirty="0"/>
              <a:t> </a:t>
            </a:r>
            <a:r>
              <a:rPr kumimoji="1" lang="en-US" altLang="ko-KR" sz="1900" dirty="0"/>
              <a:t>:</a:t>
            </a:r>
            <a:r>
              <a:rPr kumimoji="1" lang="en-US" altLang="ko-Kore-KR" sz="1900" dirty="0"/>
              <a:t> </a:t>
            </a:r>
            <a:r>
              <a:rPr kumimoji="1" lang="en-US" altLang="ko-KR" sz="1900" dirty="0"/>
              <a:t>192</a:t>
            </a:r>
            <a:r>
              <a:rPr kumimoji="1" lang="en-US" altLang="ko-Kore-KR" sz="1900" dirty="0"/>
              <a:t>-bit</a:t>
            </a:r>
            <a:r>
              <a:rPr kumimoji="1" lang="ko-Kore-KR" altLang="en-US" sz="1900" dirty="0"/>
              <a:t> </a:t>
            </a:r>
            <a:r>
              <a:rPr kumimoji="1" lang="en-US" altLang="ko-Kore-KR" sz="1900" dirty="0"/>
              <a:t>key</a:t>
            </a:r>
            <a:r>
              <a:rPr kumimoji="1" lang="ko-Kore-KR" altLang="en-US" sz="1900" dirty="0"/>
              <a:t>의</a:t>
            </a:r>
            <a:r>
              <a:rPr kumimoji="1" lang="en-US" altLang="ko-Kore-KR" sz="1900" dirty="0"/>
              <a:t> </a:t>
            </a:r>
            <a:r>
              <a:rPr kumimoji="1" lang="ko-Kore-KR" altLang="en-US" sz="1900" dirty="0"/>
              <a:t>블록암호는 </a:t>
            </a:r>
            <a:r>
              <a:rPr kumimoji="1" lang="en-US" altLang="ko-KR" sz="1900" dirty="0">
                <a:solidFill>
                  <a:srgbClr val="2E75B6"/>
                </a:solidFill>
              </a:rPr>
              <a:t>AES-192</a:t>
            </a:r>
            <a:r>
              <a:rPr kumimoji="1" lang="ko-KR" altLang="en-US" sz="1900" dirty="0"/>
              <a:t>에서 사용하는 </a:t>
            </a:r>
            <a:r>
              <a:rPr kumimoji="1" lang="en-US" altLang="ko-KR" sz="1900" dirty="0">
                <a:solidFill>
                  <a:srgbClr val="2E75B6"/>
                </a:solidFill>
              </a:rPr>
              <a:t>quantum resource</a:t>
            </a:r>
            <a:r>
              <a:rPr kumimoji="1" lang="en-US" altLang="ko-KR" sz="1900" dirty="0"/>
              <a:t> </a:t>
            </a:r>
            <a:r>
              <a:rPr kumimoji="1" lang="ko-KR" altLang="en-US" sz="1900" dirty="0" err="1"/>
              <a:t>를</a:t>
            </a:r>
            <a:r>
              <a:rPr kumimoji="1" lang="ko-KR" altLang="en-US" sz="1900" dirty="0"/>
              <a:t> 기준으로 평가</a:t>
            </a:r>
            <a:r>
              <a:rPr kumimoji="1" lang="en-US" altLang="ko-KR" sz="1900" dirty="0"/>
              <a:t>.</a:t>
            </a:r>
          </a:p>
          <a:p>
            <a:pPr lvl="1"/>
            <a:r>
              <a:rPr kumimoji="1" lang="en-US" altLang="ko-Kore-KR" sz="1900" b="1" dirty="0"/>
              <a:t>Level </a:t>
            </a:r>
            <a:r>
              <a:rPr kumimoji="1" lang="en-US" altLang="ko-KR" sz="1900" b="1" dirty="0"/>
              <a:t>5</a:t>
            </a:r>
            <a:r>
              <a:rPr kumimoji="1" lang="en-US" altLang="ko-Kore-KR" sz="1900" b="1" dirty="0"/>
              <a:t> </a:t>
            </a:r>
            <a:r>
              <a:rPr kumimoji="1" lang="en-US" altLang="ko-KR" sz="1900" dirty="0"/>
              <a:t>:</a:t>
            </a:r>
            <a:r>
              <a:rPr kumimoji="1" lang="en-US" altLang="ko-Kore-KR" sz="1900" dirty="0"/>
              <a:t> </a:t>
            </a:r>
            <a:r>
              <a:rPr kumimoji="1" lang="en-US" altLang="ko-KR" sz="1900" dirty="0"/>
              <a:t>256</a:t>
            </a:r>
            <a:r>
              <a:rPr kumimoji="1" lang="en-US" altLang="ko-Kore-KR" sz="1900" dirty="0"/>
              <a:t>-bit</a:t>
            </a:r>
            <a:r>
              <a:rPr kumimoji="1" lang="ko-Kore-KR" altLang="en-US" sz="1900" dirty="0"/>
              <a:t> </a:t>
            </a:r>
            <a:r>
              <a:rPr kumimoji="1" lang="en-US" altLang="ko-Kore-KR" sz="1900" dirty="0"/>
              <a:t>key</a:t>
            </a:r>
            <a:r>
              <a:rPr kumimoji="1" lang="ko-Kore-KR" altLang="en-US" sz="1900" dirty="0"/>
              <a:t>의 블록암호는 </a:t>
            </a:r>
            <a:r>
              <a:rPr kumimoji="1" lang="en-US" altLang="ko-KR" sz="1900" dirty="0">
                <a:solidFill>
                  <a:srgbClr val="2E75B6"/>
                </a:solidFill>
              </a:rPr>
              <a:t>AES-256</a:t>
            </a:r>
            <a:r>
              <a:rPr kumimoji="1" lang="ko-KR" altLang="en-US" sz="1900" dirty="0"/>
              <a:t>에서 사용하는 </a:t>
            </a:r>
            <a:r>
              <a:rPr kumimoji="1" lang="en-US" altLang="ko-KR" sz="1900" dirty="0">
                <a:solidFill>
                  <a:srgbClr val="2E75B6"/>
                </a:solidFill>
              </a:rPr>
              <a:t>quantum resource </a:t>
            </a:r>
            <a:r>
              <a:rPr kumimoji="1" lang="ko-KR" altLang="en-US" sz="1900" dirty="0" err="1"/>
              <a:t>를</a:t>
            </a:r>
            <a:r>
              <a:rPr kumimoji="1" lang="ko-KR" altLang="en-US" sz="1900" dirty="0"/>
              <a:t> 기준으로 평가</a:t>
            </a:r>
            <a:r>
              <a:rPr kumimoji="1" lang="en-US" altLang="ko-KR" sz="1900" dirty="0"/>
              <a:t>.</a:t>
            </a:r>
            <a:endParaRPr kumimoji="1" lang="en-US" altLang="ko-Kore-KR" sz="1900" dirty="0"/>
          </a:p>
          <a:p>
            <a:pPr lvl="1"/>
            <a:endParaRPr kumimoji="1" lang="en-US" altLang="ko-Kore-KR" dirty="0"/>
          </a:p>
          <a:p>
            <a:pPr lvl="1"/>
            <a:endParaRPr kumimoji="1" lang="en-US" altLang="ko-Kore-KR" dirty="0"/>
          </a:p>
          <a:p>
            <a:endParaRPr kumimoji="1" lang="ko-Kore-KR" altLang="en-US" dirty="0"/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55DA8AC3-394D-0D4C-86C5-46CE27653021}"/>
              </a:ext>
            </a:extLst>
          </p:cNvPr>
          <p:cNvGraphicFramePr>
            <a:graphicFrameLocks noGrp="1"/>
          </p:cNvGraphicFramePr>
          <p:nvPr/>
        </p:nvGraphicFramePr>
        <p:xfrm>
          <a:off x="1462265" y="3525253"/>
          <a:ext cx="9267469" cy="250734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800374">
                  <a:extLst>
                    <a:ext uri="{9D8B030D-6E8A-4147-A177-3AD203B41FA5}">
                      <a16:colId xmlns:a16="http://schemas.microsoft.com/office/drawing/2014/main" val="3064391968"/>
                    </a:ext>
                  </a:extLst>
                </a:gridCol>
                <a:gridCol w="7467095">
                  <a:extLst>
                    <a:ext uri="{9D8B030D-6E8A-4147-A177-3AD203B41FA5}">
                      <a16:colId xmlns:a16="http://schemas.microsoft.com/office/drawing/2014/main" val="3046332432"/>
                    </a:ext>
                  </a:extLst>
                </a:gridCol>
              </a:tblGrid>
              <a:tr h="83407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Level 1</a:t>
                      </a:r>
                      <a:endParaRPr lang="ko-Kore-KR" altLang="en-US" sz="210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104259" marR="104259" marT="52130" marB="521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" altLang="ko-Kore-KR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Any attack that breaks the relevant security definition must require computational resources comparable to or greater than those required for key search on a block cipher with a 128-bit key </a:t>
                      </a:r>
                      <a:r>
                        <a:rPr lang="en" altLang="ko-Kore-KR" sz="16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(e.g. AES128)</a:t>
                      </a:r>
                      <a:endParaRPr lang="ko-Kore-KR" altLang="en-US" sz="160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104259" marR="104259" marT="52130" marB="521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931350"/>
                  </a:ext>
                </a:extLst>
              </a:tr>
              <a:tr h="83407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1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Level </a:t>
                      </a:r>
                      <a:r>
                        <a:rPr lang="en-US" altLang="ko-KR" sz="21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  <a:endParaRPr lang="ko-Kore-KR" altLang="en-US" sz="210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104259" marR="104259" marT="52130" marB="521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" altLang="ko-Kore-KR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Any attack that breaks the relevant security definition must require computational resources comparable to or greater than those required for key search on a block cipher with a 192-bit key </a:t>
                      </a:r>
                      <a:r>
                        <a:rPr lang="en" altLang="ko-Kore-KR" sz="16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(e.g. AES192)</a:t>
                      </a:r>
                      <a:endParaRPr lang="ko-Kore-KR" altLang="en-US" sz="160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104259" marR="104259" marT="52130" marB="521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164954"/>
                  </a:ext>
                </a:extLst>
              </a:tr>
              <a:tr h="8340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21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Level </a:t>
                      </a:r>
                      <a:r>
                        <a:rPr lang="en-US" altLang="ko-KR" sz="21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</a:t>
                      </a:r>
                      <a:endParaRPr lang="ko-Kore-KR" altLang="en-US" sz="210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104259" marR="104259" marT="52130" marB="521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" altLang="ko-Kore-KR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Any attack that breaks the relevant security definition must require computational resources comparable to or greater than those required for key search on a block cipher with a 256-bit key </a:t>
                      </a:r>
                      <a:r>
                        <a:rPr lang="en" altLang="ko-Kore-KR" sz="16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(e.g. AES 256)</a:t>
                      </a:r>
                      <a:endParaRPr lang="ko-Kore-KR" altLang="en-US" sz="160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104259" marR="104259" marT="52130" marB="521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023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086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63145A2-466C-C249-A5D3-93EB5F48B6A2}"/>
              </a:ext>
            </a:extLst>
          </p:cNvPr>
          <p:cNvSpPr/>
          <p:nvPr/>
        </p:nvSpPr>
        <p:spPr>
          <a:xfrm>
            <a:off x="1673817" y="1828800"/>
            <a:ext cx="8896027" cy="5811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28050574-D002-2D49-B4B2-3634755B0FB8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kumimoji="1" lang="en-US" altLang="ko-Kore-KR" dirty="0"/>
                  <a:t>Post-quantum security strength</a:t>
                </a:r>
                <a:r>
                  <a:rPr kumimoji="1" lang="ko-Kore-KR" altLang="en-US" dirty="0"/>
                  <a:t>평가에 필요한 </a:t>
                </a:r>
                <a:r>
                  <a:rPr kumimoji="1" lang="en-US" altLang="ko-Kore-KR" dirty="0">
                    <a:solidFill>
                      <a:srgbClr val="2E75B6"/>
                    </a:solidFill>
                  </a:rPr>
                  <a:t>quantum resource </a:t>
                </a:r>
                <a:r>
                  <a:rPr kumimoji="1" lang="ko-Kore-KR" altLang="en-US" dirty="0"/>
                  <a:t>계산</a:t>
                </a:r>
                <a:r>
                  <a:rPr kumimoji="1" lang="en-US" altLang="ko-KR" dirty="0"/>
                  <a:t>.</a:t>
                </a:r>
                <a:endParaRPr kumimoji="1" lang="en-US" altLang="ko-Kore-KR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kumimoji="1" lang="en-US" altLang="ko-Kore-KR" sz="3200" b="1" dirty="0"/>
                  <a:t>quantum resource = total gates </a:t>
                </a:r>
                <a14:m>
                  <m:oMath xmlns:m="http://schemas.openxmlformats.org/officeDocument/2006/math">
                    <m:r>
                      <a:rPr kumimoji="1" lang="en-US" altLang="ko-Kore-KR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kumimoji="1" lang="en-US" altLang="ko-Kore-KR" sz="3200" b="1" dirty="0"/>
                  <a:t> total depth</a:t>
                </a:r>
                <a:endParaRPr kumimoji="1" lang="en-US" altLang="ko-Kore-KR" dirty="0"/>
              </a:p>
              <a:p>
                <a:pPr marL="0" indent="0" algn="just">
                  <a:buNone/>
                </a:pPr>
                <a:r>
                  <a:rPr kumimoji="1" lang="en-US" altLang="ko-KR" sz="2000" dirty="0">
                    <a:solidFill>
                      <a:srgbClr val="2E75B6"/>
                    </a:solidFill>
                    <a:sym typeface="Wingdings" pitchFamily="2" charset="2"/>
                  </a:rPr>
                  <a:t> quantum resource </a:t>
                </a:r>
                <a:r>
                  <a:rPr kumimoji="1" lang="ko-KR" altLang="en-US" sz="2000" dirty="0">
                    <a:solidFill>
                      <a:srgbClr val="2E75B6"/>
                    </a:solidFill>
                    <a:sym typeface="Wingdings" pitchFamily="2" charset="2"/>
                  </a:rPr>
                  <a:t>기준</a:t>
                </a:r>
                <a:r>
                  <a:rPr kumimoji="1" lang="en-US" altLang="ko-KR" sz="2000" dirty="0">
                    <a:solidFill>
                      <a:srgbClr val="2E75B6"/>
                    </a:solidFill>
                    <a:sym typeface="Wingdings" pitchFamily="2" charset="2"/>
                  </a:rPr>
                  <a:t> :  </a:t>
                </a:r>
                <a:r>
                  <a:rPr kumimoji="1" lang="en-US" altLang="ko-Kore-KR" sz="2000" dirty="0">
                    <a:solidFill>
                      <a:srgbClr val="2E75B6"/>
                    </a:solidFill>
                  </a:rPr>
                  <a:t>AES-128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sz="200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0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ore-KR" sz="20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170</m:t>
                        </m:r>
                      </m:sup>
                    </m:sSup>
                  </m:oMath>
                </a14:m>
                <a:r>
                  <a:rPr kumimoji="1" lang="en-US" altLang="ko-KR" sz="2000" dirty="0">
                    <a:solidFill>
                      <a:srgbClr val="2E75B6"/>
                    </a:solidFill>
                  </a:rPr>
                  <a:t>,  </a:t>
                </a:r>
                <a:r>
                  <a:rPr kumimoji="1" lang="en-US" altLang="ko-Kore-KR" sz="2000" dirty="0">
                    <a:solidFill>
                      <a:srgbClr val="2E75B6"/>
                    </a:solidFill>
                  </a:rPr>
                  <a:t>AES-196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sz="2000" i="1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000" i="1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R" sz="20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233</m:t>
                        </m:r>
                      </m:sup>
                    </m:sSup>
                  </m:oMath>
                </a14:m>
                <a:r>
                  <a:rPr kumimoji="1" lang="en-US" altLang="ko-KR" sz="2000" dirty="0">
                    <a:solidFill>
                      <a:srgbClr val="2E75B6"/>
                    </a:solidFill>
                  </a:rPr>
                  <a:t>,  </a:t>
                </a:r>
                <a:r>
                  <a:rPr kumimoji="1" lang="en-US" altLang="ko-Kore-KR" sz="2000" dirty="0">
                    <a:solidFill>
                      <a:srgbClr val="2E75B6"/>
                    </a:solidFill>
                  </a:rPr>
                  <a:t>AES-256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sz="2000" i="1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000" i="1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R" sz="2000" b="0" i="1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298</m:t>
                        </m:r>
                      </m:sup>
                    </m:sSup>
                  </m:oMath>
                </a14:m>
                <a:endParaRPr kumimoji="1" lang="en-US" altLang="ko-Kore-KR" sz="2400" dirty="0"/>
              </a:p>
              <a:p>
                <a:pPr marL="0" indent="0" algn="just">
                  <a:buNone/>
                </a:pPr>
                <a:endParaRPr kumimoji="1" lang="en-US" altLang="ko-Kore-KR" sz="2000" dirty="0"/>
              </a:p>
              <a:p>
                <a:pPr algn="just"/>
                <a:r>
                  <a:rPr kumimoji="1" lang="ko-Kore-KR" altLang="en-US" sz="2400" dirty="0"/>
                  <a:t>양자회로를 이용하여 </a:t>
                </a:r>
                <a:r>
                  <a:rPr kumimoji="1" lang="en-US" altLang="ko-Kore-KR" sz="2400" dirty="0"/>
                  <a:t>Grover algorithm</a:t>
                </a:r>
                <a:r>
                  <a:rPr kumimoji="1" lang="ko-Kore-KR" altLang="en-US" sz="2400" dirty="0"/>
                  <a:t>에 필요한 </a:t>
                </a:r>
                <a:r>
                  <a:rPr kumimoji="1" lang="en-US" altLang="ko-Kore-KR" sz="2400" dirty="0"/>
                  <a:t>quantum resource </a:t>
                </a:r>
                <a:r>
                  <a:rPr kumimoji="1" lang="ko-Kore-KR" altLang="en-US" sz="2400" dirty="0"/>
                  <a:t>계산</a:t>
                </a:r>
                <a:endParaRPr kumimoji="1" lang="en-US" altLang="ko-Kore-KR" sz="2400" dirty="0"/>
              </a:p>
              <a:p>
                <a:pPr algn="just"/>
                <a:r>
                  <a:rPr kumimoji="1" lang="ko-KR" altLang="en-US" sz="2400" dirty="0"/>
                  <a:t>계산한 </a:t>
                </a:r>
                <a:r>
                  <a:rPr kumimoji="1" lang="en-US" altLang="ko-KR" sz="2400" dirty="0"/>
                  <a:t>quantum </a:t>
                </a:r>
                <a:r>
                  <a:rPr kumimoji="1" lang="en-US" altLang="ko-KR" sz="2400" dirty="0" err="1"/>
                  <a:t>reosource</a:t>
                </a:r>
                <a:r>
                  <a:rPr kumimoji="1" lang="ko-KR" altLang="en-US" sz="2400" dirty="0"/>
                  <a:t> </a:t>
                </a:r>
                <a:r>
                  <a:rPr kumimoji="1" lang="ko-KR" altLang="en-US" sz="2400" dirty="0" err="1"/>
                  <a:t>를</a:t>
                </a:r>
                <a:r>
                  <a:rPr kumimoji="1" lang="ko-KR" altLang="en-US" sz="2400" dirty="0"/>
                  <a:t> 사용하여 </a:t>
                </a:r>
                <a:r>
                  <a:rPr kumimoji="1" lang="en-US" altLang="ko-KR" sz="2400" dirty="0"/>
                  <a:t>post-quantum</a:t>
                </a:r>
                <a:r>
                  <a:rPr kumimoji="1" lang="ko-KR" altLang="en-US" sz="2400" dirty="0"/>
                  <a:t> 보안 강도 확인</a:t>
                </a:r>
                <a:endParaRPr kumimoji="1" lang="en-US" altLang="ko-Kore-KR" dirty="0"/>
              </a:p>
              <a:p>
                <a:pPr marL="0" indent="0" algn="just">
                  <a:buNone/>
                </a:pPr>
                <a:endParaRPr kumimoji="1" lang="en-US" altLang="ko-Kore-KR" sz="2400" dirty="0"/>
              </a:p>
              <a:p>
                <a:pPr marL="0" indent="0">
                  <a:buNone/>
                </a:pPr>
                <a:endParaRPr kumimoji="1" lang="en-US" altLang="ko-Kore-KR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28050574-D002-2D49-B4B2-3634755B0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893" t="-2000" r="-189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51C3FB43-9843-9449-B336-9831A4D66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강도평가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83542698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636</Words>
  <Application>Microsoft Macintosh PowerPoint</Application>
  <PresentationFormat>와이드스크린</PresentationFormat>
  <Paragraphs>66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맑은 고딕</vt:lpstr>
      <vt:lpstr>Arial</vt:lpstr>
      <vt:lpstr>Cambria Math</vt:lpstr>
      <vt:lpstr>CryptoCraft 테마</vt:lpstr>
      <vt:lpstr>제목 테마</vt:lpstr>
      <vt:lpstr>경량 블록 암호 post-quantum 보안 강도 확인 https://youtu.be/Yc0Rxge-AQc</vt:lpstr>
      <vt:lpstr>PowerPoint 프레젠테이션</vt:lpstr>
      <vt:lpstr>Quantum algorithm</vt:lpstr>
      <vt:lpstr>Quantum algorithm</vt:lpstr>
      <vt:lpstr>SPN 구조</vt:lpstr>
      <vt:lpstr>ARX 구조</vt:lpstr>
      <vt:lpstr>양자 자원 확인</vt:lpstr>
      <vt:lpstr>강도평가</vt:lpstr>
      <vt:lpstr>강도평가</vt:lpstr>
      <vt:lpstr>강도평가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송경주</cp:lastModifiedBy>
  <cp:revision>68</cp:revision>
  <dcterms:created xsi:type="dcterms:W3CDTF">2019-03-05T04:29:07Z</dcterms:created>
  <dcterms:modified xsi:type="dcterms:W3CDTF">2021-11-15T00:40:20Z</dcterms:modified>
</cp:coreProperties>
</file>