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81" r:id="rId2"/>
    <p:sldId id="308" r:id="rId3"/>
    <p:sldId id="300" r:id="rId4"/>
    <p:sldId id="301" r:id="rId5"/>
    <p:sldId id="302" r:id="rId6"/>
    <p:sldId id="306" r:id="rId7"/>
    <p:sldId id="303" r:id="rId8"/>
    <p:sldId id="304" r:id="rId9"/>
    <p:sldId id="305" r:id="rId10"/>
    <p:sldId id="307" r:id="rId11"/>
    <p:sldId id="274" r:id="rId12"/>
  </p:sldIdLst>
  <p:sldSz cx="12192000" cy="6858000"/>
  <p:notesSz cx="6858000" cy="9144000"/>
  <p:embeddedFontLst>
    <p:embeddedFont>
      <p:font typeface="나눔스퀘어라운드OTF ExtraBold" panose="020B0600000101010101" pitchFamily="34" charset="-127"/>
      <p:bold r:id="rId15"/>
    </p:embeddedFont>
    <p:embeddedFont>
      <p:font typeface="Cambria Math" panose="02040503050406030204" pitchFamily="18" charset="0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서울남산체 B" panose="02020503020101020101" pitchFamily="18" charset="-127"/>
      <p:regular r:id="rId19"/>
    </p:embeddedFont>
    <p:embeddedFont>
      <p:font typeface="서울남산체 EB" panose="02020503020101020101" pitchFamily="18" charset="-127"/>
      <p:regular r:id="rId20"/>
    </p:embeddedFont>
    <p:embeddedFont>
      <p:font typeface="서울남산체 L" panose="02020503020101020101" pitchFamily="18" charset="-127"/>
      <p:regular r:id="rId21"/>
    </p:embeddedFont>
    <p:embeddedFont>
      <p:font typeface="서울남산체 M" panose="0202050302010102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E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3" autoAdjust="0"/>
    <p:restoredTop sz="92000" autoAdjust="0"/>
  </p:normalViewPr>
  <p:slideViewPr>
    <p:cSldViewPr snapToGrid="0">
      <p:cViewPr varScale="1">
        <p:scale>
          <a:sx n="97" d="100"/>
          <a:sy n="97" d="100"/>
        </p:scale>
        <p:origin x="90" y="2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06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22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715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855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유리수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복소수 집합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80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892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0" lang="en-US" altLang="ko-KR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부분집합이거나</a:t>
                </a:r>
                <a:r>
                  <a:rPr lang="ko-KR" altLang="en-US" dirty="0"/>
                  <a:t> 같음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0" lang="en-US" altLang="ko-KR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⊆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부분집합이거나</a:t>
                </a:r>
                <a:r>
                  <a:rPr lang="ko-KR" altLang="en-US" dirty="0"/>
                  <a:t> 같음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068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ko-KR" altLang="en-US" dirty="0"/>
                  <a:t> 정의할 때 사용</a:t>
                </a:r>
                <a:r>
                  <a:rPr lang="en-US" altLang="ko-KR" dirty="0"/>
                  <a:t>. A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altLang="ko-KR" dirty="0"/>
                  <a:t>B “B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라고 부른다</a:t>
                </a:r>
                <a:r>
                  <a:rPr lang="en-US" altLang="ko-KR" dirty="0"/>
                  <a:t>.”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sz="1200" b="0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≔</a:t>
                </a:r>
                <a:r>
                  <a:rPr lang="ko-KR" altLang="en-US" dirty="0"/>
                  <a:t> 정의할 때 사용</a:t>
                </a:r>
                <a:r>
                  <a:rPr lang="en-US" altLang="ko-KR" dirty="0"/>
                  <a:t>. A</a:t>
                </a:r>
                <a:r>
                  <a:rPr lang="en-US" altLang="ko-KR" sz="1200" b="0" i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≔</a:t>
                </a:r>
                <a:r>
                  <a:rPr lang="en-US" altLang="ko-KR" dirty="0"/>
                  <a:t>B “B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라고 부른다</a:t>
                </a:r>
                <a:r>
                  <a:rPr lang="en-US" altLang="ko-KR" dirty="0"/>
                  <a:t>.”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15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덧셈 공리만 만족하면 </a:t>
            </a:r>
            <a:r>
              <a:rPr lang="ko-KR" altLang="en-US" dirty="0" err="1"/>
              <a:t>가환군</a:t>
            </a:r>
            <a:r>
              <a:rPr lang="en-US" altLang="ko-KR" dirty="0"/>
              <a:t>. </a:t>
            </a:r>
            <a:r>
              <a:rPr lang="ko-KR" altLang="en-US" dirty="0"/>
              <a:t>곱셈의 역원 존재만 제외한 나머지를 만족하는 경우 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651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64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9763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2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qh00OrgeJ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jpeg"/><Relationship Id="rId5" Type="http://schemas.openxmlformats.org/officeDocument/2006/relationships/hyperlink" Target="http://www.ktword.co.kr/word/abbr_view.php?m_temp1=3857&amp;id=1134" TargetMode="Externa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대수학</a:t>
            </a:r>
            <a:r>
              <a:rPr lang="en-US" altLang="ko-KR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(Algebra) </a:t>
            </a:r>
            <a:r>
              <a:rPr lang="ko-KR" altLang="en-US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기초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  <a:hlinkClick r:id="rId2"/>
              </a:rPr>
              <a:t>https://youtu.be/Rqh00OrgeJs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C6968D-6E6A-F313-6A6D-597813B27964}"/>
              </a:ext>
            </a:extLst>
          </p:cNvPr>
          <p:cNvSpPr/>
          <p:nvPr/>
        </p:nvSpPr>
        <p:spPr>
          <a:xfrm>
            <a:off x="6174149" y="2577909"/>
            <a:ext cx="1957129" cy="355249"/>
          </a:xfrm>
          <a:prstGeom prst="rect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A8C6FE-E7C9-D0EF-CFB8-9D5E2054D8AF}"/>
              </a:ext>
            </a:extLst>
          </p:cNvPr>
          <p:cNvSpPr/>
          <p:nvPr/>
        </p:nvSpPr>
        <p:spPr>
          <a:xfrm>
            <a:off x="5624051" y="2928127"/>
            <a:ext cx="5230763" cy="1139163"/>
          </a:xfrm>
          <a:prstGeom prst="rect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체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유한체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정의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77401-E8B5-A787-08E6-F73257268A3A}"/>
              </a:ext>
            </a:extLst>
          </p:cNvPr>
          <p:cNvSpPr txBox="1"/>
          <p:nvPr/>
        </p:nvSpPr>
        <p:spPr>
          <a:xfrm>
            <a:off x="3886859" y="1746557"/>
            <a:ext cx="4096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유한체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갈루아체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(Finite Field)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B" panose="02020503020101020101" pitchFamily="18" charset="-127"/>
              <a:ea typeface="서울남산체 B" panose="020205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/>
              <p:nvPr/>
            </p:nvSpPr>
            <p:spPr>
              <a:xfrm>
                <a:off x="841068" y="2431321"/>
                <a:ext cx="9054686" cy="55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ko-KR" altLang="en-US" sz="2000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유한개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(q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개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)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의 원소만을 갖는 체  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𝑮𝑭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(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𝒒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)</m:t>
                    </m:r>
                  </m:oMath>
                </a14:m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 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혹은</a:t>
                </a:r>
                <a:r>
                  <a:rPr lang="ko-KR" altLang="en-US" sz="2000" b="1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𝑭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𝒒</m:t>
                        </m:r>
                      </m:sub>
                    </m:sSub>
                  </m:oMath>
                </a14:m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68" y="2431321"/>
                <a:ext cx="9054686" cy="553549"/>
              </a:xfrm>
              <a:prstGeom prst="rect">
                <a:avLst/>
              </a:prstGeom>
              <a:blipFill>
                <a:blip r:embed="rId3"/>
                <a:stretch>
                  <a:fillRect b="-16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CD7026-9EF3-4CCD-5045-307B071AB1AA}"/>
                  </a:ext>
                </a:extLst>
              </p:cNvPr>
              <p:cNvSpPr txBox="1"/>
              <p:nvPr/>
            </p:nvSpPr>
            <p:spPr>
              <a:xfrm>
                <a:off x="5683047" y="2984870"/>
                <a:ext cx="5684082" cy="1304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𝑞</m:t>
                    </m:r>
                    <m:r>
                      <a:rPr lang="en-US" altLang="ko-K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개의 </a:t>
                </a:r>
                <a:r>
                  <a:rPr kumimoji="0" lang="ko-KR" alt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유한개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원소를 갖는 </a:t>
                </a:r>
                <a:r>
                  <a:rPr kumimoji="0" lang="ko-KR" alt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유한체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  <a:p>
                <a:pPr marL="285750" marR="0" lvl="0" indent="-28575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: 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2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개의 </a:t>
                </a:r>
                <a:r>
                  <a:rPr kumimoji="0" lang="ko-KR" alt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유한개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원소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{0, 1}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을 갖는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2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진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</a:t>
                </a:r>
                <a:r>
                  <a:rPr kumimoji="0" lang="ko-KR" alt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유한체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CD7026-9EF3-4CCD-5045-307B071AB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047" y="2984870"/>
                <a:ext cx="5684082" cy="1304203"/>
              </a:xfrm>
              <a:prstGeom prst="rect">
                <a:avLst/>
              </a:prstGeom>
              <a:blipFill>
                <a:blip r:embed="rId4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hlinkClick r:id="rId5"/>
            <a:extLst>
              <a:ext uri="{FF2B5EF4-FFF2-40B4-BE49-F238E27FC236}">
                <a16:creationId xmlns:a16="http://schemas.microsoft.com/office/drawing/2014/main" id="{EB7F4427-AFF7-3188-C950-6EEBAEF3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681" y="3039998"/>
            <a:ext cx="1943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E388D2-30C3-D5FA-D76A-20CF1E26CB89}"/>
              </a:ext>
            </a:extLst>
          </p:cNvPr>
          <p:cNvSpPr txBox="1"/>
          <p:nvPr/>
        </p:nvSpPr>
        <p:spPr>
          <a:xfrm>
            <a:off x="3886859" y="4802651"/>
            <a:ext cx="560815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부호화 이론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암호학에 많이 응용됨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44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대수학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77401-E8B5-A787-08E6-F73257268A3A}"/>
              </a:ext>
            </a:extLst>
          </p:cNvPr>
          <p:cNvSpPr txBox="1"/>
          <p:nvPr/>
        </p:nvSpPr>
        <p:spPr>
          <a:xfrm>
            <a:off x="3988538" y="1902401"/>
            <a:ext cx="4096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대수학</a:t>
            </a:r>
            <a:r>
              <a:rPr lang="en-US" altLang="ko-KR" sz="2400" noProof="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(Algebra)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DE835E-AE45-0990-F3F9-744B5081AA94}"/>
              </a:ext>
            </a:extLst>
          </p:cNvPr>
          <p:cNvSpPr txBox="1"/>
          <p:nvPr/>
        </p:nvSpPr>
        <p:spPr>
          <a:xfrm>
            <a:off x="2464728" y="2726286"/>
            <a:ext cx="7898471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일련의 공리들을 만족하는 수학 구조들의 일반적인 성질을 연구하는 수학 분야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3721C5-2A5F-9C3B-BA8B-324B642CD723}"/>
              </a:ext>
            </a:extLst>
          </p:cNvPr>
          <p:cNvSpPr txBox="1"/>
          <p:nvPr/>
        </p:nvSpPr>
        <p:spPr>
          <a:xfrm>
            <a:off x="3231644" y="3695380"/>
            <a:ext cx="7898471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20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숫자를 대신해 문자를 사용하는 방법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lvl="0" indent="-285750">
              <a:lnSpc>
                <a:spcPct val="20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방정식 푸는 방법을 연구하는 학문으로부터 시작되었음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lvl="0" indent="-285750">
              <a:lnSpc>
                <a:spcPct val="20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해석학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기하학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위상수학 발전에 지대한 영향을 미쳤음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92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군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이항연산 정의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77401-E8B5-A787-08E6-F73257268A3A}"/>
              </a:ext>
            </a:extLst>
          </p:cNvPr>
          <p:cNvSpPr txBox="1"/>
          <p:nvPr/>
        </p:nvSpPr>
        <p:spPr>
          <a:xfrm>
            <a:off x="4047532" y="1332130"/>
            <a:ext cx="4096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이항연산</a:t>
            </a:r>
            <a:r>
              <a:rPr lang="en-US" altLang="ko-KR" sz="2400" noProof="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(Binary operation)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EA06C6-1A02-2C71-5D1C-391278324F58}"/>
                  </a:ext>
                </a:extLst>
              </p:cNvPr>
              <p:cNvSpPr txBox="1"/>
              <p:nvPr/>
            </p:nvSpPr>
            <p:spPr>
              <a:xfrm>
                <a:off x="3727195" y="4353170"/>
                <a:ext cx="5020787" cy="471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집합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S 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위에서 이항연산 </a:t>
                </a:r>
                <a14:m>
                  <m:oMath xmlns:m="http://schemas.openxmlformats.org/officeDocument/2006/math">
                    <m:r>
                      <a:rPr lang="en-US" altLang="ko-K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∗ 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인 함수 </a:t>
                </a:r>
                <a:endPara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EA06C6-1A02-2C71-5D1C-391278324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195" y="4353170"/>
                <a:ext cx="5020787" cy="471924"/>
              </a:xfrm>
              <a:prstGeom prst="rect">
                <a:avLst/>
              </a:prstGeom>
              <a:blipFill>
                <a:blip r:embed="rId3"/>
                <a:stretch>
                  <a:fillRect l="-971"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BB4BC8E4-48DC-F7EB-7045-71B00A94187F}"/>
              </a:ext>
            </a:extLst>
          </p:cNvPr>
          <p:cNvGrpSpPr/>
          <p:nvPr/>
        </p:nvGrpSpPr>
        <p:grpSpPr>
          <a:xfrm>
            <a:off x="5238908" y="3798748"/>
            <a:ext cx="1722987" cy="507831"/>
            <a:chOff x="5234506" y="997948"/>
            <a:chExt cx="1722987" cy="50783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FAD548A-1A4C-C5FD-A200-C0D7BED4C9BE}"/>
                </a:ext>
              </a:extLst>
            </p:cNvPr>
            <p:cNvSpPr/>
            <p:nvPr/>
          </p:nvSpPr>
          <p:spPr>
            <a:xfrm>
              <a:off x="5290721" y="1087916"/>
              <a:ext cx="1666771" cy="374486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F3A7135-9779-85C6-D20E-9B7CBEB26396}"/>
                    </a:ext>
                  </a:extLst>
                </p:cNvPr>
                <p:cNvSpPr txBox="1"/>
                <p:nvPr/>
              </p:nvSpPr>
              <p:spPr>
                <a:xfrm>
                  <a:off x="5234506" y="997948"/>
                  <a:ext cx="1722987" cy="5078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∗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  :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𝑆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→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F3A7135-9779-85C6-D20E-9B7CBEB26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506" y="997948"/>
                  <a:ext cx="1722987" cy="5078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DE835E-AE45-0990-F3F9-744B5081AA94}"/>
              </a:ext>
            </a:extLst>
          </p:cNvPr>
          <p:cNvSpPr txBox="1"/>
          <p:nvPr/>
        </p:nvSpPr>
        <p:spPr>
          <a:xfrm>
            <a:off x="3585606" y="1838779"/>
            <a:ext cx="5020787" cy="471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두 개의 항 간에 이루어지는 연산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ex)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사칙연산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A479912-AD08-21A2-AC24-6A919F76DAE0}"/>
              </a:ext>
            </a:extLst>
          </p:cNvPr>
          <p:cNvGrpSpPr/>
          <p:nvPr/>
        </p:nvGrpSpPr>
        <p:grpSpPr>
          <a:xfrm>
            <a:off x="3585606" y="2540162"/>
            <a:ext cx="4724190" cy="696562"/>
            <a:chOff x="3121513" y="2672765"/>
            <a:chExt cx="4724190" cy="69656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CD58C2C-E059-05F0-9B02-2F755416A6C5}"/>
                </a:ext>
              </a:extLst>
            </p:cNvPr>
            <p:cNvSpPr/>
            <p:nvPr/>
          </p:nvSpPr>
          <p:spPr>
            <a:xfrm>
              <a:off x="3121513" y="2675265"/>
              <a:ext cx="1046466" cy="68814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A05408-F70D-99E1-8FF3-24A1C403FCFF}"/>
                </a:ext>
              </a:extLst>
            </p:cNvPr>
            <p:cNvSpPr txBox="1"/>
            <p:nvPr/>
          </p:nvSpPr>
          <p:spPr>
            <a:xfrm>
              <a:off x="3284137" y="2672765"/>
              <a:ext cx="721218" cy="59304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400" dirty="0">
                  <a:solidFill>
                    <a:prstClr val="black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항</a:t>
              </a:r>
              <a:r>
                <a:rPr lang="en-US" altLang="ko-KR" sz="2400" dirty="0">
                  <a:solidFill>
                    <a:prstClr val="black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1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E8A57247-714D-C2A4-B3E3-474397AB261C}"/>
                </a:ext>
              </a:extLst>
            </p:cNvPr>
            <p:cNvSpPr/>
            <p:nvPr/>
          </p:nvSpPr>
          <p:spPr>
            <a:xfrm>
              <a:off x="4868017" y="2675265"/>
              <a:ext cx="1046466" cy="68814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6A6B37-3FF9-058D-D487-758D1C524D0F}"/>
                </a:ext>
              </a:extLst>
            </p:cNvPr>
            <p:cNvSpPr txBox="1"/>
            <p:nvPr/>
          </p:nvSpPr>
          <p:spPr>
            <a:xfrm>
              <a:off x="5030641" y="2672765"/>
              <a:ext cx="721218" cy="59304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400" dirty="0">
                  <a:solidFill>
                    <a:prstClr val="black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항</a:t>
              </a:r>
              <a:r>
                <a:rPr lang="en-US" altLang="ko-KR" sz="2400" dirty="0">
                  <a:solidFill>
                    <a:prstClr val="black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2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7A92630-DB1E-AEBE-4B21-13AB713DD92A}"/>
                </a:ext>
              </a:extLst>
            </p:cNvPr>
            <p:cNvSpPr/>
            <p:nvPr/>
          </p:nvSpPr>
          <p:spPr>
            <a:xfrm>
              <a:off x="4391865" y="2898728"/>
              <a:ext cx="252265" cy="252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7F6F6E2-B616-A96F-CD95-02EE475C67D1}"/>
                </a:ext>
              </a:extLst>
            </p:cNvPr>
            <p:cNvSpPr/>
            <p:nvPr/>
          </p:nvSpPr>
          <p:spPr>
            <a:xfrm>
              <a:off x="6799237" y="2681184"/>
              <a:ext cx="1046466" cy="68814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898127-3039-5DD6-8737-A8D0FAFA9805}"/>
                </a:ext>
              </a:extLst>
            </p:cNvPr>
            <p:cNvSpPr txBox="1"/>
            <p:nvPr/>
          </p:nvSpPr>
          <p:spPr>
            <a:xfrm>
              <a:off x="6880549" y="2679044"/>
              <a:ext cx="883842" cy="593047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400" dirty="0">
                  <a:solidFill>
                    <a:prstClr val="black"/>
                  </a:solidFill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rPr>
                <a:t>결과</a:t>
              </a:r>
              <a:endParaRPr lang="en-US" altLang="ko-KR" sz="2400" dirty="0">
                <a:solidFill>
                  <a:prstClr val="black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endParaRPr>
            </a:p>
          </p:txBody>
        </p:sp>
        <p:sp>
          <p:nvSpPr>
            <p:cNvPr id="8" name="같음 기호 7">
              <a:extLst>
                <a:ext uri="{FF2B5EF4-FFF2-40B4-BE49-F238E27FC236}">
                  <a16:creationId xmlns:a16="http://schemas.microsoft.com/office/drawing/2014/main" id="{FD24B794-6210-0375-AA9D-923BBCC0409E}"/>
                </a:ext>
              </a:extLst>
            </p:cNvPr>
            <p:cNvSpPr/>
            <p:nvPr/>
          </p:nvSpPr>
          <p:spPr>
            <a:xfrm>
              <a:off x="6063962" y="2784040"/>
              <a:ext cx="585796" cy="471924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796B81-9BA4-FA9D-6194-9294618D76BE}"/>
                  </a:ext>
                </a:extLst>
              </p:cNvPr>
              <p:cNvSpPr txBox="1"/>
              <p:nvPr/>
            </p:nvSpPr>
            <p:spPr>
              <a:xfrm>
                <a:off x="3281553" y="5598008"/>
                <a:ext cx="6194045" cy="517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𝑎</m:t>
                    </m:r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∗</m:t>
                    </m:r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𝑏</m:t>
                    </m:r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</m:oMath>
                </a14:m>
                <a:r>
                  <a:rPr lang="ko-KR" altLang="en-US" b="0" dirty="0">
                    <a:solidFill>
                      <a:prstClr val="black"/>
                    </a:solidFill>
                    <a:ea typeface="서울남산체 L" panose="02020503020101020101" pitchFamily="18" charset="-127"/>
                  </a:rPr>
                  <a:t>는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𝑎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𝑏</m:t>
                        </m:r>
                      </m:e>
                    </m:d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에 대응되는 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S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의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  <m:r>
                      <a:rPr lang="ko-KR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원</m:t>
                    </m:r>
                    <m:r>
                      <a:rPr lang="ko-KR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소</m:t>
                    </m:r>
                    <m:r>
                      <a:rPr lang="en-US" altLang="ko-KR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∗</m:t>
                    </m:r>
                    <m:d>
                      <m:dPr>
                        <m:ctrlPr>
                          <a:rPr lang="en-US" altLang="ko-KR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𝑎</m:t>
                            </m:r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, </m:t>
                            </m:r>
                            <m:r>
                              <a:rPr lang="en-US" altLang="ko-K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서울남산체 L" panose="02020503020101020101" pitchFamily="18" charset="-127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를 나타냄</a:t>
                </a:r>
                <a:r>
                  <a:rPr lang="en-US" altLang="ko-KR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796B81-9BA4-FA9D-6194-9294618D7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553" y="5598008"/>
                <a:ext cx="6194045" cy="517642"/>
              </a:xfrm>
              <a:prstGeom prst="rect">
                <a:avLst/>
              </a:prstGeom>
              <a:blipFill>
                <a:blip r:embed="rId5"/>
                <a:stretch>
                  <a:fillRect r="-689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7C7BFB06-DD9A-0837-A5FF-76223C5F7E8D}"/>
              </a:ext>
            </a:extLst>
          </p:cNvPr>
          <p:cNvGrpSpPr/>
          <p:nvPr/>
        </p:nvGrpSpPr>
        <p:grpSpPr>
          <a:xfrm>
            <a:off x="5238908" y="5087046"/>
            <a:ext cx="1722987" cy="507831"/>
            <a:chOff x="5234506" y="997948"/>
            <a:chExt cx="1722987" cy="50783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BBD963B-1952-3C52-7A09-ABC9624C5A1A}"/>
                </a:ext>
              </a:extLst>
            </p:cNvPr>
            <p:cNvSpPr/>
            <p:nvPr/>
          </p:nvSpPr>
          <p:spPr>
            <a:xfrm>
              <a:off x="5290721" y="1087916"/>
              <a:ext cx="1666771" cy="374486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31F27D-9833-BC0E-7B8E-9366793C4F50}"/>
                    </a:ext>
                  </a:extLst>
                </p:cNvPr>
                <p:cNvSpPr txBox="1"/>
                <p:nvPr/>
              </p:nvSpPr>
              <p:spPr>
                <a:xfrm>
                  <a:off x="5234506" y="997948"/>
                  <a:ext cx="1722987" cy="5078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ko-KR" dirty="0">
                    <a:solidFill>
                      <a:schemeClr val="tx1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31F27D-9833-BC0E-7B8E-9366793C4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506" y="997948"/>
                  <a:ext cx="1722987" cy="5078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FB11A6-E8CD-A7E3-DD43-55F659A7393C}"/>
              </a:ext>
            </a:extLst>
          </p:cNvPr>
          <p:cNvSpPr/>
          <p:nvPr/>
        </p:nvSpPr>
        <p:spPr>
          <a:xfrm>
            <a:off x="2156016" y="3686227"/>
            <a:ext cx="8119872" cy="26354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46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D54767-3ABE-ACCC-B40D-05800C29E0BB}"/>
              </a:ext>
            </a:extLst>
          </p:cNvPr>
          <p:cNvSpPr/>
          <p:nvPr/>
        </p:nvSpPr>
        <p:spPr>
          <a:xfrm>
            <a:off x="4480560" y="2162149"/>
            <a:ext cx="1219200" cy="379045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3A93B7-4CF9-ABDE-9847-EBDA80BB6EBC}"/>
              </a:ext>
            </a:extLst>
          </p:cNvPr>
          <p:cNvSpPr/>
          <p:nvPr/>
        </p:nvSpPr>
        <p:spPr>
          <a:xfrm>
            <a:off x="6693409" y="2190833"/>
            <a:ext cx="1033272" cy="355249"/>
          </a:xfrm>
          <a:prstGeom prst="rect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9582CE-BD35-C16A-1954-12726DC30331}"/>
              </a:ext>
            </a:extLst>
          </p:cNvPr>
          <p:cNvSpPr/>
          <p:nvPr/>
        </p:nvSpPr>
        <p:spPr>
          <a:xfrm>
            <a:off x="6690363" y="2550338"/>
            <a:ext cx="3002851" cy="440325"/>
          </a:xfrm>
          <a:prstGeom prst="rect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군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군 정의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77401-E8B5-A787-08E6-F73257268A3A}"/>
              </a:ext>
            </a:extLst>
          </p:cNvPr>
          <p:cNvSpPr txBox="1"/>
          <p:nvPr/>
        </p:nvSpPr>
        <p:spPr>
          <a:xfrm>
            <a:off x="4047532" y="1558272"/>
            <a:ext cx="4096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noProof="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군</a:t>
            </a:r>
            <a:r>
              <a:rPr lang="en-US" altLang="ko-KR" sz="2400" noProof="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(Group)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DE835E-AE45-0990-F3F9-744B5081AA94}"/>
                  </a:ext>
                </a:extLst>
              </p:cNvPr>
              <p:cNvSpPr txBox="1"/>
              <p:nvPr/>
            </p:nvSpPr>
            <p:spPr>
              <a:xfrm>
                <a:off x="6721415" y="2518739"/>
                <a:ext cx="3002851" cy="471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이항연산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∗</m:t>
                    </m:r>
                  </m:oMath>
                </a14:m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가 적용되는 집합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𝐺</m:t>
                    </m:r>
                  </m:oMath>
                </a14:m>
                <a:endPara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DE835E-AE45-0990-F3F9-744B5081A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415" y="2518739"/>
                <a:ext cx="3002851" cy="471924"/>
              </a:xfrm>
              <a:prstGeom prst="rect">
                <a:avLst/>
              </a:prstGeom>
              <a:blipFill>
                <a:blip r:embed="rId3"/>
                <a:stretch>
                  <a:fillRect l="-1829" b="-20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/>
              <p:nvPr/>
            </p:nvSpPr>
            <p:spPr>
              <a:xfrm>
                <a:off x="3585604" y="2066445"/>
                <a:ext cx="5020787" cy="514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3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가지 조건을 만족한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&lt;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𝑮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,  ∗&gt;</m:t>
                    </m:r>
                  </m:oMath>
                </a14:m>
                <a:endParaRPr lang="en-US" altLang="ko-KR" sz="2000" b="1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04" y="2066445"/>
                <a:ext cx="5020787" cy="514051"/>
              </a:xfrm>
              <a:prstGeom prst="rect">
                <a:avLst/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7A08E1-8BA5-6FB3-E6F7-852F9A1955A6}"/>
              </a:ext>
            </a:extLst>
          </p:cNvPr>
          <p:cNvSpPr/>
          <p:nvPr/>
        </p:nvSpPr>
        <p:spPr>
          <a:xfrm>
            <a:off x="2952910" y="4988061"/>
            <a:ext cx="953081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6FF3F2-DAA5-8850-D465-C372AD722351}"/>
              </a:ext>
            </a:extLst>
          </p:cNvPr>
          <p:cNvSpPr/>
          <p:nvPr/>
        </p:nvSpPr>
        <p:spPr>
          <a:xfrm>
            <a:off x="2963947" y="3926093"/>
            <a:ext cx="1132544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BE6088-BB41-0650-A744-74ED6CD3D962}"/>
              </a:ext>
            </a:extLst>
          </p:cNvPr>
          <p:cNvSpPr/>
          <p:nvPr/>
        </p:nvSpPr>
        <p:spPr>
          <a:xfrm>
            <a:off x="2963947" y="3194294"/>
            <a:ext cx="1323044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D116E7-6D1D-7F7F-CEDA-51D00085A3F1}"/>
              </a:ext>
            </a:extLst>
          </p:cNvPr>
          <p:cNvSpPr txBox="1"/>
          <p:nvPr/>
        </p:nvSpPr>
        <p:spPr>
          <a:xfrm>
            <a:off x="2963605" y="3198029"/>
            <a:ext cx="324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결합법칙 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성립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33EAF3-B256-20E0-333E-E25743FEB3D6}"/>
                  </a:ext>
                </a:extLst>
              </p:cNvPr>
              <p:cNvSpPr txBox="1"/>
              <p:nvPr/>
            </p:nvSpPr>
            <p:spPr>
              <a:xfrm>
                <a:off x="2963606" y="3450889"/>
                <a:ext cx="4673980" cy="388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세 원소 </a:t>
                </a:r>
                <a14:m>
                  <m:oMath xmlns:m="http://schemas.openxmlformats.org/officeDocument/2006/math"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𝑎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, 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𝑏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, 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𝑐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 ∈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에 대해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∗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𝑏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∗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𝑐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𝑎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∗(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𝑏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∗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𝑐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)</m:t>
                    </m:r>
                  </m:oMath>
                </a14:m>
                <a:endPara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33EAF3-B256-20E0-333E-E25743FEB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06" y="3450889"/>
                <a:ext cx="4673980" cy="388568"/>
              </a:xfrm>
              <a:prstGeom prst="rect">
                <a:avLst/>
              </a:prstGeom>
              <a:blipFill>
                <a:blip r:embed="rId5"/>
                <a:stretch>
                  <a:fillRect l="-391"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FEC7AE57-BB85-581A-EB4A-49D09F7E4430}"/>
              </a:ext>
            </a:extLst>
          </p:cNvPr>
          <p:cNvSpPr txBox="1"/>
          <p:nvPr/>
        </p:nvSpPr>
        <p:spPr>
          <a:xfrm>
            <a:off x="2952910" y="3931988"/>
            <a:ext cx="324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항등원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존재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5F19CF-3E32-328E-F884-02B64162AA5B}"/>
                  </a:ext>
                </a:extLst>
              </p:cNvPr>
              <p:cNvSpPr txBox="1"/>
              <p:nvPr/>
            </p:nvSpPr>
            <p:spPr>
              <a:xfrm>
                <a:off x="2963606" y="4204442"/>
                <a:ext cx="7886552" cy="710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1400" dirty="0" err="1">
                    <a:solidFill>
                      <a:srgbClr val="FF0000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항등원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: 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처음수가 되도록 만들어주는 수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 ex) 1+0=1, 0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은 덧셈의 </a:t>
                </a:r>
                <a:r>
                  <a:rPr lang="ko-KR" altLang="en-US" sz="1400" dirty="0" err="1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항등원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| 2*1=2, 1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은 곱셈의 </a:t>
                </a:r>
                <a:r>
                  <a:rPr lang="ko-KR" altLang="en-US" sz="1400" dirty="0" err="1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항등원</a:t>
                </a:r>
                <a:endPara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의 임의의 원소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𝑎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∗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𝑒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𝑎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𝑒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∗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가 되는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𝑒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가 존재함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5F19CF-3E32-328E-F884-02B64162A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06" y="4204442"/>
                <a:ext cx="7886552" cy="710707"/>
              </a:xfrm>
              <a:prstGeom prst="rect">
                <a:avLst/>
              </a:prstGeom>
              <a:blipFill>
                <a:blip r:embed="rId6"/>
                <a:stretch>
                  <a:fillRect l="-232" b="-8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B52002A3-34BF-77F3-4B07-9AC473ED09DB}"/>
              </a:ext>
            </a:extLst>
          </p:cNvPr>
          <p:cNvSpPr txBox="1"/>
          <p:nvPr/>
        </p:nvSpPr>
        <p:spPr>
          <a:xfrm>
            <a:off x="2926287" y="4988061"/>
            <a:ext cx="324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역원 존재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ECFFF9-7D82-63E7-D1B2-37A77E8684C1}"/>
                  </a:ext>
                </a:extLst>
              </p:cNvPr>
              <p:cNvSpPr txBox="1"/>
              <p:nvPr/>
            </p:nvSpPr>
            <p:spPr>
              <a:xfrm>
                <a:off x="2963606" y="5260515"/>
                <a:ext cx="7724186" cy="709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1400" dirty="0">
                    <a:solidFill>
                      <a:srgbClr val="FF0000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역원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: 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연산 결과 항등원이 나오게 하는 원소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 ex) 10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의 덧셈 역원은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-10, 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곱셈 역원은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1/10</a:t>
                </a:r>
              </a:p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의 임의의 원소</a:t>
                </a:r>
                <a:r>
                  <a:rPr lang="en-US" altLang="ko-KR" sz="1400" dirty="0">
                    <a:solidFill>
                      <a:prstClr val="black"/>
                    </a:solidFill>
                    <a:ea typeface="서울남산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∗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𝑥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𝑒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𝑥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∗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가 되는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𝑥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가 존재함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  </a:t>
                </a:r>
                <a:endPara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ECFFF9-7D82-63E7-D1B2-37A77E868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06" y="5260515"/>
                <a:ext cx="7724186" cy="709810"/>
              </a:xfrm>
              <a:prstGeom prst="rect">
                <a:avLst/>
              </a:prstGeom>
              <a:blipFill>
                <a:blip r:embed="rId7"/>
                <a:stretch>
                  <a:fillRect l="-237" b="-8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19BAC7F-89C8-6ACA-3AC3-93047F4AD2B2}"/>
              </a:ext>
            </a:extLst>
          </p:cNvPr>
          <p:cNvCxnSpPr>
            <a:cxnSpLocks/>
            <a:stCxn id="53" idx="1"/>
            <a:endCxn id="57" idx="1"/>
          </p:cNvCxnSpPr>
          <p:nvPr/>
        </p:nvCxnSpPr>
        <p:spPr>
          <a:xfrm rot="10800000" flipV="1">
            <a:off x="2926287" y="3367306"/>
            <a:ext cx="37318" cy="1790032"/>
          </a:xfrm>
          <a:prstGeom prst="bentConnector3">
            <a:avLst>
              <a:gd name="adj1" fmla="val 712573"/>
            </a:avLst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9C1EDBA-6D75-0D08-2728-2239729AA767}"/>
              </a:ext>
            </a:extLst>
          </p:cNvPr>
          <p:cNvCxnSpPr>
            <a:cxnSpLocks/>
          </p:cNvCxnSpPr>
          <p:nvPr/>
        </p:nvCxnSpPr>
        <p:spPr>
          <a:xfrm rot="5400000">
            <a:off x="2832731" y="3944422"/>
            <a:ext cx="0" cy="280800"/>
          </a:xfrm>
          <a:prstGeom prst="line">
            <a:avLst/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3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D54767-3ABE-ACCC-B40D-05800C29E0BB}"/>
              </a:ext>
            </a:extLst>
          </p:cNvPr>
          <p:cNvSpPr/>
          <p:nvPr/>
        </p:nvSpPr>
        <p:spPr>
          <a:xfrm>
            <a:off x="4334256" y="1936007"/>
            <a:ext cx="1219200" cy="379045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3A93B7-4CF9-ABDE-9847-EBDA80BB6EBC}"/>
              </a:ext>
            </a:extLst>
          </p:cNvPr>
          <p:cNvSpPr/>
          <p:nvPr/>
        </p:nvSpPr>
        <p:spPr>
          <a:xfrm>
            <a:off x="6594716" y="1964691"/>
            <a:ext cx="1219200" cy="355249"/>
          </a:xfrm>
          <a:prstGeom prst="rect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9582CE-BD35-C16A-1954-12726DC30331}"/>
              </a:ext>
            </a:extLst>
          </p:cNvPr>
          <p:cNvSpPr/>
          <p:nvPr/>
        </p:nvSpPr>
        <p:spPr>
          <a:xfrm>
            <a:off x="6593699" y="2322674"/>
            <a:ext cx="3629293" cy="440325"/>
          </a:xfrm>
          <a:prstGeom prst="rect">
            <a:avLst/>
          </a:prstGeom>
          <a:solidFill>
            <a:schemeClr val="accent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환 정의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77401-E8B5-A787-08E6-F73257268A3A}"/>
              </a:ext>
            </a:extLst>
          </p:cNvPr>
          <p:cNvSpPr txBox="1"/>
          <p:nvPr/>
        </p:nvSpPr>
        <p:spPr>
          <a:xfrm>
            <a:off x="4047532" y="1332130"/>
            <a:ext cx="4096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(Rings)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B" panose="02020503020101020101" pitchFamily="18" charset="-127"/>
              <a:ea typeface="서울남산체 B" panose="020205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DE835E-AE45-0990-F3F9-744B5081AA94}"/>
                  </a:ext>
                </a:extLst>
              </p:cNvPr>
              <p:cNvSpPr txBox="1"/>
              <p:nvPr/>
            </p:nvSpPr>
            <p:spPr>
              <a:xfrm>
                <a:off x="6624751" y="2291075"/>
                <a:ext cx="3954857" cy="471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2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개의 이항연산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+, 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0" lang="ko-KR" alt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</a:t>
                </a:r>
                <a:r>
                  <a:rPr lang="ko-KR" altLang="en-US" dirty="0" err="1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를</a:t>
                </a:r>
                <a:r>
                  <a:rPr lang="ko-KR" altLang="en-US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가지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는 집합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𝑅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DE835E-AE45-0990-F3F9-744B5081A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51" y="2291075"/>
                <a:ext cx="3954857" cy="471924"/>
              </a:xfrm>
              <a:prstGeom prst="rect">
                <a:avLst/>
              </a:prstGeom>
              <a:blipFill>
                <a:blip r:embed="rId3"/>
                <a:stretch>
                  <a:fillRect l="-1387" b="-22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/>
              <p:nvPr/>
            </p:nvSpPr>
            <p:spPr>
              <a:xfrm>
                <a:off x="3585604" y="1840303"/>
                <a:ext cx="5020787" cy="514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3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가지 조건을 만족한 </a:t>
                </a:r>
                <a14:m>
                  <m:oMath xmlns:m="http://schemas.openxmlformats.org/officeDocument/2006/math">
                    <m:r>
                      <a:rPr kumimoji="0" lang="en-US" altLang="ko-KR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&lt;</m:t>
                    </m:r>
                    <m:r>
                      <a:rPr kumimoji="0" lang="en-US" altLang="ko-KR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𝑹</m:t>
                    </m:r>
                    <m:r>
                      <a:rPr kumimoji="0" lang="en-US" altLang="ko-KR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, +,  ∙&gt;</m:t>
                    </m:r>
                  </m:oMath>
                </a14:m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04" y="1840303"/>
                <a:ext cx="5020787" cy="514051"/>
              </a:xfrm>
              <a:prstGeom prst="rect">
                <a:avLst/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7A08E1-8BA5-6FB3-E6F7-852F9A1955A6}"/>
              </a:ext>
            </a:extLst>
          </p:cNvPr>
          <p:cNvSpPr/>
          <p:nvPr/>
        </p:nvSpPr>
        <p:spPr>
          <a:xfrm>
            <a:off x="2898046" y="4822146"/>
            <a:ext cx="2414618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E6FF3F2-DAA5-8850-D465-C372AD722351}"/>
              </a:ext>
            </a:extLst>
          </p:cNvPr>
          <p:cNvSpPr/>
          <p:nvPr/>
        </p:nvSpPr>
        <p:spPr>
          <a:xfrm>
            <a:off x="2927371" y="4061930"/>
            <a:ext cx="1352021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BE6088-BB41-0650-A744-74ED6CD3D962}"/>
              </a:ext>
            </a:extLst>
          </p:cNvPr>
          <p:cNvSpPr/>
          <p:nvPr/>
        </p:nvSpPr>
        <p:spPr>
          <a:xfrm>
            <a:off x="2927370" y="3330131"/>
            <a:ext cx="2219957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D116E7-6D1D-7F7F-CEDA-51D00085A3F1}"/>
                  </a:ext>
                </a:extLst>
              </p:cNvPr>
              <p:cNvSpPr txBox="1"/>
              <p:nvPr/>
            </p:nvSpPr>
            <p:spPr>
              <a:xfrm>
                <a:off x="2927029" y="3333866"/>
                <a:ext cx="3240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(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곱셈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)</a:t>
                </a:r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은 결합법칙 성립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D116E7-6D1D-7F7F-CEDA-51D00085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29" y="3333866"/>
                <a:ext cx="3240684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33EAF3-B256-20E0-333E-E25743FEB3D6}"/>
                  </a:ext>
                </a:extLst>
              </p:cNvPr>
              <p:cNvSpPr txBox="1"/>
              <p:nvPr/>
            </p:nvSpPr>
            <p:spPr>
              <a:xfrm>
                <a:off x="2927030" y="3586726"/>
                <a:ext cx="4673980" cy="388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세 원소 </a:t>
                </a:r>
                <a14:m>
                  <m:oMath xmlns:m="http://schemas.openxmlformats.org/officeDocument/2006/math"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𝑎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, 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𝑏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, 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𝑐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 ∈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에 대해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ko-KR" sz="1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서울남산체 L" panose="02020503020101020101" pitchFamily="18" charset="-127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ko-KR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서울남산체 L" panose="02020503020101020101" pitchFamily="18" charset="-127"/>
                            <a:cs typeface="+mn-cs"/>
                          </a:rPr>
                          <m:t>𝑎</m:t>
                        </m:r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0" lang="en-US" altLang="ko-KR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서울남산체 L" panose="02020503020101020101" pitchFamily="18" charset="-127"/>
                            <a:cs typeface="+mn-cs"/>
                          </a:rPr>
                          <m:t>𝑏</m:t>
                        </m:r>
                      </m:e>
                    </m:d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𝑐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=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(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𝑏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𝑐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)</m:t>
                    </m:r>
                  </m:oMath>
                </a14:m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333EAF3-B256-20E0-333E-E25743FEB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30" y="3586726"/>
                <a:ext cx="4673980" cy="388568"/>
              </a:xfrm>
              <a:prstGeom prst="rect">
                <a:avLst/>
              </a:prstGeom>
              <a:blipFill>
                <a:blip r:embed="rId6"/>
                <a:stretch>
                  <a:fillRect l="-391"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FEC7AE57-BB85-581A-EB4A-49D09F7E4430}"/>
              </a:ext>
            </a:extLst>
          </p:cNvPr>
          <p:cNvSpPr txBox="1"/>
          <p:nvPr/>
        </p:nvSpPr>
        <p:spPr>
          <a:xfrm>
            <a:off x="2916334" y="4067825"/>
            <a:ext cx="324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분배법칙 성립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5F19CF-3E32-328E-F884-02B64162AA5B}"/>
                  </a:ext>
                </a:extLst>
              </p:cNvPr>
              <p:cNvSpPr txBox="1"/>
              <p:nvPr/>
            </p:nvSpPr>
            <p:spPr>
              <a:xfrm>
                <a:off x="2927030" y="4340279"/>
                <a:ext cx="7886552" cy="387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세 원소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, 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𝑏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, 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𝑐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∈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L" panose="02020503020101020101" pitchFamily="18" charset="-127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=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𝑐</m:t>
                    </m:r>
                  </m:oMath>
                </a14:m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sz="1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E5F19CF-3E32-328E-F884-02B64162A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30" y="4340279"/>
                <a:ext cx="7886552" cy="387542"/>
              </a:xfrm>
              <a:prstGeom prst="rect">
                <a:avLst/>
              </a:prstGeom>
              <a:blipFill>
                <a:blip r:embed="rId7"/>
                <a:stretch>
                  <a:fillRect l="-232"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2002A3-34BF-77F3-4B07-9AC473ED09DB}"/>
                  </a:ext>
                </a:extLst>
              </p:cNvPr>
              <p:cNvSpPr txBox="1"/>
              <p:nvPr/>
            </p:nvSpPr>
            <p:spPr>
              <a:xfrm>
                <a:off x="2889711" y="4822146"/>
                <a:ext cx="3240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&lt;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𝑹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, +&gt; </m:t>
                    </m:r>
                  </m:oMath>
                </a14:m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는 </a:t>
                </a:r>
                <a:r>
                  <a:rPr kumimoji="0" lang="ko-KR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가환군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(</a:t>
                </a:r>
                <a:r>
                  <a:rPr kumimoji="0" lang="ko-KR" alt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아벨군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)</a:t>
                </a: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2002A3-34BF-77F3-4B07-9AC473ED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711" y="4822146"/>
                <a:ext cx="3240684" cy="338554"/>
              </a:xfrm>
              <a:prstGeom prst="rect">
                <a:avLst/>
              </a:prstGeom>
              <a:blipFill>
                <a:blip r:embed="rId8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ECFFF9-7D82-63E7-D1B2-37A77E8684C1}"/>
                  </a:ext>
                </a:extLst>
              </p:cNvPr>
              <p:cNvSpPr txBox="1"/>
              <p:nvPr/>
            </p:nvSpPr>
            <p:spPr>
              <a:xfrm>
                <a:off x="2927030" y="5094600"/>
                <a:ext cx="7724186" cy="1034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가환군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: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임의의 원소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에 대해 항상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(</a:t>
                </a:r>
                <a:r>
                  <a:rPr kumimoji="0" lang="ko-KR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교환법칙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)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이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성립하는 군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∗&gt;</m:t>
                    </m:r>
                  </m:oMath>
                </a14:m>
                <a:endParaRPr lang="en-US" altLang="ko-KR" sz="1400" i="0" dirty="0">
                  <a:solidFill>
                    <a:prstClr val="black"/>
                  </a:solidFill>
                  <a:latin typeface="서울남산체 L" panose="02020503020101020101" pitchFamily="18" charset="-127"/>
                  <a:ea typeface="Cambria Math" panose="02040503050406030204" pitchFamily="18" charset="0"/>
                </a:endParaRPr>
              </a:p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은 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연산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+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에 대해 닫혀 있고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 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결합법칙을 만족하며 연산에 대해 항등원과 역원이 존재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(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군의 조건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)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7ECFFF9-7D82-63E7-D1B2-37A77E868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30" y="5094600"/>
                <a:ext cx="7724186" cy="1034899"/>
              </a:xfrm>
              <a:prstGeom prst="rect">
                <a:avLst/>
              </a:prstGeom>
              <a:blipFill>
                <a:blip r:embed="rId9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E19BAC7F-89C8-6ACA-3AC3-93047F4AD2B2}"/>
              </a:ext>
            </a:extLst>
          </p:cNvPr>
          <p:cNvCxnSpPr>
            <a:cxnSpLocks/>
            <a:stCxn id="53" idx="1"/>
            <a:endCxn id="57" idx="1"/>
          </p:cNvCxnSpPr>
          <p:nvPr/>
        </p:nvCxnSpPr>
        <p:spPr>
          <a:xfrm rot="10800000" flipV="1">
            <a:off x="2889711" y="3503143"/>
            <a:ext cx="37318" cy="1488280"/>
          </a:xfrm>
          <a:prstGeom prst="bentConnector3">
            <a:avLst>
              <a:gd name="adj1" fmla="val 712573"/>
            </a:avLst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9C1EDBA-6D75-0D08-2728-2239729AA767}"/>
              </a:ext>
            </a:extLst>
          </p:cNvPr>
          <p:cNvCxnSpPr>
            <a:cxnSpLocks/>
          </p:cNvCxnSpPr>
          <p:nvPr/>
        </p:nvCxnSpPr>
        <p:spPr>
          <a:xfrm flipH="1">
            <a:off x="2655755" y="4220659"/>
            <a:ext cx="280800" cy="0"/>
          </a:xfrm>
          <a:prstGeom prst="line">
            <a:avLst/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ABB910F-882E-0368-C64A-7F6745784A5F}"/>
                  </a:ext>
                </a:extLst>
              </p:cNvPr>
              <p:cNvSpPr txBox="1"/>
              <p:nvPr/>
            </p:nvSpPr>
            <p:spPr>
              <a:xfrm>
                <a:off x="6511680" y="2728327"/>
                <a:ext cx="3954857" cy="471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집합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𝑅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에는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</a:t>
                </a: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가 들어갈 수 있음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ABB910F-882E-0368-C64A-7F6745784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680" y="2728327"/>
                <a:ext cx="3954857" cy="471924"/>
              </a:xfrm>
              <a:prstGeom prst="rect">
                <a:avLst/>
              </a:prstGeom>
              <a:blipFill>
                <a:blip r:embed="rId10"/>
                <a:stretch>
                  <a:fillRect l="-1233" r="-2773" b="-22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F6FEE5-65F3-561F-A242-E612794C229C}"/>
                  </a:ext>
                </a:extLst>
              </p:cNvPr>
              <p:cNvSpPr txBox="1"/>
              <p:nvPr/>
            </p:nvSpPr>
            <p:spPr>
              <a:xfrm>
                <a:off x="3129346" y="5881170"/>
                <a:ext cx="6223038" cy="387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※ 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집합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의 임의의 원소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에 대하여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⇒ 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에 대하여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닫혀 있다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.”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F6FEE5-65F3-561F-A242-E612794C2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46" y="5881170"/>
                <a:ext cx="6223038" cy="387542"/>
              </a:xfrm>
              <a:prstGeom prst="rect">
                <a:avLst/>
              </a:prstGeom>
              <a:blipFill>
                <a:blip r:embed="rId11"/>
                <a:stretch>
                  <a:fillRect l="-294"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40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부분환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77401-E8B5-A787-08E6-F73257268A3A}"/>
              </a:ext>
            </a:extLst>
          </p:cNvPr>
          <p:cNvSpPr txBox="1"/>
          <p:nvPr/>
        </p:nvSpPr>
        <p:spPr>
          <a:xfrm>
            <a:off x="4047532" y="1705756"/>
            <a:ext cx="4096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부분환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(Subring)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B" panose="02020503020101020101" pitchFamily="18" charset="-127"/>
              <a:ea typeface="서울남산체 B" panose="020205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/>
              <p:nvPr/>
            </p:nvSpPr>
            <p:spPr>
              <a:xfrm>
                <a:off x="2960656" y="2340433"/>
                <a:ext cx="6270684" cy="514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ko-KR" altLang="en-US" sz="2000" noProof="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sz="2000" noProof="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의 두 연산에 관하여 환을 이루는 부분집합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656" y="2340433"/>
                <a:ext cx="6270684" cy="514051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8EB9B4-846F-21DB-4EB7-09EE285AFFBE}"/>
              </a:ext>
            </a:extLst>
          </p:cNvPr>
          <p:cNvSpPr/>
          <p:nvPr/>
        </p:nvSpPr>
        <p:spPr>
          <a:xfrm>
            <a:off x="4607973" y="4792447"/>
            <a:ext cx="2579211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7AC018-0C71-FD7A-8182-A389FF274224}"/>
              </a:ext>
            </a:extLst>
          </p:cNvPr>
          <p:cNvSpPr/>
          <p:nvPr/>
        </p:nvSpPr>
        <p:spPr>
          <a:xfrm>
            <a:off x="4637297" y="3541126"/>
            <a:ext cx="2689743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5AA409-5020-3A0A-9150-5B79CAC62356}"/>
                  </a:ext>
                </a:extLst>
              </p:cNvPr>
              <p:cNvSpPr txBox="1"/>
              <p:nvPr/>
            </p:nvSpPr>
            <p:spPr>
              <a:xfrm>
                <a:off x="4636957" y="3544861"/>
                <a:ext cx="3240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는 </a:t>
                </a:r>
                <a:r>
                  <a:rPr lang="ko-KR" altLang="en-US" sz="1600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덧셈군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+&gt; 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의 </a:t>
                </a:r>
                <a:r>
                  <a:rPr lang="ko-KR" altLang="en-US" sz="1600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부분군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5AA409-5020-3A0A-9150-5B79CAC62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57" y="3544861"/>
                <a:ext cx="3240684" cy="338554"/>
              </a:xfrm>
              <a:prstGeom prst="rect">
                <a:avLst/>
              </a:prstGeom>
              <a:blipFill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28133E-B986-1A95-E0A0-854EA65CE1BB}"/>
                  </a:ext>
                </a:extLst>
              </p:cNvPr>
              <p:cNvSpPr txBox="1"/>
              <p:nvPr/>
            </p:nvSpPr>
            <p:spPr>
              <a:xfrm>
                <a:off x="4636958" y="3797721"/>
                <a:ext cx="3131651" cy="710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1400" dirty="0" err="1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부분환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는 뺄셈에 대해 닫혀 있음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28133E-B986-1A95-E0A0-854EA65CE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58" y="3797721"/>
                <a:ext cx="3131651" cy="710707"/>
              </a:xfrm>
              <a:prstGeom prst="rect">
                <a:avLst/>
              </a:prstGeom>
              <a:blipFill>
                <a:blip r:embed="rId5"/>
                <a:stretch>
                  <a:fillRect l="-58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652C4C-E1C3-68BE-D561-B521CC05F054}"/>
                  </a:ext>
                </a:extLst>
              </p:cNvPr>
              <p:cNvSpPr txBox="1"/>
              <p:nvPr/>
            </p:nvSpPr>
            <p:spPr>
              <a:xfrm>
                <a:off x="4599639" y="4792447"/>
                <a:ext cx="3240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는 </a:t>
                </a:r>
                <a:r>
                  <a:rPr lang="ko-KR" altLang="en-US" sz="1600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곱셈군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∙&gt; </m:t>
                    </m:r>
                  </m:oMath>
                </a14:m>
                <a:r>
                  <a:rPr lang="ko-KR" altLang="en-US" sz="16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의 </a:t>
                </a:r>
                <a:r>
                  <a:rPr lang="ko-KR" altLang="en-US" sz="1600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부분군</a:t>
                </a:r>
                <a:endPara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652C4C-E1C3-68BE-D561-B521CC05F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39" y="4792447"/>
                <a:ext cx="3240684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04D5EF-3C98-606F-ED75-0B5421C044BA}"/>
                  </a:ext>
                </a:extLst>
              </p:cNvPr>
              <p:cNvSpPr txBox="1"/>
              <p:nvPr/>
            </p:nvSpPr>
            <p:spPr>
              <a:xfrm>
                <a:off x="4636958" y="5064901"/>
                <a:ext cx="3203365" cy="711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1400" dirty="0" err="1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부분환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는 곱셈에 대해 닫혀 있음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04D5EF-3C98-606F-ED75-0B5421C0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58" y="5064901"/>
                <a:ext cx="3203365" cy="711733"/>
              </a:xfrm>
              <a:prstGeom prst="rect">
                <a:avLst/>
              </a:prstGeom>
              <a:blipFill>
                <a:blip r:embed="rId7"/>
                <a:stretch>
                  <a:fillRect l="-571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C7FE0F3-AB6C-0310-09E7-46873E744BF5}"/>
              </a:ext>
            </a:extLst>
          </p:cNvPr>
          <p:cNvCxnSpPr>
            <a:cxnSpLocks/>
            <a:stCxn id="25" idx="1"/>
            <a:endCxn id="28" idx="1"/>
          </p:cNvCxnSpPr>
          <p:nvPr/>
        </p:nvCxnSpPr>
        <p:spPr>
          <a:xfrm rot="10800000" flipV="1">
            <a:off x="4599639" y="3714138"/>
            <a:ext cx="37318" cy="1247586"/>
          </a:xfrm>
          <a:prstGeom prst="bentConnector3">
            <a:avLst>
              <a:gd name="adj1" fmla="val 712573"/>
            </a:avLst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96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아이디얼 정의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77401-E8B5-A787-08E6-F73257268A3A}"/>
              </a:ext>
            </a:extLst>
          </p:cNvPr>
          <p:cNvSpPr txBox="1"/>
          <p:nvPr/>
        </p:nvSpPr>
        <p:spPr>
          <a:xfrm>
            <a:off x="4047532" y="1558123"/>
            <a:ext cx="4096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아이디얼</a:t>
            </a:r>
            <a:r>
              <a:rPr lang="en-US" altLang="ko-KR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ko-KR" altLang="en-US" sz="2400" dirty="0" err="1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이데알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(Ideal)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B" panose="02020503020101020101" pitchFamily="18" charset="-127"/>
              <a:ea typeface="서울남산체 B" panose="020205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/>
              <p:nvPr/>
            </p:nvSpPr>
            <p:spPr>
              <a:xfrm>
                <a:off x="3585606" y="2156015"/>
                <a:ext cx="5020787" cy="514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ko-KR" altLang="en-US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의 특수한 부분집합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(</a:t>
                </a:r>
                <a:r>
                  <a:rPr lang="ko-KR" altLang="en-US" sz="2000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부분환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06" y="2156015"/>
                <a:ext cx="5020787" cy="514051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8EB9B4-846F-21DB-4EB7-09EE285AFFBE}"/>
              </a:ext>
            </a:extLst>
          </p:cNvPr>
          <p:cNvSpPr/>
          <p:nvPr/>
        </p:nvSpPr>
        <p:spPr>
          <a:xfrm>
            <a:off x="3232343" y="5130939"/>
            <a:ext cx="2824328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7AC018-0C71-FD7A-8182-A389FF274224}"/>
              </a:ext>
            </a:extLst>
          </p:cNvPr>
          <p:cNvSpPr/>
          <p:nvPr/>
        </p:nvSpPr>
        <p:spPr>
          <a:xfrm>
            <a:off x="3261668" y="3429000"/>
            <a:ext cx="2236576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5AA409-5020-3A0A-9150-5B79CAC62356}"/>
                  </a:ext>
                </a:extLst>
              </p:cNvPr>
              <p:cNvSpPr txBox="1"/>
              <p:nvPr/>
            </p:nvSpPr>
            <p:spPr>
              <a:xfrm>
                <a:off x="3261326" y="3432735"/>
                <a:ext cx="32406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ko-KR" alt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M" panose="02020503020101020101" pitchFamily="18" charset="-127"/>
                        <a:cs typeface="+mn-cs"/>
                      </a:rPr>
                      <m:t>왼</m:t>
                    </m:r>
                  </m:oMath>
                </a14:m>
                <a:r>
                  <a:rPr kumimoji="0" lang="ko-KR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쪽 아이디얼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(left ideal)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A5AA409-5020-3A0A-9150-5B79CAC62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26" y="3432735"/>
                <a:ext cx="3240684" cy="338554"/>
              </a:xfrm>
              <a:prstGeom prst="rect">
                <a:avLst/>
              </a:prstGeom>
              <a:blipFill>
                <a:blip r:embed="rId4"/>
                <a:stretch>
                  <a:fillRect l="-188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28133E-B986-1A95-E0A0-854EA65CE1BB}"/>
                  </a:ext>
                </a:extLst>
              </p:cNvPr>
              <p:cNvSpPr txBox="1"/>
              <p:nvPr/>
            </p:nvSpPr>
            <p:spPr>
              <a:xfrm>
                <a:off x="3261327" y="3685595"/>
                <a:ext cx="5843344" cy="387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에 대해 </a:t>
                </a:r>
                <a14:m>
                  <m:oMath xmlns:m="http://schemas.openxmlformats.org/officeDocument/2006/math"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𝑟𝑖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성립하는 경우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,</a:t>
                </a:r>
                <a:r>
                  <a:rPr kumimoji="0" lang="ko-KR" altLang="en-US" sz="1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의 왼쪽 아이디얼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28133E-B986-1A95-E0A0-854EA65CE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27" y="3685595"/>
                <a:ext cx="5843344" cy="387542"/>
              </a:xfrm>
              <a:prstGeom prst="rect">
                <a:avLst/>
              </a:prstGeom>
              <a:blipFill>
                <a:blip r:embed="rId5"/>
                <a:stretch>
                  <a:fillRect l="-313" b="-15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0652C4C-E1C3-68BE-D561-B521CC05F054}"/>
              </a:ext>
            </a:extLst>
          </p:cNvPr>
          <p:cNvSpPr txBox="1"/>
          <p:nvPr/>
        </p:nvSpPr>
        <p:spPr>
          <a:xfrm>
            <a:off x="3224008" y="5140771"/>
            <a:ext cx="324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양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쪽 아이디얼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(two-sided ideal)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04D5EF-3C98-606F-ED75-0B5421C044BA}"/>
                  </a:ext>
                </a:extLst>
              </p:cNvPr>
              <p:cNvSpPr txBox="1"/>
              <p:nvPr/>
            </p:nvSpPr>
            <p:spPr>
              <a:xfrm>
                <a:off x="3261327" y="5413225"/>
                <a:ext cx="5806025" cy="387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𝑟𝑖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, 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𝑖𝑟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성립하는 경우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,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의 양쪽 아이디얼</a:t>
                </a:r>
                <a:endPara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04D5EF-3C98-606F-ED75-0B5421C0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327" y="5413225"/>
                <a:ext cx="5806025" cy="387542"/>
              </a:xfrm>
              <a:prstGeom prst="rect">
                <a:avLst/>
              </a:prstGeom>
              <a:blipFill>
                <a:blip r:embed="rId6"/>
                <a:stretch>
                  <a:fillRect l="-315"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C7FE0F3-AB6C-0310-09E7-46873E744BF5}"/>
              </a:ext>
            </a:extLst>
          </p:cNvPr>
          <p:cNvCxnSpPr>
            <a:cxnSpLocks/>
            <a:stCxn id="25" idx="1"/>
            <a:endCxn id="28" idx="1"/>
          </p:cNvCxnSpPr>
          <p:nvPr/>
        </p:nvCxnSpPr>
        <p:spPr>
          <a:xfrm rot="10800000" flipV="1">
            <a:off x="3224008" y="3602012"/>
            <a:ext cx="37318" cy="1708036"/>
          </a:xfrm>
          <a:prstGeom prst="bentConnector3">
            <a:avLst>
              <a:gd name="adj1" fmla="val 712573"/>
            </a:avLst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02E13F-9D67-E280-BBE4-8AEB257F3428}"/>
              </a:ext>
            </a:extLst>
          </p:cNvPr>
          <p:cNvSpPr/>
          <p:nvPr/>
        </p:nvSpPr>
        <p:spPr>
          <a:xfrm>
            <a:off x="3261666" y="4239077"/>
            <a:ext cx="2578695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586FEE-6F33-603F-9E60-17850D3D6405}"/>
              </a:ext>
            </a:extLst>
          </p:cNvPr>
          <p:cNvSpPr txBox="1"/>
          <p:nvPr/>
        </p:nvSpPr>
        <p:spPr>
          <a:xfrm>
            <a:off x="3250630" y="4244972"/>
            <a:ext cx="324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오른쪽 아이디얼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(right ideal)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5918F5C-2C03-B7F0-C0F8-4503C3ADAD45}"/>
              </a:ext>
            </a:extLst>
          </p:cNvPr>
          <p:cNvCxnSpPr>
            <a:cxnSpLocks/>
          </p:cNvCxnSpPr>
          <p:nvPr/>
        </p:nvCxnSpPr>
        <p:spPr>
          <a:xfrm rot="5400000">
            <a:off x="3130451" y="4257406"/>
            <a:ext cx="0" cy="280800"/>
          </a:xfrm>
          <a:prstGeom prst="line">
            <a:avLst/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31AB35-53D7-BF4A-F923-8B2BF674CF4C}"/>
                  </a:ext>
                </a:extLst>
              </p:cNvPr>
              <p:cNvSpPr txBox="1"/>
              <p:nvPr/>
            </p:nvSpPr>
            <p:spPr>
              <a:xfrm>
                <a:off x="3242666" y="4571774"/>
                <a:ext cx="5843344" cy="387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∀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sz="1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에 대해 </a:t>
                </a:r>
                <a14:m>
                  <m:oMath xmlns:m="http://schemas.openxmlformats.org/officeDocument/2006/math"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L" panose="02020503020101020101" pitchFamily="18" charset="-127"/>
                        <a:cs typeface="+mn-cs"/>
                      </a:rPr>
                      <m:t>𝑖𝑟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altLang="ko-KR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성립하는 경우</a:t>
                </a:r>
                <a:r>
                  <a:rPr kumimoji="0" lang="en-US" altLang="ko-K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,</a:t>
                </a:r>
                <a:r>
                  <a:rPr kumimoji="0" lang="ko-KR" altLang="en-US" sz="1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의 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오른</a:t>
                </a:r>
                <a:r>
                  <a: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  <a:cs typeface="+mn-cs"/>
                  </a:rPr>
                  <a:t>쪽 아이디얼</a:t>
                </a:r>
                <a:endPara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31AB35-53D7-BF4A-F923-8B2BF674C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66" y="4571774"/>
                <a:ext cx="5843344" cy="387542"/>
              </a:xfrm>
              <a:prstGeom prst="rect">
                <a:avLst/>
              </a:prstGeom>
              <a:blipFill>
                <a:blip r:embed="rId7"/>
                <a:stretch>
                  <a:fillRect l="-313" b="-14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07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몫환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정의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77401-E8B5-A787-08E6-F73257268A3A}"/>
              </a:ext>
            </a:extLst>
          </p:cNvPr>
          <p:cNvSpPr txBox="1"/>
          <p:nvPr/>
        </p:nvSpPr>
        <p:spPr>
          <a:xfrm>
            <a:off x="4029043" y="1638348"/>
            <a:ext cx="4096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dirty="0" err="1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몫환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(quotient ring)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B" panose="02020503020101020101" pitchFamily="18" charset="-127"/>
              <a:ea typeface="서울남산체 B" panose="020205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/>
              <p:nvPr/>
            </p:nvSpPr>
            <p:spPr>
              <a:xfrm>
                <a:off x="3165577" y="2203190"/>
                <a:ext cx="5823867" cy="514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ko-KR" altLang="en-US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환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𝑅</m:t>
                    </m:r>
                  </m:oMath>
                </a14:m>
                <a:r>
                  <a:rPr lang="ko-KR" altLang="en-US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을 양쪽 아이디얼인 집합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𝐼</m:t>
                    </m:r>
                  </m:oMath>
                </a14:m>
                <a:r>
                  <a:rPr lang="ko-KR" altLang="en-US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로 나눈 환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(</m:t>
                    </m:r>
                    <m:r>
                      <a:rPr lang="en-US" altLang="ko-KR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𝑅</m:t>
                    </m:r>
                    <m:r>
                      <a:rPr lang="en-US" altLang="ko-KR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/</m:t>
                    </m:r>
                    <m:r>
                      <a:rPr lang="en-US" altLang="ko-KR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𝐼</m:t>
                    </m:r>
                    <m:r>
                      <a:rPr lang="en-US" altLang="ko-KR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)</m:t>
                    </m:r>
                  </m:oMath>
                </a14:m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577" y="2203190"/>
                <a:ext cx="5823867" cy="514051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2CE3E377-A87D-4E0E-A5DC-BBA893A52249}"/>
              </a:ext>
            </a:extLst>
          </p:cNvPr>
          <p:cNvSpPr/>
          <p:nvPr/>
        </p:nvSpPr>
        <p:spPr>
          <a:xfrm>
            <a:off x="4037700" y="4939931"/>
            <a:ext cx="5037472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E55868-E184-EFA9-A1B1-9ADBC341749D}"/>
              </a:ext>
            </a:extLst>
          </p:cNvPr>
          <p:cNvSpPr/>
          <p:nvPr/>
        </p:nvSpPr>
        <p:spPr>
          <a:xfrm>
            <a:off x="4067024" y="3541126"/>
            <a:ext cx="2880429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30D27-1433-F8EF-B54D-12BE477490DA}"/>
              </a:ext>
            </a:extLst>
          </p:cNvPr>
          <p:cNvSpPr txBox="1"/>
          <p:nvPr/>
        </p:nvSpPr>
        <p:spPr>
          <a:xfrm>
            <a:off x="4066684" y="3544861"/>
            <a:ext cx="3240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몫환은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두 연산에 대해 환을 이룸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818983-D731-6C45-837C-A16DE4A68F3B}"/>
                  </a:ext>
                </a:extLst>
              </p:cNvPr>
              <p:cNvSpPr txBox="1"/>
              <p:nvPr/>
            </p:nvSpPr>
            <p:spPr>
              <a:xfrm>
                <a:off x="4066685" y="3915708"/>
                <a:ext cx="3131651" cy="710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buFont typeface="+mj-lt"/>
                  <a:buAutoNum type="arabicParenR"/>
                  <a:defRPr/>
                </a:pPr>
                <a:r>
                  <a:rPr lang="en-US" altLang="ko-KR" sz="14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rabicParenR"/>
                  <a:defRPr/>
                </a:pPr>
                <a:r>
                  <a:rPr lang="en-US" altLang="ko-KR" sz="14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ko-KR" sz="14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818983-D731-6C45-837C-A16DE4A68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685" y="3915708"/>
                <a:ext cx="3131651" cy="710707"/>
              </a:xfrm>
              <a:prstGeom prst="rect">
                <a:avLst/>
              </a:prstGeom>
              <a:blipFill>
                <a:blip r:embed="rId4"/>
                <a:stretch>
                  <a:fillRect l="-584" b="-8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B0D85C0-060A-AF69-0B86-2EF9EA64DAF1}"/>
              </a:ext>
            </a:extLst>
          </p:cNvPr>
          <p:cNvSpPr txBox="1"/>
          <p:nvPr/>
        </p:nvSpPr>
        <p:spPr>
          <a:xfrm>
            <a:off x="4029365" y="4939931"/>
            <a:ext cx="5370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아이디얼에 속한 원소를 모두 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0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으로 간주하여 얻을 수 있음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C62016-C0E6-A0FE-E1A4-7548A1F7BAFC}"/>
                  </a:ext>
                </a:extLst>
              </p:cNvPr>
              <p:cNvSpPr txBox="1"/>
              <p:nvPr/>
            </p:nvSpPr>
            <p:spPr>
              <a:xfrm>
                <a:off x="4066685" y="5212385"/>
                <a:ext cx="4922759" cy="387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sz="1400" dirty="0" err="1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몫환의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영원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(Zero)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은 원소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0+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𝐼</m:t>
                    </m:r>
                  </m:oMath>
                </a14:m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 (</a:t>
                </a:r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아이디얼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𝐼</m:t>
                    </m:r>
                    <m:r>
                      <a:rPr lang="en-US" altLang="ko-KR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그 자체</a:t>
                </a:r>
                <a:r>
                  <a:rPr lang="en-US" altLang="ko-KR" sz="14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C62016-C0E6-A0FE-E1A4-7548A1F7B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685" y="5212385"/>
                <a:ext cx="4922759" cy="387542"/>
              </a:xfrm>
              <a:prstGeom prst="rect">
                <a:avLst/>
              </a:prstGeom>
              <a:blipFill>
                <a:blip r:embed="rId5"/>
                <a:stretch>
                  <a:fillRect l="-371"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5D260A0-E762-83EE-8AA1-F088D65A5ED3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4029366" y="3714138"/>
            <a:ext cx="37319" cy="1395070"/>
          </a:xfrm>
          <a:prstGeom prst="bentConnector3">
            <a:avLst>
              <a:gd name="adj1" fmla="val 712557"/>
            </a:avLst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체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체 정의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77401-E8B5-A787-08E6-F73257268A3A}"/>
              </a:ext>
            </a:extLst>
          </p:cNvPr>
          <p:cNvSpPr txBox="1"/>
          <p:nvPr/>
        </p:nvSpPr>
        <p:spPr>
          <a:xfrm>
            <a:off x="4047532" y="1469783"/>
            <a:ext cx="4096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rPr>
              <a:t>(Field)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B" panose="02020503020101020101" pitchFamily="18" charset="-127"/>
              <a:ea typeface="서울남산체 B" panose="02020503020101020101" pitchFamily="18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/>
              <p:nvPr/>
            </p:nvSpPr>
            <p:spPr>
              <a:xfrm>
                <a:off x="1568655" y="2036642"/>
                <a:ext cx="9054686" cy="514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50000"/>
                  </a:lnSpc>
                  <a:defRPr/>
                </a:pPr>
                <a:r>
                  <a:rPr lang="ko-KR" altLang="en-US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모든 원소들이 곱셈에 대한 역원을 가지는 단위원이 존재하는 </a:t>
                </a:r>
                <a:r>
                  <a:rPr lang="ko-KR" altLang="en-US" sz="2000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가환환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&lt;</m:t>
                    </m:r>
                    <m:r>
                      <a:rPr lang="en-US" altLang="ko-K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𝑭</m:t>
                    </m:r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L" panose="02020503020101020101" pitchFamily="18" charset="-127"/>
                      </a:rPr>
                      <m:t>, +,  ∙&gt;</m:t>
                    </m:r>
                  </m:oMath>
                </a14:m>
                <a:endPara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D475CF-2891-345E-16EE-1BF9E01B8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655" y="2036642"/>
                <a:ext cx="9054686" cy="514051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6D55E6-94A8-9CD2-E225-002474251385}"/>
              </a:ext>
            </a:extLst>
          </p:cNvPr>
          <p:cNvSpPr txBox="1"/>
          <p:nvPr/>
        </p:nvSpPr>
        <p:spPr>
          <a:xfrm>
            <a:off x="3555514" y="2745971"/>
            <a:ext cx="560815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가환환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: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곱셈에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대해서 교환 법칙을 만족하는 환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코드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부호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기술하는 데 사용될 수 있음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46031B-391A-8DEA-937C-7CCC1B8D8F3D}"/>
              </a:ext>
            </a:extLst>
          </p:cNvPr>
          <p:cNvSpPr/>
          <p:nvPr/>
        </p:nvSpPr>
        <p:spPr>
          <a:xfrm>
            <a:off x="4745319" y="5559087"/>
            <a:ext cx="770274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80D9F2-4680-F844-F460-6B26E7526BBC}"/>
              </a:ext>
            </a:extLst>
          </p:cNvPr>
          <p:cNvSpPr/>
          <p:nvPr/>
        </p:nvSpPr>
        <p:spPr>
          <a:xfrm>
            <a:off x="4774642" y="4002965"/>
            <a:ext cx="917931" cy="297286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56BE1A-5505-1719-7792-EBA74983916E}"/>
                  </a:ext>
                </a:extLst>
              </p:cNvPr>
              <p:cNvSpPr txBox="1"/>
              <p:nvPr/>
            </p:nvSpPr>
            <p:spPr>
              <a:xfrm>
                <a:off x="4774302" y="4006700"/>
                <a:ext cx="11444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+&gt;</m:t>
                      </m:r>
                    </m:oMath>
                  </m:oMathPara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56BE1A-5505-1719-7792-EBA749839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02" y="4006700"/>
                <a:ext cx="114441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04B39-C57E-2396-DFA0-AD5455D77191}"/>
                  </a:ext>
                </a:extLst>
              </p:cNvPr>
              <p:cNvSpPr txBox="1"/>
              <p:nvPr/>
            </p:nvSpPr>
            <p:spPr>
              <a:xfrm>
                <a:off x="4736984" y="5559087"/>
                <a:ext cx="141770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∙&gt;</m:t>
                      </m:r>
                    </m:oMath>
                  </m:oMathPara>
                </a14:m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904B39-C57E-2396-DFA0-AD5455D77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84" y="5559087"/>
                <a:ext cx="141770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D64CBF8-9503-4839-436A-01979AB5DBF8}"/>
              </a:ext>
            </a:extLst>
          </p:cNvPr>
          <p:cNvSpPr txBox="1"/>
          <p:nvPr/>
        </p:nvSpPr>
        <p:spPr>
          <a:xfrm>
            <a:off x="4774303" y="5831541"/>
            <a:ext cx="2942387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모든 성분에 대해 분배법칙 성립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A0DA9B8-92FE-F490-9619-EFE886065BC2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 rot="10800000" flipV="1">
            <a:off x="4736984" y="4175976"/>
            <a:ext cx="37318" cy="1552387"/>
          </a:xfrm>
          <a:prstGeom prst="bentConnector3">
            <a:avLst>
              <a:gd name="adj1" fmla="val 712573"/>
            </a:avLst>
          </a:prstGeom>
          <a:ln w="19050">
            <a:solidFill>
              <a:srgbClr val="E3D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BE4789-8AEB-E157-4C73-85CCA5606DA2}"/>
              </a:ext>
            </a:extLst>
          </p:cNvPr>
          <p:cNvSpPr txBox="1"/>
          <p:nvPr/>
        </p:nvSpPr>
        <p:spPr>
          <a:xfrm>
            <a:off x="4736983" y="4311691"/>
            <a:ext cx="2942386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항등원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 존재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4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모든 성분에 대해 덧셈 역원 존재</a:t>
            </a:r>
            <a:endParaRPr lang="en-US" altLang="ko-KR" sz="14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결합법칙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  <a:cs typeface="+mn-cs"/>
              </a:rPr>
              <a:t>교환법칙 성립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503177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900</Words>
  <Application>Microsoft Office PowerPoint</Application>
  <PresentationFormat>와이드스크린</PresentationFormat>
  <Paragraphs>102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나눔스퀘어라운드OTF ExtraBold</vt:lpstr>
      <vt:lpstr>맑은 고딕</vt:lpstr>
      <vt:lpstr>서울남산체 B</vt:lpstr>
      <vt:lpstr>서울남산체 M</vt:lpstr>
      <vt:lpstr>서울남산체 L</vt:lpstr>
      <vt:lpstr>Cambria Math</vt:lpstr>
      <vt:lpstr>서울남산체 EB</vt:lpstr>
      <vt:lpstr>Arial</vt:lpstr>
      <vt:lpstr>제목 테마</vt:lpstr>
      <vt:lpstr>대수학(Algebra) 기초</vt:lpstr>
      <vt:lpstr>1. 대수학</vt:lpstr>
      <vt:lpstr>2. 군 이항연산 정의</vt:lpstr>
      <vt:lpstr>2. 군 군 정의</vt:lpstr>
      <vt:lpstr>3. 환 환 정의</vt:lpstr>
      <vt:lpstr>3. 환 부분환</vt:lpstr>
      <vt:lpstr>3. 환 아이디얼 정의</vt:lpstr>
      <vt:lpstr>3. 환 몫환 정의</vt:lpstr>
      <vt:lpstr>4. 체 체 정의</vt:lpstr>
      <vt:lpstr>4. 체 유한체 정의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HD;양유진</dc:creator>
  <cp:lastModifiedBy>양유진</cp:lastModifiedBy>
  <cp:revision>111</cp:revision>
  <dcterms:created xsi:type="dcterms:W3CDTF">2019-03-05T04:29:07Z</dcterms:created>
  <dcterms:modified xsi:type="dcterms:W3CDTF">2022-06-19T19:03:20Z</dcterms:modified>
</cp:coreProperties>
</file>