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428" r:id="rId5"/>
    <p:sldId id="408" r:id="rId6"/>
    <p:sldId id="514" r:id="rId7"/>
    <p:sldId id="290" r:id="rId8"/>
    <p:sldId id="512" r:id="rId9"/>
    <p:sldId id="517" r:id="rId10"/>
    <p:sldId id="518" r:id="rId11"/>
    <p:sldId id="295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850ACB-448E-430A-87B4-7A539D0D8C51}">
          <p14:sldIdLst>
            <p14:sldId id="269"/>
            <p14:sldId id="275"/>
            <p14:sldId id="428"/>
            <p14:sldId id="408"/>
            <p14:sldId id="514"/>
            <p14:sldId id="290"/>
            <p14:sldId id="512"/>
            <p14:sldId id="517"/>
            <p14:sldId id="518"/>
            <p14:sldId id="295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E4E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80476" autoAdjust="0"/>
  </p:normalViewPr>
  <p:slideViewPr>
    <p:cSldViewPr snapToGrid="0">
      <p:cViewPr varScale="1">
        <p:scale>
          <a:sx n="102" d="100"/>
          <a:sy n="102" d="100"/>
        </p:scale>
        <p:origin x="204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24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2023. 3. 2.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2023. 3. 2.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4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1200" dirty="0">
              <a:latin typeface="Calibri" panose="020F0502020204030204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1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b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2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b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8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2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1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59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56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91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VQxHXztF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3978" y="1223120"/>
            <a:ext cx="946404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/>
              <a:t>NS-3</a:t>
            </a:r>
            <a:r>
              <a:rPr lang="ko-KR" altLang="en-US" sz="4000" dirty="0"/>
              <a:t> 구성요소 및</a:t>
            </a:r>
            <a:r>
              <a:rPr lang="en-US" altLang="ko-KR" sz="4000" dirty="0"/>
              <a:t> </a:t>
            </a:r>
            <a:r>
              <a:rPr lang="ko-KR" altLang="en-US" sz="4000" dirty="0"/>
              <a:t>동작과정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youtu.be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UVQxHXztFro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실제 코드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427C1B8-FF13-CFD6-24A8-6DB4F79537AC}"/>
              </a:ext>
            </a:extLst>
          </p:cNvPr>
          <p:cNvGrpSpPr/>
          <p:nvPr/>
        </p:nvGrpSpPr>
        <p:grpSpPr>
          <a:xfrm>
            <a:off x="7390074" y="1734417"/>
            <a:ext cx="3592734" cy="4019087"/>
            <a:chOff x="7390074" y="1322934"/>
            <a:chExt cx="3592734" cy="401908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551BEB1-788B-4CB2-D39F-37612FC78A29}"/>
                </a:ext>
              </a:extLst>
            </p:cNvPr>
            <p:cNvGrpSpPr/>
            <p:nvPr/>
          </p:nvGrpSpPr>
          <p:grpSpPr>
            <a:xfrm>
              <a:off x="7390074" y="1322934"/>
              <a:ext cx="3592734" cy="4019087"/>
              <a:chOff x="4025032" y="1467313"/>
              <a:chExt cx="3592734" cy="4019087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0D9CB33-0AA1-3BB2-A257-6F58EED47A5C}"/>
                  </a:ext>
                </a:extLst>
              </p:cNvPr>
              <p:cNvGrpSpPr/>
              <p:nvPr/>
            </p:nvGrpSpPr>
            <p:grpSpPr>
              <a:xfrm>
                <a:off x="4025032" y="1467313"/>
                <a:ext cx="1123468" cy="1403209"/>
                <a:chOff x="1463168" y="1467313"/>
                <a:chExt cx="1123468" cy="1403209"/>
              </a:xfrm>
            </p:grpSpPr>
            <p:sp>
              <p:nvSpPr>
                <p:cNvPr id="3" name="모서리가 둥근 직사각형 2">
                  <a:extLst>
                    <a:ext uri="{FF2B5EF4-FFF2-40B4-BE49-F238E27FC236}">
                      <a16:creationId xmlns:a16="http://schemas.microsoft.com/office/drawing/2014/main" id="{C0BDFC1A-90A1-2B57-DD71-BD6CE67FA31A}"/>
                    </a:ext>
                  </a:extLst>
                </p:cNvPr>
                <p:cNvSpPr/>
                <p:nvPr/>
              </p:nvSpPr>
              <p:spPr>
                <a:xfrm>
                  <a:off x="1632083" y="2130521"/>
                  <a:ext cx="785639" cy="243222"/>
                </a:xfrm>
                <a:prstGeom prst="roundRect">
                  <a:avLst/>
                </a:prstGeom>
                <a:solidFill>
                  <a:srgbClr val="E4E9A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10.1.</a:t>
                  </a:r>
                  <a:r>
                    <a:rPr kumimoji="1" lang="en-US" altLang="ko-KR" sz="1100" dirty="0">
                      <a:solidFill>
                        <a:schemeClr val="tx1"/>
                      </a:solidFill>
                    </a:rPr>
                    <a:t>2</a:t>
                  </a:r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.</a:t>
                  </a:r>
                  <a:r>
                    <a:rPr kumimoji="1" lang="en-US" altLang="ko-KR" sz="1100" dirty="0">
                      <a:solidFill>
                        <a:schemeClr val="tx1"/>
                      </a:solidFill>
                    </a:rPr>
                    <a:t>2</a:t>
                  </a:r>
                  <a:endParaRPr kumimoji="1" lang="ko-Kore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CA0E0E43-8E63-4890-5369-B0B2D3CBF010}"/>
                    </a:ext>
                  </a:extLst>
                </p:cNvPr>
                <p:cNvSpPr/>
                <p:nvPr/>
              </p:nvSpPr>
              <p:spPr>
                <a:xfrm>
                  <a:off x="1463168" y="1622086"/>
                  <a:ext cx="1123468" cy="124843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" name="모서리가 둥근 직사각형 4">
                  <a:extLst>
                    <a:ext uri="{FF2B5EF4-FFF2-40B4-BE49-F238E27FC236}">
                      <a16:creationId xmlns:a16="http://schemas.microsoft.com/office/drawing/2014/main" id="{BDECC493-9EE6-83A5-3CB3-6B0AD59B7948}"/>
                    </a:ext>
                  </a:extLst>
                </p:cNvPr>
                <p:cNvSpPr/>
                <p:nvPr/>
              </p:nvSpPr>
              <p:spPr>
                <a:xfrm>
                  <a:off x="1632083" y="1765770"/>
                  <a:ext cx="785639" cy="243222"/>
                </a:xfrm>
                <a:prstGeom prst="roundRect">
                  <a:avLst/>
                </a:prstGeom>
                <a:solidFill>
                  <a:srgbClr val="E4E9A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10.1.1.</a:t>
                  </a:r>
                  <a:r>
                    <a:rPr kumimoji="1" lang="en-US" altLang="ko-KR" sz="1100" dirty="0">
                      <a:solidFill>
                        <a:schemeClr val="tx1"/>
                      </a:solidFill>
                    </a:rPr>
                    <a:t>2</a:t>
                  </a:r>
                  <a:endParaRPr kumimoji="1" lang="ko-Kore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28248D58-9F02-5695-9981-2CDD17A02C04}"/>
                    </a:ext>
                  </a:extLst>
                </p:cNvPr>
                <p:cNvSpPr/>
                <p:nvPr/>
              </p:nvSpPr>
              <p:spPr>
                <a:xfrm>
                  <a:off x="1632083" y="2495272"/>
                  <a:ext cx="785639" cy="243222"/>
                </a:xfrm>
                <a:prstGeom prst="roundRect">
                  <a:avLst/>
                </a:prstGeom>
                <a:solidFill>
                  <a:srgbClr val="E4E9A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10.1.</a:t>
                  </a:r>
                  <a:r>
                    <a:rPr kumimoji="1" lang="en-US" altLang="ko-KR" sz="1100" dirty="0">
                      <a:solidFill>
                        <a:schemeClr val="tx1"/>
                      </a:solidFill>
                    </a:rPr>
                    <a:t>4</a:t>
                  </a:r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.</a:t>
                  </a:r>
                  <a:r>
                    <a:rPr kumimoji="1" lang="en-US" altLang="ko-KR" sz="1100" dirty="0">
                      <a:solidFill>
                        <a:schemeClr val="tx1"/>
                      </a:solidFill>
                    </a:rPr>
                    <a:t>2</a:t>
                  </a:r>
                  <a:endParaRPr kumimoji="1" lang="ko-Kore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853398-FC58-E83B-A807-F525DA294117}"/>
                    </a:ext>
                  </a:extLst>
                </p:cNvPr>
                <p:cNvSpPr txBox="1"/>
                <p:nvPr/>
              </p:nvSpPr>
              <p:spPr>
                <a:xfrm>
                  <a:off x="1707347" y="1467313"/>
                  <a:ext cx="63511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sz="1200" dirty="0"/>
                    <a:t>Node</a:t>
                  </a:r>
                  <a:r>
                    <a:rPr kumimoji="1" lang="en-US" altLang="ko-KR" sz="1200" dirty="0"/>
                    <a:t>0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6214CF1-FE5A-DF82-8C66-47764A68F2EF}"/>
                  </a:ext>
                </a:extLst>
              </p:cNvPr>
              <p:cNvGrpSpPr/>
              <p:nvPr/>
            </p:nvGrpSpPr>
            <p:grpSpPr>
              <a:xfrm>
                <a:off x="6494298" y="1467313"/>
                <a:ext cx="1123468" cy="1403209"/>
                <a:chOff x="1463168" y="1467313"/>
                <a:chExt cx="1123468" cy="1403209"/>
              </a:xfrm>
            </p:grpSpPr>
            <p:sp>
              <p:nvSpPr>
                <p:cNvPr id="34" name="모서리가 둥근 직사각형 33">
                  <a:extLst>
                    <a:ext uri="{FF2B5EF4-FFF2-40B4-BE49-F238E27FC236}">
                      <a16:creationId xmlns:a16="http://schemas.microsoft.com/office/drawing/2014/main" id="{FC684C42-3085-02D0-B60B-4DDCA451E7D4}"/>
                    </a:ext>
                  </a:extLst>
                </p:cNvPr>
                <p:cNvSpPr/>
                <p:nvPr/>
              </p:nvSpPr>
              <p:spPr>
                <a:xfrm>
                  <a:off x="1632083" y="2130521"/>
                  <a:ext cx="785639" cy="243222"/>
                </a:xfrm>
                <a:prstGeom prst="roundRect">
                  <a:avLst/>
                </a:prstGeom>
                <a:solidFill>
                  <a:srgbClr val="E4E9A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10.1.</a:t>
                  </a:r>
                  <a:r>
                    <a:rPr kumimoji="1" lang="en-US" altLang="ko-KR" sz="1100" dirty="0">
                      <a:solidFill>
                        <a:schemeClr val="tx1"/>
                      </a:solidFill>
                    </a:rPr>
                    <a:t>3</a:t>
                  </a:r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.</a:t>
                  </a:r>
                  <a:r>
                    <a:rPr kumimoji="1" lang="en-US" altLang="ko-KR" sz="1100" dirty="0">
                      <a:solidFill>
                        <a:schemeClr val="tx1"/>
                      </a:solidFill>
                    </a:rPr>
                    <a:t>2</a:t>
                  </a:r>
                  <a:endParaRPr kumimoji="1" lang="ko-Kore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모서리가 둥근 직사각형 34">
                  <a:extLst>
                    <a:ext uri="{FF2B5EF4-FFF2-40B4-BE49-F238E27FC236}">
                      <a16:creationId xmlns:a16="http://schemas.microsoft.com/office/drawing/2014/main" id="{D970578D-B18A-CDE3-FF74-A1132EE8AC7E}"/>
                    </a:ext>
                  </a:extLst>
                </p:cNvPr>
                <p:cNvSpPr/>
                <p:nvPr/>
              </p:nvSpPr>
              <p:spPr>
                <a:xfrm>
                  <a:off x="1463168" y="1622086"/>
                  <a:ext cx="1123468" cy="124843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36" name="모서리가 둥근 직사각형 35">
                  <a:extLst>
                    <a:ext uri="{FF2B5EF4-FFF2-40B4-BE49-F238E27FC236}">
                      <a16:creationId xmlns:a16="http://schemas.microsoft.com/office/drawing/2014/main" id="{38F1D0F6-6328-F842-1A67-C9538B08C13C}"/>
                    </a:ext>
                  </a:extLst>
                </p:cNvPr>
                <p:cNvSpPr/>
                <p:nvPr/>
              </p:nvSpPr>
              <p:spPr>
                <a:xfrm>
                  <a:off x="1632083" y="1765770"/>
                  <a:ext cx="785639" cy="243222"/>
                </a:xfrm>
                <a:prstGeom prst="roundRect">
                  <a:avLst/>
                </a:prstGeom>
                <a:solidFill>
                  <a:srgbClr val="E4E9A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10.1.1.1</a:t>
                  </a:r>
                  <a:endParaRPr kumimoji="1" lang="ko-Kore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모서리가 둥근 직사각형 36">
                  <a:extLst>
                    <a:ext uri="{FF2B5EF4-FFF2-40B4-BE49-F238E27FC236}">
                      <a16:creationId xmlns:a16="http://schemas.microsoft.com/office/drawing/2014/main" id="{847AAFA7-52A3-36EA-FFA5-EA352A459334}"/>
                    </a:ext>
                  </a:extLst>
                </p:cNvPr>
                <p:cNvSpPr/>
                <p:nvPr/>
              </p:nvSpPr>
              <p:spPr>
                <a:xfrm>
                  <a:off x="1632083" y="2495272"/>
                  <a:ext cx="785639" cy="243222"/>
                </a:xfrm>
                <a:prstGeom prst="roundRect">
                  <a:avLst/>
                </a:prstGeom>
                <a:solidFill>
                  <a:srgbClr val="E4E9A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10.1.</a:t>
                  </a:r>
                  <a:r>
                    <a:rPr kumimoji="1" lang="en-US" altLang="ko-KR" sz="1100" dirty="0">
                      <a:solidFill>
                        <a:schemeClr val="tx1"/>
                      </a:solidFill>
                    </a:rPr>
                    <a:t>5</a:t>
                  </a:r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.</a:t>
                  </a:r>
                  <a:r>
                    <a:rPr kumimoji="1" lang="en-US" altLang="ko-KR" sz="1100" dirty="0">
                      <a:solidFill>
                        <a:schemeClr val="tx1"/>
                      </a:solidFill>
                    </a:rPr>
                    <a:t>2</a:t>
                  </a:r>
                  <a:endParaRPr kumimoji="1" lang="ko-Kore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579F38A-2AC4-7708-7CD7-74046797251F}"/>
                    </a:ext>
                  </a:extLst>
                </p:cNvPr>
                <p:cNvSpPr txBox="1"/>
                <p:nvPr/>
              </p:nvSpPr>
              <p:spPr>
                <a:xfrm>
                  <a:off x="1707347" y="1467313"/>
                  <a:ext cx="63511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sz="1200" dirty="0"/>
                    <a:t>Node1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9A4FC0D-CDE7-3404-A7CC-C816563F21CA}"/>
                  </a:ext>
                </a:extLst>
              </p:cNvPr>
              <p:cNvGrpSpPr/>
              <p:nvPr/>
            </p:nvGrpSpPr>
            <p:grpSpPr>
              <a:xfrm>
                <a:off x="6492007" y="4083191"/>
                <a:ext cx="1123468" cy="1403209"/>
                <a:chOff x="1460877" y="1467313"/>
                <a:chExt cx="1123468" cy="1403209"/>
              </a:xfrm>
            </p:grpSpPr>
            <p:sp>
              <p:nvSpPr>
                <p:cNvPr id="41" name="모서리가 둥근 직사각형 40">
                  <a:extLst>
                    <a:ext uri="{FF2B5EF4-FFF2-40B4-BE49-F238E27FC236}">
                      <a16:creationId xmlns:a16="http://schemas.microsoft.com/office/drawing/2014/main" id="{748F6D9A-205D-714F-C738-CA6E2357D7E5}"/>
                    </a:ext>
                  </a:extLst>
                </p:cNvPr>
                <p:cNvSpPr/>
                <p:nvPr/>
              </p:nvSpPr>
              <p:spPr>
                <a:xfrm>
                  <a:off x="1632083" y="2130521"/>
                  <a:ext cx="785639" cy="243222"/>
                </a:xfrm>
                <a:prstGeom prst="roundRect">
                  <a:avLst/>
                </a:prstGeom>
                <a:solidFill>
                  <a:srgbClr val="E4E9A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10.1.</a:t>
                  </a:r>
                  <a:r>
                    <a:rPr kumimoji="1" lang="en-US" altLang="ko-KR" sz="1100" dirty="0">
                      <a:solidFill>
                        <a:schemeClr val="tx1"/>
                      </a:solidFill>
                    </a:rPr>
                    <a:t>5</a:t>
                  </a:r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.1</a:t>
                  </a:r>
                  <a:endParaRPr kumimoji="1" lang="ko-Kore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모서리가 둥근 직사각형 41">
                  <a:extLst>
                    <a:ext uri="{FF2B5EF4-FFF2-40B4-BE49-F238E27FC236}">
                      <a16:creationId xmlns:a16="http://schemas.microsoft.com/office/drawing/2014/main" id="{AFFDF45E-4D6E-8253-85C9-08363B593DE9}"/>
                    </a:ext>
                  </a:extLst>
                </p:cNvPr>
                <p:cNvSpPr/>
                <p:nvPr/>
              </p:nvSpPr>
              <p:spPr>
                <a:xfrm>
                  <a:off x="1460877" y="1622086"/>
                  <a:ext cx="1123468" cy="124843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3" name="모서리가 둥근 직사각형 42">
                  <a:extLst>
                    <a:ext uri="{FF2B5EF4-FFF2-40B4-BE49-F238E27FC236}">
                      <a16:creationId xmlns:a16="http://schemas.microsoft.com/office/drawing/2014/main" id="{8E55605B-50D5-7F26-4E80-4CE09D2666DD}"/>
                    </a:ext>
                  </a:extLst>
                </p:cNvPr>
                <p:cNvSpPr/>
                <p:nvPr/>
              </p:nvSpPr>
              <p:spPr>
                <a:xfrm>
                  <a:off x="1632083" y="1765770"/>
                  <a:ext cx="785639" cy="243222"/>
                </a:xfrm>
                <a:prstGeom prst="roundRect">
                  <a:avLst/>
                </a:prstGeom>
                <a:solidFill>
                  <a:srgbClr val="E4E9A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10.1.</a:t>
                  </a:r>
                  <a:r>
                    <a:rPr kumimoji="1" lang="en-US" altLang="ko-KR" sz="1100" dirty="0">
                      <a:solidFill>
                        <a:schemeClr val="tx1"/>
                      </a:solidFill>
                    </a:rPr>
                    <a:t>4</a:t>
                  </a:r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.1</a:t>
                  </a:r>
                  <a:endParaRPr kumimoji="1" lang="ko-Kore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모서리가 둥근 직사각형 43">
                  <a:extLst>
                    <a:ext uri="{FF2B5EF4-FFF2-40B4-BE49-F238E27FC236}">
                      <a16:creationId xmlns:a16="http://schemas.microsoft.com/office/drawing/2014/main" id="{35B1E337-58BC-D5D9-91CB-2D7E06587D1E}"/>
                    </a:ext>
                  </a:extLst>
                </p:cNvPr>
                <p:cNvSpPr/>
                <p:nvPr/>
              </p:nvSpPr>
              <p:spPr>
                <a:xfrm>
                  <a:off x="1632083" y="2495272"/>
                  <a:ext cx="785639" cy="243222"/>
                </a:xfrm>
                <a:prstGeom prst="roundRect">
                  <a:avLst/>
                </a:prstGeom>
                <a:solidFill>
                  <a:srgbClr val="E4E9A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10.1.</a:t>
                  </a:r>
                  <a:r>
                    <a:rPr kumimoji="1" lang="en-US" altLang="ko-KR" sz="1100" dirty="0">
                      <a:solidFill>
                        <a:schemeClr val="tx1"/>
                      </a:solidFill>
                    </a:rPr>
                    <a:t>6</a:t>
                  </a:r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.1</a:t>
                  </a:r>
                  <a:endParaRPr kumimoji="1" lang="ko-Kore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DE6CD25-433E-E04C-3E8A-699901593861}"/>
                    </a:ext>
                  </a:extLst>
                </p:cNvPr>
                <p:cNvSpPr txBox="1"/>
                <p:nvPr/>
              </p:nvSpPr>
              <p:spPr>
                <a:xfrm>
                  <a:off x="1707347" y="1467313"/>
                  <a:ext cx="63511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sz="1200" dirty="0"/>
                    <a:t>Node</a:t>
                  </a:r>
                  <a:r>
                    <a:rPr kumimoji="1" lang="en-US" altLang="ko-KR" sz="1200" dirty="0"/>
                    <a:t>3</a:t>
                  </a:r>
                  <a:endParaRPr kumimoji="1" lang="ko-Kore-KR" altLang="en-US" sz="1200" dirty="0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7B4AF601-4966-C739-B323-364E19223541}"/>
                  </a:ext>
                </a:extLst>
              </p:cNvPr>
              <p:cNvGrpSpPr/>
              <p:nvPr/>
            </p:nvGrpSpPr>
            <p:grpSpPr>
              <a:xfrm>
                <a:off x="4025032" y="4083191"/>
                <a:ext cx="1123468" cy="1403209"/>
                <a:chOff x="1463168" y="1467313"/>
                <a:chExt cx="1123468" cy="1403209"/>
              </a:xfrm>
            </p:grpSpPr>
            <p:sp>
              <p:nvSpPr>
                <p:cNvPr id="48" name="모서리가 둥근 직사각형 47">
                  <a:extLst>
                    <a:ext uri="{FF2B5EF4-FFF2-40B4-BE49-F238E27FC236}">
                      <a16:creationId xmlns:a16="http://schemas.microsoft.com/office/drawing/2014/main" id="{A9EF5141-C74F-A837-6F3F-ED5981591A91}"/>
                    </a:ext>
                  </a:extLst>
                </p:cNvPr>
                <p:cNvSpPr/>
                <p:nvPr/>
              </p:nvSpPr>
              <p:spPr>
                <a:xfrm>
                  <a:off x="1632083" y="2130521"/>
                  <a:ext cx="785639" cy="243222"/>
                </a:xfrm>
                <a:prstGeom prst="roundRect">
                  <a:avLst/>
                </a:prstGeom>
                <a:solidFill>
                  <a:srgbClr val="E4E9A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10.1.</a:t>
                  </a:r>
                  <a:r>
                    <a:rPr kumimoji="1" lang="en-US" altLang="ko-KR" sz="1100" dirty="0">
                      <a:solidFill>
                        <a:schemeClr val="tx1"/>
                      </a:solidFill>
                    </a:rPr>
                    <a:t>3</a:t>
                  </a:r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.1</a:t>
                  </a:r>
                  <a:endParaRPr kumimoji="1" lang="ko-Kore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모서리가 둥근 직사각형 48">
                  <a:extLst>
                    <a:ext uri="{FF2B5EF4-FFF2-40B4-BE49-F238E27FC236}">
                      <a16:creationId xmlns:a16="http://schemas.microsoft.com/office/drawing/2014/main" id="{2303FC77-23FE-6242-19C4-467EDFE28F27}"/>
                    </a:ext>
                  </a:extLst>
                </p:cNvPr>
                <p:cNvSpPr/>
                <p:nvPr/>
              </p:nvSpPr>
              <p:spPr>
                <a:xfrm>
                  <a:off x="1463168" y="1622086"/>
                  <a:ext cx="1123468" cy="124843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0" name="모서리가 둥근 직사각형 49">
                  <a:extLst>
                    <a:ext uri="{FF2B5EF4-FFF2-40B4-BE49-F238E27FC236}">
                      <a16:creationId xmlns:a16="http://schemas.microsoft.com/office/drawing/2014/main" id="{74F8A331-7974-14FC-FC51-8089DA29BF61}"/>
                    </a:ext>
                  </a:extLst>
                </p:cNvPr>
                <p:cNvSpPr/>
                <p:nvPr/>
              </p:nvSpPr>
              <p:spPr>
                <a:xfrm>
                  <a:off x="1632083" y="1765770"/>
                  <a:ext cx="785639" cy="243222"/>
                </a:xfrm>
                <a:prstGeom prst="roundRect">
                  <a:avLst/>
                </a:prstGeom>
                <a:solidFill>
                  <a:srgbClr val="E4E9A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10.1.</a:t>
                  </a:r>
                  <a:r>
                    <a:rPr kumimoji="1" lang="en-US" altLang="ko-KR" sz="1100" dirty="0">
                      <a:solidFill>
                        <a:schemeClr val="tx1"/>
                      </a:solidFill>
                    </a:rPr>
                    <a:t>2</a:t>
                  </a:r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.1</a:t>
                  </a:r>
                  <a:endParaRPr kumimoji="1" lang="ko-Kore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모서리가 둥근 직사각형 50">
                  <a:extLst>
                    <a:ext uri="{FF2B5EF4-FFF2-40B4-BE49-F238E27FC236}">
                      <a16:creationId xmlns:a16="http://schemas.microsoft.com/office/drawing/2014/main" id="{5C70FA29-9C69-6E35-CD3F-A0F05889DD80}"/>
                    </a:ext>
                  </a:extLst>
                </p:cNvPr>
                <p:cNvSpPr/>
                <p:nvPr/>
              </p:nvSpPr>
              <p:spPr>
                <a:xfrm>
                  <a:off x="1632083" y="2495272"/>
                  <a:ext cx="785639" cy="243222"/>
                </a:xfrm>
                <a:prstGeom prst="roundRect">
                  <a:avLst/>
                </a:prstGeom>
                <a:solidFill>
                  <a:srgbClr val="E4E9A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10.1.</a:t>
                  </a:r>
                  <a:r>
                    <a:rPr kumimoji="1" lang="en-US" altLang="ko-KR" sz="1100" dirty="0">
                      <a:solidFill>
                        <a:schemeClr val="tx1"/>
                      </a:solidFill>
                    </a:rPr>
                    <a:t>6</a:t>
                  </a:r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.</a:t>
                  </a:r>
                  <a:r>
                    <a:rPr kumimoji="1" lang="en-US" altLang="ko-KR" sz="1100" dirty="0">
                      <a:solidFill>
                        <a:schemeClr val="tx1"/>
                      </a:solidFill>
                    </a:rPr>
                    <a:t>2</a:t>
                  </a:r>
                  <a:endParaRPr kumimoji="1" lang="ko-Kore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C79004B-1DCD-2D3B-C16D-B48833ABDC60}"/>
                    </a:ext>
                  </a:extLst>
                </p:cNvPr>
                <p:cNvSpPr txBox="1"/>
                <p:nvPr/>
              </p:nvSpPr>
              <p:spPr>
                <a:xfrm>
                  <a:off x="1707347" y="1467313"/>
                  <a:ext cx="63511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sz="1200" dirty="0"/>
                    <a:t>Node</a:t>
                  </a:r>
                  <a:r>
                    <a:rPr kumimoji="1" lang="en-US" altLang="ko-KR" sz="1200" dirty="0"/>
                    <a:t>2</a:t>
                  </a:r>
                  <a:endParaRPr kumimoji="1" lang="ko-Kore-KR" altLang="en-US" sz="1200" dirty="0"/>
                </a:p>
              </p:txBody>
            </p:sp>
          </p:grpSp>
        </p:grp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C258D9DB-2674-B6F8-DD34-3F9111FB17BD}"/>
                </a:ext>
              </a:extLst>
            </p:cNvPr>
            <p:cNvCxnSpPr>
              <a:cxnSpLocks/>
              <a:stCxn id="5" idx="3"/>
              <a:endCxn id="36" idx="1"/>
            </p:cNvCxnSpPr>
            <p:nvPr/>
          </p:nvCxnSpPr>
          <p:spPr>
            <a:xfrm>
              <a:off x="8344628" y="1743002"/>
              <a:ext cx="1683627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꺾인 연결선[E] 62">
              <a:extLst>
                <a:ext uri="{FF2B5EF4-FFF2-40B4-BE49-F238E27FC236}">
                  <a16:creationId xmlns:a16="http://schemas.microsoft.com/office/drawing/2014/main" id="{0084F372-9346-6F68-043E-F933F116354C}"/>
                </a:ext>
              </a:extLst>
            </p:cNvPr>
            <p:cNvCxnSpPr>
              <a:stCxn id="3" idx="3"/>
              <a:endCxn id="50" idx="3"/>
            </p:cNvCxnSpPr>
            <p:nvPr/>
          </p:nvCxnSpPr>
          <p:spPr>
            <a:xfrm>
              <a:off x="8344628" y="2107753"/>
              <a:ext cx="12700" cy="2251127"/>
            </a:xfrm>
            <a:prstGeom prst="bentConnector3">
              <a:avLst>
                <a:gd name="adj1" fmla="val 2538465"/>
              </a:avLst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3350BE92-EF46-E2BE-4BE8-893DAB89DC43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8344628" y="2477649"/>
              <a:ext cx="1683627" cy="1881231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E7A498-4999-59BF-7AA5-0C25A1E74709}"/>
              </a:ext>
            </a:extLst>
          </p:cNvPr>
          <p:cNvGrpSpPr/>
          <p:nvPr/>
        </p:nvGrpSpPr>
        <p:grpSpPr>
          <a:xfrm>
            <a:off x="1453371" y="1734417"/>
            <a:ext cx="3592734" cy="4019087"/>
            <a:chOff x="4025032" y="1467313"/>
            <a:chExt cx="3592734" cy="4019087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A1960C2-AA43-5BA0-A315-0A3AF49321AC}"/>
                </a:ext>
              </a:extLst>
            </p:cNvPr>
            <p:cNvGrpSpPr/>
            <p:nvPr/>
          </p:nvGrpSpPr>
          <p:grpSpPr>
            <a:xfrm>
              <a:off x="4025032" y="1467313"/>
              <a:ext cx="1123468" cy="1403209"/>
              <a:chOff x="1463168" y="1467313"/>
              <a:chExt cx="1123468" cy="1403209"/>
            </a:xfrm>
          </p:grpSpPr>
          <p:sp>
            <p:nvSpPr>
              <p:cNvPr id="92" name="모서리가 둥근 직사각형 91">
                <a:extLst>
                  <a:ext uri="{FF2B5EF4-FFF2-40B4-BE49-F238E27FC236}">
                    <a16:creationId xmlns:a16="http://schemas.microsoft.com/office/drawing/2014/main" id="{8753D66E-06E8-7C76-1650-DAB7C3539CEC}"/>
                  </a:ext>
                </a:extLst>
              </p:cNvPr>
              <p:cNvSpPr/>
              <p:nvPr/>
            </p:nvSpPr>
            <p:spPr>
              <a:xfrm>
                <a:off x="1632083" y="2130521"/>
                <a:ext cx="785639" cy="243222"/>
              </a:xfrm>
              <a:prstGeom prst="roundRect">
                <a:avLst/>
              </a:prstGeom>
              <a:solidFill>
                <a:srgbClr val="E4E9A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>
                    <a:solidFill>
                      <a:schemeClr val="tx1"/>
                    </a:solidFill>
                  </a:rPr>
                  <a:t>10.1.</a:t>
                </a:r>
                <a:r>
                  <a:rPr kumimoji="1" lang="en-US" altLang="ko-KR" sz="1100" dirty="0">
                    <a:solidFill>
                      <a:schemeClr val="tx1"/>
                    </a:solidFill>
                  </a:rPr>
                  <a:t>2</a:t>
                </a:r>
                <a:r>
                  <a:rPr kumimoji="1" lang="en-US" altLang="ko-Kore-KR" sz="1100" dirty="0">
                    <a:solidFill>
                      <a:schemeClr val="tx1"/>
                    </a:solidFill>
                  </a:rPr>
                  <a:t>.</a:t>
                </a:r>
                <a:r>
                  <a:rPr kumimoji="1" lang="en-US" altLang="ko-KR" sz="1100" dirty="0">
                    <a:solidFill>
                      <a:schemeClr val="tx1"/>
                    </a:solidFill>
                  </a:rPr>
                  <a:t>2</a:t>
                </a:r>
                <a:endParaRPr kumimoji="1" lang="ko-Kore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BEAB6C78-D398-27A6-94D9-6CAEE15771CA}"/>
                  </a:ext>
                </a:extLst>
              </p:cNvPr>
              <p:cNvSpPr/>
              <p:nvPr/>
            </p:nvSpPr>
            <p:spPr>
              <a:xfrm>
                <a:off x="1463168" y="1622086"/>
                <a:ext cx="1123468" cy="124843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86BFCCE-936A-19E2-1D3B-51A53B53DC02}"/>
                  </a:ext>
                </a:extLst>
              </p:cNvPr>
              <p:cNvSpPr txBox="1"/>
              <p:nvPr/>
            </p:nvSpPr>
            <p:spPr>
              <a:xfrm>
                <a:off x="1707347" y="1467313"/>
                <a:ext cx="63511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Node</a:t>
                </a:r>
                <a:r>
                  <a:rPr kumimoji="1" lang="en-US" altLang="ko-KR" sz="1200" dirty="0"/>
                  <a:t>0</a:t>
                </a:r>
                <a:endParaRPr kumimoji="1" lang="ko-Kore-KR" altLang="en-US" sz="1200" dirty="0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D8FAD54-5F3C-AD55-2F58-D0F3D1B85F36}"/>
                </a:ext>
              </a:extLst>
            </p:cNvPr>
            <p:cNvGrpSpPr/>
            <p:nvPr/>
          </p:nvGrpSpPr>
          <p:grpSpPr>
            <a:xfrm>
              <a:off x="6494298" y="1467313"/>
              <a:ext cx="1123468" cy="1403209"/>
              <a:chOff x="1463168" y="1467313"/>
              <a:chExt cx="1123468" cy="1403209"/>
            </a:xfrm>
          </p:grpSpPr>
          <p:sp>
            <p:nvSpPr>
              <p:cNvPr id="87" name="모서리가 둥근 직사각형 86">
                <a:extLst>
                  <a:ext uri="{FF2B5EF4-FFF2-40B4-BE49-F238E27FC236}">
                    <a16:creationId xmlns:a16="http://schemas.microsoft.com/office/drawing/2014/main" id="{E54A9656-3A05-36E3-FCA6-CD6B555FCEAE}"/>
                  </a:ext>
                </a:extLst>
              </p:cNvPr>
              <p:cNvSpPr/>
              <p:nvPr/>
            </p:nvSpPr>
            <p:spPr>
              <a:xfrm>
                <a:off x="1632083" y="2130521"/>
                <a:ext cx="785639" cy="243222"/>
              </a:xfrm>
              <a:prstGeom prst="roundRect">
                <a:avLst/>
              </a:prstGeom>
              <a:solidFill>
                <a:srgbClr val="E4E9A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>
                    <a:solidFill>
                      <a:schemeClr val="tx1"/>
                    </a:solidFill>
                  </a:rPr>
                  <a:t>10.1.</a:t>
                </a:r>
                <a:r>
                  <a:rPr kumimoji="1" lang="en-US" altLang="ko-KR" sz="1100" dirty="0">
                    <a:solidFill>
                      <a:schemeClr val="tx1"/>
                    </a:solidFill>
                  </a:rPr>
                  <a:t>3</a:t>
                </a:r>
                <a:r>
                  <a:rPr kumimoji="1" lang="en-US" altLang="ko-Kore-KR" sz="1100" dirty="0">
                    <a:solidFill>
                      <a:schemeClr val="tx1"/>
                    </a:solidFill>
                  </a:rPr>
                  <a:t>.</a:t>
                </a:r>
                <a:r>
                  <a:rPr kumimoji="1" lang="en-US" altLang="ko-KR" sz="1100" dirty="0">
                    <a:solidFill>
                      <a:schemeClr val="tx1"/>
                    </a:solidFill>
                  </a:rPr>
                  <a:t>2</a:t>
                </a:r>
                <a:endParaRPr kumimoji="1" lang="ko-Kore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모서리가 둥근 직사각형 87">
                <a:extLst>
                  <a:ext uri="{FF2B5EF4-FFF2-40B4-BE49-F238E27FC236}">
                    <a16:creationId xmlns:a16="http://schemas.microsoft.com/office/drawing/2014/main" id="{AAD023A3-7997-3A24-395D-DEE1D9A10E38}"/>
                  </a:ext>
                </a:extLst>
              </p:cNvPr>
              <p:cNvSpPr/>
              <p:nvPr/>
            </p:nvSpPr>
            <p:spPr>
              <a:xfrm>
                <a:off x="1463168" y="1622086"/>
                <a:ext cx="1123468" cy="124843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030D7BE-3C3B-25BE-2486-71374E2159A7}"/>
                  </a:ext>
                </a:extLst>
              </p:cNvPr>
              <p:cNvSpPr txBox="1"/>
              <p:nvPr/>
            </p:nvSpPr>
            <p:spPr>
              <a:xfrm>
                <a:off x="1707347" y="1467313"/>
                <a:ext cx="63511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Node1</a:t>
                </a:r>
                <a:endParaRPr kumimoji="1" lang="ko-Kore-KR" altLang="en-US" sz="1200" dirty="0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9E5B357-2881-9DD5-D4B7-FB90406F1C5D}"/>
                </a:ext>
              </a:extLst>
            </p:cNvPr>
            <p:cNvGrpSpPr/>
            <p:nvPr/>
          </p:nvGrpSpPr>
          <p:grpSpPr>
            <a:xfrm>
              <a:off x="6492007" y="4083191"/>
              <a:ext cx="1123468" cy="1403209"/>
              <a:chOff x="1460877" y="1467313"/>
              <a:chExt cx="1123468" cy="1403209"/>
            </a:xfrm>
          </p:grpSpPr>
          <p:sp>
            <p:nvSpPr>
              <p:cNvPr id="82" name="모서리가 둥근 직사각형 81">
                <a:extLst>
                  <a:ext uri="{FF2B5EF4-FFF2-40B4-BE49-F238E27FC236}">
                    <a16:creationId xmlns:a16="http://schemas.microsoft.com/office/drawing/2014/main" id="{D65AEF69-E29B-D161-3C5A-1AC228C6D600}"/>
                  </a:ext>
                </a:extLst>
              </p:cNvPr>
              <p:cNvSpPr/>
              <p:nvPr/>
            </p:nvSpPr>
            <p:spPr>
              <a:xfrm>
                <a:off x="1632083" y="2130521"/>
                <a:ext cx="785639" cy="243222"/>
              </a:xfrm>
              <a:prstGeom prst="roundRect">
                <a:avLst/>
              </a:prstGeom>
              <a:solidFill>
                <a:srgbClr val="E4E9A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>
                    <a:solidFill>
                      <a:schemeClr val="tx1"/>
                    </a:solidFill>
                  </a:rPr>
                  <a:t>10.1.</a:t>
                </a:r>
                <a:r>
                  <a:rPr kumimoji="1" lang="en-US" altLang="ko-KR" sz="1100" dirty="0">
                    <a:solidFill>
                      <a:schemeClr val="tx1"/>
                    </a:solidFill>
                  </a:rPr>
                  <a:t>5</a:t>
                </a:r>
                <a:r>
                  <a:rPr kumimoji="1" lang="en-US" altLang="ko-Kore-KR" sz="1100" dirty="0">
                    <a:solidFill>
                      <a:schemeClr val="tx1"/>
                    </a:solidFill>
                  </a:rPr>
                  <a:t>.1</a:t>
                </a:r>
                <a:endParaRPr kumimoji="1" lang="ko-Kore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모서리가 둥근 직사각형 82">
                <a:extLst>
                  <a:ext uri="{FF2B5EF4-FFF2-40B4-BE49-F238E27FC236}">
                    <a16:creationId xmlns:a16="http://schemas.microsoft.com/office/drawing/2014/main" id="{1C8495FF-EF1E-601B-89E7-065D5A85B570}"/>
                  </a:ext>
                </a:extLst>
              </p:cNvPr>
              <p:cNvSpPr/>
              <p:nvPr/>
            </p:nvSpPr>
            <p:spPr>
              <a:xfrm>
                <a:off x="1460877" y="1622086"/>
                <a:ext cx="1123468" cy="124843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AEAE47E-F557-806C-15A7-45B5BD77C493}"/>
                  </a:ext>
                </a:extLst>
              </p:cNvPr>
              <p:cNvSpPr txBox="1"/>
              <p:nvPr/>
            </p:nvSpPr>
            <p:spPr>
              <a:xfrm>
                <a:off x="1707347" y="1467313"/>
                <a:ext cx="63511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Node</a:t>
                </a:r>
                <a:r>
                  <a:rPr kumimoji="1" lang="en-US" altLang="ko-KR" sz="1200" dirty="0"/>
                  <a:t>3</a:t>
                </a:r>
                <a:endParaRPr kumimoji="1" lang="ko-Kore-KR" altLang="en-US" sz="1200" dirty="0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FE5AF96-1258-9D6B-E9D2-17A271ACCC82}"/>
                </a:ext>
              </a:extLst>
            </p:cNvPr>
            <p:cNvGrpSpPr/>
            <p:nvPr/>
          </p:nvGrpSpPr>
          <p:grpSpPr>
            <a:xfrm>
              <a:off x="4025032" y="4083191"/>
              <a:ext cx="1123468" cy="1403209"/>
              <a:chOff x="1463168" y="1467313"/>
              <a:chExt cx="1123468" cy="1403209"/>
            </a:xfrm>
          </p:grpSpPr>
          <p:sp>
            <p:nvSpPr>
              <p:cNvPr id="77" name="모서리가 둥근 직사각형 76">
                <a:extLst>
                  <a:ext uri="{FF2B5EF4-FFF2-40B4-BE49-F238E27FC236}">
                    <a16:creationId xmlns:a16="http://schemas.microsoft.com/office/drawing/2014/main" id="{88D71328-C52E-D01F-F575-EE835986D7F3}"/>
                  </a:ext>
                </a:extLst>
              </p:cNvPr>
              <p:cNvSpPr/>
              <p:nvPr/>
            </p:nvSpPr>
            <p:spPr>
              <a:xfrm>
                <a:off x="1632083" y="2130521"/>
                <a:ext cx="785639" cy="243222"/>
              </a:xfrm>
              <a:prstGeom prst="roundRect">
                <a:avLst/>
              </a:prstGeom>
              <a:solidFill>
                <a:srgbClr val="E4E9A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>
                    <a:solidFill>
                      <a:schemeClr val="tx1"/>
                    </a:solidFill>
                  </a:rPr>
                  <a:t>10.1.</a:t>
                </a:r>
                <a:r>
                  <a:rPr kumimoji="1" lang="en-US" altLang="ko-KR" sz="1100" dirty="0">
                    <a:solidFill>
                      <a:schemeClr val="tx1"/>
                    </a:solidFill>
                  </a:rPr>
                  <a:t>3</a:t>
                </a:r>
                <a:r>
                  <a:rPr kumimoji="1" lang="en-US" altLang="ko-Kore-KR" sz="1100" dirty="0">
                    <a:solidFill>
                      <a:schemeClr val="tx1"/>
                    </a:solidFill>
                  </a:rPr>
                  <a:t>.1</a:t>
                </a:r>
                <a:endParaRPr kumimoji="1" lang="ko-Kore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74EDE201-C95C-AAA8-35DC-DA95BF9920BD}"/>
                  </a:ext>
                </a:extLst>
              </p:cNvPr>
              <p:cNvSpPr/>
              <p:nvPr/>
            </p:nvSpPr>
            <p:spPr>
              <a:xfrm>
                <a:off x="1463168" y="1622086"/>
                <a:ext cx="1123468" cy="124843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89FE03C-88F3-0BD9-CB1A-9F685BD678F6}"/>
                  </a:ext>
                </a:extLst>
              </p:cNvPr>
              <p:cNvSpPr txBox="1"/>
              <p:nvPr/>
            </p:nvSpPr>
            <p:spPr>
              <a:xfrm>
                <a:off x="1707347" y="1467313"/>
                <a:ext cx="63511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Node</a:t>
                </a:r>
                <a:r>
                  <a:rPr kumimoji="1" lang="en-US" altLang="ko-KR" sz="1200" dirty="0"/>
                  <a:t>2</a:t>
                </a:r>
                <a:endParaRPr kumimoji="1" lang="ko-Kore-KR" altLang="en-US" sz="1200" dirty="0"/>
              </a:p>
            </p:txBody>
          </p:sp>
        </p:grpSp>
      </p:grp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BEF13527-A311-B22B-3A0D-2F80E6A22380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2407925" y="2519236"/>
            <a:ext cx="168362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550BA59-59E1-26A8-BD75-D124E3C621C7}"/>
              </a:ext>
            </a:extLst>
          </p:cNvPr>
          <p:cNvCxnSpPr>
            <a:cxnSpLocks/>
            <a:stCxn id="92" idx="3"/>
            <a:endCxn id="82" idx="1"/>
          </p:cNvCxnSpPr>
          <p:nvPr/>
        </p:nvCxnSpPr>
        <p:spPr>
          <a:xfrm>
            <a:off x="2407925" y="2519236"/>
            <a:ext cx="1683627" cy="261587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91A48C2C-9EBF-4C06-A62E-4EDBF1327D5C}"/>
              </a:ext>
            </a:extLst>
          </p:cNvPr>
          <p:cNvCxnSpPr>
            <a:cxnSpLocks/>
          </p:cNvCxnSpPr>
          <p:nvPr/>
        </p:nvCxnSpPr>
        <p:spPr>
          <a:xfrm>
            <a:off x="2348637" y="2640847"/>
            <a:ext cx="0" cy="237265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72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NS3</a:t>
            </a:r>
            <a:r>
              <a:rPr lang="ko-KR" altLang="en-US" dirty="0"/>
              <a:t> 구성 요소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NS3</a:t>
            </a:r>
            <a:r>
              <a:rPr lang="ko-KR" altLang="en-US" dirty="0"/>
              <a:t> 동작 과정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코드 분석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개선 및 수정할 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F197B1-4265-8EDA-1EA1-23FB894B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3" y="4307621"/>
            <a:ext cx="10617001" cy="21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4FF83-C9F7-4D72-1ED5-2E355780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NS-3 </a:t>
            </a:r>
            <a:r>
              <a:rPr kumimoji="1" lang="ko-Kore-KR" altLang="en-US" dirty="0"/>
              <a:t>구성요소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A4AD9-D202-74F1-5671-5D83C1D13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800" b="1" dirty="0">
                <a:solidFill>
                  <a:prstClr val="black"/>
                </a:solidFill>
                <a:latin typeface="Calibri" panose="020F0502020204030204"/>
              </a:rPr>
              <a:t>Node : 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</a:rPr>
              <a:t>네트워크에 연결하는 </a:t>
            </a:r>
            <a:r>
              <a:rPr kumimoji="1" lang="ko-KR" altLang="en-US" sz="1800" b="1" dirty="0">
                <a:solidFill>
                  <a:srgbClr val="2E75B6"/>
                </a:solidFill>
                <a:latin typeface="Calibri" panose="020F0502020204030204"/>
              </a:rPr>
              <a:t>컴퓨터 디바이스</a:t>
            </a:r>
            <a:endParaRPr kumimoji="1" lang="en-US" altLang="ko-KR" sz="1800" b="1" dirty="0">
              <a:solidFill>
                <a:srgbClr val="2E75B6"/>
              </a:solidFill>
              <a:latin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kumimoji="1" lang="en-US" altLang="ko-Kore-KR" sz="1800" b="1" dirty="0">
                <a:solidFill>
                  <a:prstClr val="black"/>
                </a:solidFill>
                <a:latin typeface="Calibri" panose="020F0502020204030204"/>
              </a:rPr>
              <a:t>Application :</a:t>
            </a:r>
            <a:r>
              <a:rPr kumimoji="1" lang="ko-KR" altLang="en-US" sz="18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</a:rPr>
              <a:t>노드 상에서 실행시킬 </a:t>
            </a:r>
            <a:r>
              <a:rPr kumimoji="1" lang="ko-KR" altLang="en-US" sz="1800" b="1" dirty="0">
                <a:solidFill>
                  <a:srgbClr val="2E75B6"/>
                </a:solidFill>
                <a:latin typeface="Calibri" panose="020F0502020204030204"/>
              </a:rPr>
              <a:t>프로그램</a:t>
            </a:r>
            <a:endParaRPr kumimoji="1" lang="en-US" altLang="ko-Kore-KR" sz="1800" b="1" dirty="0">
              <a:solidFill>
                <a:srgbClr val="2E75B6"/>
              </a:solidFill>
              <a:latin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kumimoji="1" lang="en-US" altLang="ko-Kore-KR" sz="1800" b="1" dirty="0">
                <a:solidFill>
                  <a:prstClr val="black"/>
                </a:solidFill>
                <a:latin typeface="Calibri" panose="020F0502020204030204"/>
              </a:rPr>
              <a:t>NetDevice :</a:t>
            </a:r>
            <a:r>
              <a:rPr kumimoji="1" lang="ko-KR" altLang="en-US" sz="18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</a:rPr>
              <a:t>다른 노드와 </a:t>
            </a:r>
            <a:r>
              <a:rPr kumimoji="1" lang="ko-KR" altLang="en-US" sz="1800" b="1" dirty="0">
                <a:solidFill>
                  <a:srgbClr val="2E75B6"/>
                </a:solidFill>
                <a:latin typeface="Calibri" panose="020F0502020204030204"/>
              </a:rPr>
              <a:t>통신할 수 있도록 하는 장치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</a:rPr>
              <a:t>실제 컴퓨터의 </a:t>
            </a: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</a:rPr>
              <a:t>NIC</a:t>
            </a:r>
            <a:r>
              <a:rPr kumimoji="1" lang="ko-KR" altLang="en-US" sz="1800" baseline="300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</a:rPr>
              <a:t>에 해당</a:t>
            </a: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ko-Kore-KR" sz="1800" b="1" dirty="0">
                <a:solidFill>
                  <a:prstClr val="black"/>
                </a:solidFill>
                <a:latin typeface="Calibri" panose="020F0502020204030204"/>
              </a:rPr>
              <a:t>Channel :</a:t>
            </a:r>
            <a:r>
              <a:rPr kumimoji="1" lang="ko-KR" altLang="en-US" sz="18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1" lang="ko-KR" altLang="en-US" sz="1800" b="1" dirty="0">
                <a:solidFill>
                  <a:srgbClr val="2E75B6"/>
                </a:solidFill>
                <a:latin typeface="Calibri" panose="020F0502020204030204"/>
              </a:rPr>
              <a:t>통신 채널</a:t>
            </a:r>
            <a:endParaRPr kumimoji="1" lang="en-US" altLang="ko-Kore-KR" sz="1800" b="1" dirty="0">
              <a:solidFill>
                <a:srgbClr val="2E75B6"/>
              </a:solidFill>
              <a:latin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kumimoji="1" lang="en-US" altLang="ko-Kore-KR" sz="1800" b="1" dirty="0">
                <a:solidFill>
                  <a:prstClr val="black"/>
                </a:solidFill>
                <a:latin typeface="Calibri" panose="020F0502020204030204"/>
              </a:rPr>
              <a:t>Helper :</a:t>
            </a:r>
            <a:r>
              <a:rPr kumimoji="1" lang="ko-KR" altLang="en-US" sz="18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1" lang="ko-Kore-KR" altLang="en-US" sz="1800" dirty="0">
                <a:solidFill>
                  <a:prstClr val="black"/>
                </a:solidFill>
                <a:latin typeface="Calibri" panose="020F0502020204030204"/>
              </a:rPr>
              <a:t>시뮬레이션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</a:rPr>
              <a:t> 시 필요한 작업들을 쉽게 수행할 수 있도록 지원 </a:t>
            </a: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</a:rPr>
              <a:t>(IP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</a:rPr>
              <a:t> 주소 할당</a:t>
            </a: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</a:rPr>
              <a:t>,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</a:rPr>
              <a:t> 채널에 연결 등</a:t>
            </a: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kumimoji="1" lang="en-US" altLang="ko-Kore-KR" sz="18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lnSpc>
                <a:spcPct val="120000"/>
              </a:lnSpc>
            </a:pPr>
            <a:endParaRPr kumimoji="1" lang="en-US" altLang="ko-Kore-KR" sz="18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8B689-D83B-7BB9-06E7-A38540315E16}"/>
              </a:ext>
            </a:extLst>
          </p:cNvPr>
          <p:cNvSpPr txBox="1"/>
          <p:nvPr/>
        </p:nvSpPr>
        <p:spPr>
          <a:xfrm>
            <a:off x="0" y="6547292"/>
            <a:ext cx="8664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*</a:t>
            </a:r>
            <a:r>
              <a:rPr kumimoji="1" lang="en-US" altLang="ko-Kore-KR" sz="1400" dirty="0"/>
              <a:t>Network Interface Controller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(NIC)</a:t>
            </a:r>
            <a:r>
              <a:rPr kumimoji="1" lang="en-US" altLang="ko-Kore-KR" sz="1400" dirty="0"/>
              <a:t> : </a:t>
            </a:r>
            <a:r>
              <a:rPr kumimoji="1" lang="ko-Kore-KR" altLang="en-US" sz="1400" dirty="0"/>
              <a:t>컴퓨터를</a:t>
            </a:r>
            <a:r>
              <a:rPr kumimoji="1" lang="ko-KR" altLang="en-US" sz="1400" dirty="0"/>
              <a:t> 네트워크에 연결하여 통신하기 위해 사용하는 하드웨어 장치</a:t>
            </a:r>
            <a:endParaRPr kumimoji="1" lang="ko-Kore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1FEEF6-DBBF-BEE2-BBED-89A065582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61"/>
          <a:stretch/>
        </p:blipFill>
        <p:spPr>
          <a:xfrm>
            <a:off x="3135532" y="3429000"/>
            <a:ext cx="5529020" cy="30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9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7099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kumimoji="1" lang="en-US" altLang="ko-KR" sz="1800" b="1" dirty="0"/>
              <a:t>Class Node</a:t>
            </a:r>
          </a:p>
          <a:p>
            <a:pPr lvl="1">
              <a:lnSpc>
                <a:spcPct val="140000"/>
              </a:lnSpc>
            </a:pPr>
            <a:r>
              <a:rPr kumimoji="1" lang="en-US" altLang="ko-KR" sz="1600" dirty="0"/>
              <a:t>Id : </a:t>
            </a:r>
            <a:r>
              <a:rPr kumimoji="1" lang="ko-KR" altLang="en-US" sz="1600" dirty="0"/>
              <a:t>노드 </a:t>
            </a:r>
            <a:r>
              <a:rPr kumimoji="1" lang="ko-KR" altLang="en-US" sz="1600" b="1" dirty="0">
                <a:solidFill>
                  <a:srgbClr val="2E75B6"/>
                </a:solidFill>
              </a:rPr>
              <a:t>식별자</a:t>
            </a:r>
            <a:endParaRPr kumimoji="1" lang="en-US" altLang="ko-KR" sz="1600" b="1" dirty="0">
              <a:solidFill>
                <a:srgbClr val="2E75B6"/>
              </a:solidFill>
            </a:endParaRPr>
          </a:p>
          <a:p>
            <a:pPr lvl="1">
              <a:lnSpc>
                <a:spcPct val="140000"/>
              </a:lnSpc>
            </a:pPr>
            <a:r>
              <a:rPr kumimoji="1" lang="en-US" altLang="ko-KR" sz="1600" dirty="0" err="1"/>
              <a:t>SystemId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>
                <a:solidFill>
                  <a:srgbClr val="2E75B6"/>
                </a:solidFill>
              </a:rPr>
              <a:t>병렬 시뮬레이션</a:t>
            </a:r>
            <a:r>
              <a:rPr kumimoji="1" lang="ko-KR" altLang="en-US" sz="1600" dirty="0"/>
              <a:t>에 사용되는 식별자 </a:t>
            </a:r>
            <a:r>
              <a:rPr kumimoji="1" lang="en-US" altLang="ko-KR" sz="1600" dirty="0"/>
              <a:t>(MPI)</a:t>
            </a:r>
          </a:p>
          <a:p>
            <a:pPr lvl="1">
              <a:lnSpc>
                <a:spcPct val="140000"/>
              </a:lnSpc>
            </a:pPr>
            <a:r>
              <a:rPr kumimoji="1" lang="en-US" altLang="ko-KR" sz="1600" dirty="0"/>
              <a:t>NetDevice[ ] : </a:t>
            </a:r>
            <a:r>
              <a:rPr kumimoji="1" lang="ko-KR" altLang="en-US" sz="1600" dirty="0"/>
              <a:t>다른 노드와 </a:t>
            </a:r>
            <a:r>
              <a:rPr kumimoji="1" lang="ko-KR" altLang="en-US" sz="1600" b="1" dirty="0">
                <a:solidFill>
                  <a:srgbClr val="2E75B6"/>
                </a:solidFill>
              </a:rPr>
              <a:t>통신할 수 있도록 하는 장치</a:t>
            </a:r>
            <a:endParaRPr kumimoji="1" lang="en-US" altLang="ko-KR" sz="1600" b="1" dirty="0">
              <a:solidFill>
                <a:srgbClr val="2E75B6"/>
              </a:solidFill>
            </a:endParaRPr>
          </a:p>
          <a:p>
            <a:pPr lvl="1">
              <a:lnSpc>
                <a:spcPct val="140000"/>
              </a:lnSpc>
            </a:pPr>
            <a:r>
              <a:rPr kumimoji="1" lang="en-US" altLang="ko-KR" sz="1600" dirty="0"/>
              <a:t>Application[ 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노드 상에서 실행시킬 </a:t>
            </a:r>
            <a:r>
              <a:rPr kumimoji="1" lang="ko-KR" altLang="en-US" sz="1600" b="1" dirty="0">
                <a:solidFill>
                  <a:srgbClr val="2E75B6"/>
                </a:solidFill>
              </a:rPr>
              <a:t>응용 프로그램</a:t>
            </a:r>
            <a:endParaRPr kumimoji="1" lang="en-US" altLang="ko-KR" sz="1600" b="1" dirty="0">
              <a:solidFill>
                <a:srgbClr val="2E75B6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NS3</a:t>
            </a:r>
            <a:r>
              <a:rPr kumimoji="1" lang="ko-KR" altLang="en-US"/>
              <a:t>에서의 노드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016474-C30E-0A19-1CA4-DAB2EC7DC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903" y="1277214"/>
            <a:ext cx="5192660" cy="473071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7BB933E-4DBA-7B28-FC83-0F622DE2F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41" y="4204524"/>
            <a:ext cx="37211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4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NS3 </a:t>
            </a:r>
            <a:r>
              <a:rPr kumimoji="1" lang="ko-KR" altLang="en-US" dirty="0"/>
              <a:t>동작과정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7054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ns3 </a:t>
            </a: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실행 파일 </a:t>
            </a:r>
            <a:endParaRPr kumimoji="1" lang="en-US" altLang="ko-KR" sz="1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40000"/>
              </a:lnSpc>
            </a:pP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ns3 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빌드 및 실행 프로그램</a:t>
            </a: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40000"/>
              </a:lnSpc>
            </a:pP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scratch</a:t>
            </a: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폴더</a:t>
            </a:r>
            <a:endParaRPr kumimoji="1" lang="en-US" altLang="ko-KR" sz="1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40000"/>
              </a:lnSpc>
            </a:pPr>
            <a:r>
              <a:rPr lang="en-US" altLang="ko-Kore-KR" sz="14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c++</a:t>
            </a:r>
            <a:r>
              <a:rPr lang="ko-KR" altLang="en-US" sz="14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로 작성된 </a:t>
            </a:r>
            <a:r>
              <a:rPr lang="ko-KR" altLang="en-US" sz="1400" b="1" dirty="0">
                <a:solidFill>
                  <a:srgbClr val="C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시나리오 파일</a:t>
            </a:r>
            <a:r>
              <a:rPr lang="ko-KR" altLang="en-US" sz="14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이 포함되어 있는 폴더</a:t>
            </a:r>
            <a:endParaRPr lang="en-US" altLang="ko-KR" sz="140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40000"/>
              </a:lnSpc>
            </a:pPr>
            <a:r>
              <a:rPr lang="en-US" altLang="ko-Kore-KR" sz="14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ns3</a:t>
            </a:r>
            <a:r>
              <a:rPr lang="ko-KR" altLang="en-US" sz="14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실행 시 </a:t>
            </a:r>
            <a:r>
              <a:rPr lang="en-US" altLang="ko-Kore-KR" sz="14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scratch </a:t>
            </a:r>
            <a:r>
              <a:rPr lang="ko-KR" altLang="en-US" sz="14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폴더 내에 시나리오 파일을 찾게 됨</a:t>
            </a:r>
            <a:endParaRPr lang="en-US" altLang="ko-KR" sz="140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40000"/>
              </a:lnSpc>
            </a:pPr>
            <a:endParaRPr kumimoji="1" lang="en-US" altLang="ko-KR" sz="1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40000"/>
              </a:lnSpc>
            </a:pP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src </a:t>
            </a: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폴더</a:t>
            </a:r>
            <a:endParaRPr kumimoji="1" lang="en-US" altLang="ko-KR" sz="1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40000"/>
              </a:lnSpc>
            </a:pPr>
            <a:r>
              <a:rPr lang="en-US" altLang="ko-Kore-KR" sz="14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c++</a:t>
            </a:r>
            <a:r>
              <a:rPr lang="ko-KR" altLang="en-US" sz="14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로 작성된 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n</a:t>
            </a:r>
            <a:r>
              <a:rPr lang="en-US" altLang="ko-Kore-KR" sz="14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etwork, lte, point-to-point, wifi, </a:t>
            </a:r>
            <a:r>
              <a:rPr lang="en-US" altLang="ko-Kore-KR" sz="1400" b="1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application</a:t>
            </a:r>
            <a:r>
              <a:rPr lang="en-US" altLang="ko-Kore-KR" sz="14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ore-KR" altLang="en-US" sz="14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등과</a:t>
            </a:r>
            <a:r>
              <a:rPr lang="ko-KR" altLang="en-US" sz="14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같은 모듈들이 있음</a:t>
            </a:r>
            <a:endParaRPr lang="en-US" altLang="ko-KR" sz="140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40000"/>
              </a:lnSpc>
            </a:pP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ns3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 제공하는 모듈 외 필요한 모듈이 있다면 해당 폴더에 추가하여 사용 가능</a:t>
            </a:r>
            <a:endParaRPr lang="en-US" altLang="ko-KR" sz="140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40000"/>
              </a:lnSpc>
            </a:pPr>
            <a:r>
              <a:rPr kumimoji="1"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applications/helper :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다른 클래스의 설정을 쉽게 하기 위한 클래스</a:t>
            </a:r>
            <a:endParaRPr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40000"/>
              </a:lnSpc>
            </a:pPr>
            <a:r>
              <a:rPr kumimoji="1"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applications/model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400" b="1" dirty="0">
                <a:solidFill>
                  <a:srgbClr val="2E75B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노드 상에서 실행시킬 프로그램 </a:t>
            </a:r>
            <a:r>
              <a:rPr lang="en-US" altLang="ko-KR" sz="1400" b="1" dirty="0">
                <a:solidFill>
                  <a:srgbClr val="2E75B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(ex. </a:t>
            </a:r>
            <a:r>
              <a:rPr lang="ko-KR" altLang="en-US" sz="1400" b="1" dirty="0">
                <a:solidFill>
                  <a:srgbClr val="2E75B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합의 알고리즘</a:t>
            </a:r>
            <a:r>
              <a:rPr lang="en-US" altLang="ko-KR" sz="1400" b="1" dirty="0">
                <a:solidFill>
                  <a:srgbClr val="2E75B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B4CA55-88ED-911B-EE09-4DDE930A9035}"/>
              </a:ext>
            </a:extLst>
          </p:cNvPr>
          <p:cNvGrpSpPr/>
          <p:nvPr/>
        </p:nvGrpSpPr>
        <p:grpSpPr>
          <a:xfrm>
            <a:off x="5626379" y="911670"/>
            <a:ext cx="6334127" cy="3647231"/>
            <a:chOff x="2928936" y="3570186"/>
            <a:chExt cx="6334127" cy="364723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F189A3A-3023-4A34-16BD-5B4028869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8936" y="3570186"/>
              <a:ext cx="6334127" cy="364723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7644E6B-CF14-28EE-2221-1D3F7DBB5706}"/>
                </a:ext>
              </a:extLst>
            </p:cNvPr>
            <p:cNvSpPr/>
            <p:nvPr/>
          </p:nvSpPr>
          <p:spPr>
            <a:xfrm>
              <a:off x="5243332" y="4965540"/>
              <a:ext cx="590309" cy="46298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306506F-E450-9E56-35F5-BC7699721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451" y="4264991"/>
            <a:ext cx="1897319" cy="22020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C69487-443F-CF65-5FCE-D311BFA02E2D}"/>
              </a:ext>
            </a:extLst>
          </p:cNvPr>
          <p:cNvSpPr/>
          <p:nvPr/>
        </p:nvSpPr>
        <p:spPr>
          <a:xfrm>
            <a:off x="9170894" y="5862918"/>
            <a:ext cx="847165" cy="3765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249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dirty="0"/>
              <a:t>NS3 </a:t>
            </a:r>
            <a:r>
              <a:rPr lang="ko-Kore-KR" altLang="en-US" dirty="0"/>
              <a:t>시나리오</a:t>
            </a:r>
            <a:r>
              <a:rPr lang="ko-KR" altLang="en-US" dirty="0"/>
              <a:t> 파일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b="1" dirty="0"/>
              <a:t>scratch/blockchain-simulator.cc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3B0D33-C6F4-78AF-B70B-EA577440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94" y="1368827"/>
            <a:ext cx="6062186" cy="4885520"/>
          </a:xfrm>
          <a:prstGeom prst="rect">
            <a:avLst/>
          </a:prstGeom>
        </p:spPr>
      </p:pic>
      <p:sp>
        <p:nvSpPr>
          <p:cNvPr id="9" name="오른쪽 중괄호[R] 8">
            <a:extLst>
              <a:ext uri="{FF2B5EF4-FFF2-40B4-BE49-F238E27FC236}">
                <a16:creationId xmlns:a16="http://schemas.microsoft.com/office/drawing/2014/main" id="{B94DF6FA-48D5-2C63-9025-5BD12B273319}"/>
              </a:ext>
            </a:extLst>
          </p:cNvPr>
          <p:cNvSpPr/>
          <p:nvPr/>
        </p:nvSpPr>
        <p:spPr>
          <a:xfrm flipH="1">
            <a:off x="5376988" y="2158409"/>
            <a:ext cx="278361" cy="1270591"/>
          </a:xfrm>
          <a:prstGeom prst="rightBrace">
            <a:avLst>
              <a:gd name="adj1" fmla="val 8333"/>
              <a:gd name="adj2" fmla="val 502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2644F1A-50A7-019B-9E45-A2BB05CF9C25}"/>
              </a:ext>
            </a:extLst>
          </p:cNvPr>
          <p:cNvSpPr/>
          <p:nvPr/>
        </p:nvSpPr>
        <p:spPr>
          <a:xfrm>
            <a:off x="411162" y="3926738"/>
            <a:ext cx="4900887" cy="513405"/>
          </a:xfrm>
          <a:prstGeom prst="roundRect">
            <a:avLst>
              <a:gd name="adj" fmla="val 46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308BAC1-B129-3B3F-6499-0484EA996FFA}"/>
              </a:ext>
            </a:extLst>
          </p:cNvPr>
          <p:cNvSpPr/>
          <p:nvPr/>
        </p:nvSpPr>
        <p:spPr>
          <a:xfrm>
            <a:off x="411162" y="1748208"/>
            <a:ext cx="4900887" cy="2059129"/>
          </a:xfrm>
          <a:prstGeom prst="roundRect">
            <a:avLst>
              <a:gd name="adj" fmla="val 46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58BB6E6-C038-88B8-3F55-B9B5CF0092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8"/>
          <a:stretch/>
        </p:blipFill>
        <p:spPr>
          <a:xfrm>
            <a:off x="537885" y="2652424"/>
            <a:ext cx="4627840" cy="279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220409-0E24-B948-E7A2-568AB1879249}"/>
              </a:ext>
            </a:extLst>
          </p:cNvPr>
          <p:cNvSpPr txBox="1"/>
          <p:nvPr/>
        </p:nvSpPr>
        <p:spPr>
          <a:xfrm>
            <a:off x="723064" y="1878364"/>
            <a:ext cx="4277081" cy="677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ko-Kore-KR" sz="1800" b="1" dirty="0">
                <a:solidFill>
                  <a:schemeClr val="tx1"/>
                </a:solidFill>
              </a:rPr>
              <a:t>command line</a:t>
            </a:r>
            <a:r>
              <a:rPr kumimoji="1" lang="ko-Kore-KR" altLang="en-US" sz="1800" b="1" dirty="0">
                <a:solidFill>
                  <a:schemeClr val="tx1"/>
                </a:solidFill>
              </a:rPr>
              <a:t>을</a:t>
            </a:r>
            <a:r>
              <a:rPr kumimoji="1" lang="ko-KR" altLang="en-US" sz="1800" b="1" dirty="0">
                <a:solidFill>
                  <a:schemeClr val="tx1"/>
                </a:solidFill>
              </a:rPr>
              <a:t> 통해 옵션을 부여하여 </a:t>
            </a:r>
            <a:endParaRPr kumimoji="1" lang="en-US" altLang="ko-KR" sz="1800" b="1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</a:pPr>
            <a:r>
              <a:rPr kumimoji="1" lang="ko-KR" altLang="en-US" b="1" dirty="0">
                <a:solidFill>
                  <a:srgbClr val="0070C0"/>
                </a:solidFill>
              </a:rPr>
              <a:t>노드의 개수 설정</a:t>
            </a:r>
            <a:endParaRPr kumimoji="1"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24" name="왼쪽 중괄호[L] 23">
            <a:extLst>
              <a:ext uri="{FF2B5EF4-FFF2-40B4-BE49-F238E27FC236}">
                <a16:creationId xmlns:a16="http://schemas.microsoft.com/office/drawing/2014/main" id="{E372119C-19DF-E62D-7B52-88017F13A343}"/>
              </a:ext>
            </a:extLst>
          </p:cNvPr>
          <p:cNvSpPr/>
          <p:nvPr/>
        </p:nvSpPr>
        <p:spPr>
          <a:xfrm rot="16200000">
            <a:off x="4379491" y="2453444"/>
            <a:ext cx="282455" cy="1239212"/>
          </a:xfrm>
          <a:prstGeom prst="leftBrac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44778-A5D9-9D0A-4DCF-2793EEC4455C}"/>
              </a:ext>
            </a:extLst>
          </p:cNvPr>
          <p:cNvSpPr txBox="1"/>
          <p:nvPr/>
        </p:nvSpPr>
        <p:spPr>
          <a:xfrm>
            <a:off x="3977577" y="3224989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400" b="1" dirty="0"/>
              <a:t>노드의</a:t>
            </a:r>
            <a:r>
              <a:rPr kumimoji="1" lang="ko-KR" altLang="en-US" sz="1400" b="1" dirty="0"/>
              <a:t> 개수</a:t>
            </a:r>
            <a:endParaRPr kumimoji="1" lang="ko-Kore-KR" altLang="en-US" sz="1400" b="1" dirty="0"/>
          </a:p>
        </p:txBody>
      </p:sp>
      <p:sp>
        <p:nvSpPr>
          <p:cNvPr id="26" name="왼쪽 중괄호[L] 25">
            <a:extLst>
              <a:ext uri="{FF2B5EF4-FFF2-40B4-BE49-F238E27FC236}">
                <a16:creationId xmlns:a16="http://schemas.microsoft.com/office/drawing/2014/main" id="{7D795F90-C695-DD0B-C545-07AD45903BAC}"/>
              </a:ext>
            </a:extLst>
          </p:cNvPr>
          <p:cNvSpPr/>
          <p:nvPr/>
        </p:nvSpPr>
        <p:spPr>
          <a:xfrm rot="16200000">
            <a:off x="2561052" y="2030959"/>
            <a:ext cx="282455" cy="2084182"/>
          </a:xfrm>
          <a:prstGeom prst="leftBrac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FA00C4-77C7-2164-CFC7-D10BBD2290D8}"/>
              </a:ext>
            </a:extLst>
          </p:cNvPr>
          <p:cNvSpPr txBox="1"/>
          <p:nvPr/>
        </p:nvSpPr>
        <p:spPr>
          <a:xfrm>
            <a:off x="2328450" y="32249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400" b="1" dirty="0"/>
              <a:t>파일명</a:t>
            </a:r>
          </a:p>
        </p:txBody>
      </p:sp>
      <p:sp>
        <p:nvSpPr>
          <p:cNvPr id="29" name="왼쪽 중괄호[L] 28">
            <a:extLst>
              <a:ext uri="{FF2B5EF4-FFF2-40B4-BE49-F238E27FC236}">
                <a16:creationId xmlns:a16="http://schemas.microsoft.com/office/drawing/2014/main" id="{6050EA1E-6962-D525-937E-DD03DC27B0D9}"/>
              </a:ext>
            </a:extLst>
          </p:cNvPr>
          <p:cNvSpPr/>
          <p:nvPr/>
        </p:nvSpPr>
        <p:spPr>
          <a:xfrm rot="16200000">
            <a:off x="965689" y="2577810"/>
            <a:ext cx="282455" cy="990480"/>
          </a:xfrm>
          <a:prstGeom prst="leftBrac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D80769-2B99-8FA5-FB66-1A3875BE1F49}"/>
              </a:ext>
            </a:extLst>
          </p:cNvPr>
          <p:cNvSpPr txBox="1"/>
          <p:nvPr/>
        </p:nvSpPr>
        <p:spPr>
          <a:xfrm>
            <a:off x="623915" y="3224989"/>
            <a:ext cx="966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ns3</a:t>
            </a:r>
            <a:r>
              <a:rPr kumimoji="1" lang="ko-KR" altLang="en-US" sz="1400" b="1" dirty="0"/>
              <a:t> </a:t>
            </a:r>
            <a:r>
              <a:rPr kumimoji="1" lang="ko-Kore-KR" altLang="en-US" sz="1400" b="1" dirty="0"/>
              <a:t>실행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20F69E-B3EB-2C79-53BF-FDA51C379EFE}"/>
              </a:ext>
            </a:extLst>
          </p:cNvPr>
          <p:cNvSpPr txBox="1"/>
          <p:nvPr/>
        </p:nvSpPr>
        <p:spPr>
          <a:xfrm>
            <a:off x="723064" y="3996947"/>
            <a:ext cx="4277081" cy="372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ko-KR" altLang="en-US" sz="1800" b="1" dirty="0">
                <a:solidFill>
                  <a:schemeClr val="tx1"/>
                </a:solidFill>
              </a:rPr>
              <a:t>시간을 표현하는 </a:t>
            </a:r>
            <a:r>
              <a:rPr kumimoji="1" lang="ko-KR" altLang="en-US" b="1" dirty="0">
                <a:solidFill>
                  <a:srgbClr val="0070C0"/>
                </a:solidFill>
              </a:rPr>
              <a:t>단위 설정</a:t>
            </a:r>
            <a:endParaRPr kumimoji="1"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35" name="오른쪽 중괄호[R] 34">
            <a:extLst>
              <a:ext uri="{FF2B5EF4-FFF2-40B4-BE49-F238E27FC236}">
                <a16:creationId xmlns:a16="http://schemas.microsoft.com/office/drawing/2014/main" id="{070A6F81-0597-334D-82D0-987E2B1F7D67}"/>
              </a:ext>
            </a:extLst>
          </p:cNvPr>
          <p:cNvSpPr/>
          <p:nvPr/>
        </p:nvSpPr>
        <p:spPr>
          <a:xfrm flipH="1">
            <a:off x="5376984" y="4655787"/>
            <a:ext cx="278361" cy="371910"/>
          </a:xfrm>
          <a:prstGeom prst="rightBrace">
            <a:avLst>
              <a:gd name="adj1" fmla="val 8333"/>
              <a:gd name="adj2" fmla="val 502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284B9C4D-D1CF-D87E-760F-8A09CF941C51}"/>
              </a:ext>
            </a:extLst>
          </p:cNvPr>
          <p:cNvSpPr/>
          <p:nvPr/>
        </p:nvSpPr>
        <p:spPr>
          <a:xfrm>
            <a:off x="411162" y="4600113"/>
            <a:ext cx="4900887" cy="513405"/>
          </a:xfrm>
          <a:prstGeom prst="roundRect">
            <a:avLst>
              <a:gd name="adj" fmla="val 46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11C650-5E14-8850-88E0-E3D6BBD7BB3F}"/>
              </a:ext>
            </a:extLst>
          </p:cNvPr>
          <p:cNvSpPr txBox="1"/>
          <p:nvPr/>
        </p:nvSpPr>
        <p:spPr>
          <a:xfrm>
            <a:off x="723064" y="4674472"/>
            <a:ext cx="4277081" cy="372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ko-KR" b="1" dirty="0">
                <a:solidFill>
                  <a:srgbClr val="0070C0"/>
                </a:solidFill>
              </a:rPr>
              <a:t>Logging</a:t>
            </a:r>
            <a:r>
              <a:rPr kumimoji="1" lang="ko-KR" altLang="en-US" b="1" dirty="0">
                <a:solidFill>
                  <a:srgbClr val="0070C0"/>
                </a:solidFill>
              </a:rPr>
              <a:t> 활성화 </a:t>
            </a:r>
            <a:r>
              <a:rPr kumimoji="1" lang="ko-KR" altLang="en-US" sz="1800" b="1" dirty="0">
                <a:solidFill>
                  <a:schemeClr val="tx1"/>
                </a:solidFill>
              </a:rPr>
              <a:t>및 </a:t>
            </a:r>
            <a:r>
              <a:rPr kumimoji="1" lang="ko-KR" altLang="en-US" b="1" dirty="0">
                <a:solidFill>
                  <a:srgbClr val="0070C0"/>
                </a:solidFill>
              </a:rPr>
              <a:t>함수 호출</a:t>
            </a:r>
            <a:endParaRPr kumimoji="1"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38" name="오른쪽 중괄호[R] 37">
            <a:extLst>
              <a:ext uri="{FF2B5EF4-FFF2-40B4-BE49-F238E27FC236}">
                <a16:creationId xmlns:a16="http://schemas.microsoft.com/office/drawing/2014/main" id="{446636AC-89E8-00FA-38C8-9A799B19C2A3}"/>
              </a:ext>
            </a:extLst>
          </p:cNvPr>
          <p:cNvSpPr/>
          <p:nvPr/>
        </p:nvSpPr>
        <p:spPr>
          <a:xfrm flipH="1">
            <a:off x="5376985" y="4031163"/>
            <a:ext cx="278361" cy="289004"/>
          </a:xfrm>
          <a:prstGeom prst="rightBrace">
            <a:avLst>
              <a:gd name="adj1" fmla="val 8333"/>
              <a:gd name="adj2" fmla="val 502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254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re-KR" altLang="en-US" dirty="0"/>
              <a:t>시나리오</a:t>
            </a:r>
            <a:r>
              <a:rPr lang="ko-KR" altLang="en-US" dirty="0"/>
              <a:t> 파일 분석</a:t>
            </a:r>
          </a:p>
        </p:txBody>
      </p:sp>
      <p:sp>
        <p:nvSpPr>
          <p:cNvPr id="9" name="오른쪽 중괄호[R] 8">
            <a:extLst>
              <a:ext uri="{FF2B5EF4-FFF2-40B4-BE49-F238E27FC236}">
                <a16:creationId xmlns:a16="http://schemas.microsoft.com/office/drawing/2014/main" id="{B94DF6FA-48D5-2C63-9025-5BD12B273319}"/>
              </a:ext>
            </a:extLst>
          </p:cNvPr>
          <p:cNvSpPr/>
          <p:nvPr/>
        </p:nvSpPr>
        <p:spPr>
          <a:xfrm flipH="1">
            <a:off x="5352267" y="1061545"/>
            <a:ext cx="278360" cy="462455"/>
          </a:xfrm>
          <a:prstGeom prst="rightBrace">
            <a:avLst>
              <a:gd name="adj1" fmla="val 8333"/>
              <a:gd name="adj2" fmla="val 502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308BAC1-B129-3B3F-6499-0484EA996FFA}"/>
              </a:ext>
            </a:extLst>
          </p:cNvPr>
          <p:cNvSpPr/>
          <p:nvPr/>
        </p:nvSpPr>
        <p:spPr>
          <a:xfrm>
            <a:off x="411162" y="1033102"/>
            <a:ext cx="4900887" cy="500367"/>
          </a:xfrm>
          <a:prstGeom prst="roundRect">
            <a:avLst>
              <a:gd name="adj" fmla="val 46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220409-0E24-B948-E7A2-568AB1879249}"/>
              </a:ext>
            </a:extLst>
          </p:cNvPr>
          <p:cNvSpPr txBox="1"/>
          <p:nvPr/>
        </p:nvSpPr>
        <p:spPr>
          <a:xfrm>
            <a:off x="723064" y="1096791"/>
            <a:ext cx="4277081" cy="372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ko-Kore-KR" sz="1800" b="1" dirty="0">
                <a:solidFill>
                  <a:schemeClr val="tx1"/>
                </a:solidFill>
              </a:rPr>
              <a:t>NodeContainer</a:t>
            </a:r>
            <a:r>
              <a:rPr kumimoji="1" lang="ko-Kore-KR" altLang="en-US" sz="1800" b="1" dirty="0">
                <a:solidFill>
                  <a:schemeClr val="tx1"/>
                </a:solidFill>
              </a:rPr>
              <a:t>을</a:t>
            </a:r>
            <a:r>
              <a:rPr kumimoji="1" lang="ko-KR" altLang="en-US" sz="1800" b="1" dirty="0">
                <a:solidFill>
                  <a:schemeClr val="tx1"/>
                </a:solidFill>
              </a:rPr>
              <a:t> 통해</a:t>
            </a:r>
            <a:r>
              <a:rPr kumimoji="1" lang="ko-KR" altLang="en-US" b="1" dirty="0"/>
              <a:t> </a:t>
            </a:r>
            <a:r>
              <a:rPr kumimoji="1" lang="ko-KR" altLang="en-US" b="1" dirty="0">
                <a:solidFill>
                  <a:srgbClr val="0070C0"/>
                </a:solidFill>
              </a:rPr>
              <a:t>노드</a:t>
            </a:r>
            <a:r>
              <a:rPr kumimoji="1" lang="en-US" altLang="ko-KR" b="1" dirty="0">
                <a:solidFill>
                  <a:srgbClr val="0070C0"/>
                </a:solidFill>
              </a:rPr>
              <a:t> </a:t>
            </a:r>
            <a:r>
              <a:rPr kumimoji="1" lang="ko-KR" altLang="en-US" b="1" dirty="0">
                <a:solidFill>
                  <a:srgbClr val="0070C0"/>
                </a:solidFill>
              </a:rPr>
              <a:t>생성</a:t>
            </a:r>
            <a:endParaRPr kumimoji="1"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2644F1A-50A7-019B-9E45-A2BB05CF9C25}"/>
              </a:ext>
            </a:extLst>
          </p:cNvPr>
          <p:cNvSpPr/>
          <p:nvPr/>
        </p:nvSpPr>
        <p:spPr>
          <a:xfrm>
            <a:off x="411162" y="1995947"/>
            <a:ext cx="4900887" cy="778402"/>
          </a:xfrm>
          <a:prstGeom prst="roundRect">
            <a:avLst>
              <a:gd name="adj" fmla="val 46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20F69E-B3EB-2C79-53BF-FDA51C379EFE}"/>
              </a:ext>
            </a:extLst>
          </p:cNvPr>
          <p:cNvSpPr txBox="1"/>
          <p:nvPr/>
        </p:nvSpPr>
        <p:spPr>
          <a:xfrm>
            <a:off x="723064" y="2054068"/>
            <a:ext cx="4277081" cy="677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ko-KR" altLang="en-US" sz="1800" b="1" dirty="0">
                <a:solidFill>
                  <a:schemeClr val="tx1"/>
                </a:solidFill>
              </a:rPr>
              <a:t>다른 노드와 </a:t>
            </a:r>
            <a:r>
              <a:rPr kumimoji="1" lang="en-US" altLang="ko-KR" sz="1800" b="1" dirty="0">
                <a:solidFill>
                  <a:schemeClr val="tx1"/>
                </a:solidFill>
              </a:rPr>
              <a:t>p2p</a:t>
            </a:r>
            <a:r>
              <a:rPr kumimoji="1" lang="ko-KR" altLang="en-US" sz="1800" b="1" dirty="0">
                <a:solidFill>
                  <a:schemeClr val="tx1"/>
                </a:solidFill>
              </a:rPr>
              <a:t> 통신할 수 있도록 </a:t>
            </a:r>
            <a:endParaRPr kumimoji="1" lang="en-US" altLang="ko-KR" sz="1800" b="1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</a:pPr>
            <a:r>
              <a:rPr kumimoji="1" lang="en-US" altLang="ko-KR" b="1" dirty="0">
                <a:solidFill>
                  <a:srgbClr val="0070C0"/>
                </a:solidFill>
              </a:rPr>
              <a:t>NetDevice</a:t>
            </a:r>
            <a:r>
              <a:rPr kumimoji="1" lang="ko-KR" altLang="en-US" b="1" dirty="0">
                <a:solidFill>
                  <a:srgbClr val="0070C0"/>
                </a:solidFill>
              </a:rPr>
              <a:t> 및 </a:t>
            </a:r>
            <a:r>
              <a:rPr kumimoji="1" lang="en-US" altLang="ko-KR" b="1" dirty="0">
                <a:solidFill>
                  <a:srgbClr val="0070C0"/>
                </a:solidFill>
              </a:rPr>
              <a:t>Channel</a:t>
            </a:r>
            <a:r>
              <a:rPr kumimoji="1" lang="ko-KR" altLang="en-US" b="1" dirty="0">
                <a:solidFill>
                  <a:srgbClr val="0070C0"/>
                </a:solidFill>
              </a:rPr>
              <a:t> 설치</a:t>
            </a:r>
            <a:endParaRPr kumimoji="1"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38" name="오른쪽 중괄호[R] 37">
            <a:extLst>
              <a:ext uri="{FF2B5EF4-FFF2-40B4-BE49-F238E27FC236}">
                <a16:creationId xmlns:a16="http://schemas.microsoft.com/office/drawing/2014/main" id="{446636AC-89E8-00FA-38C8-9A799B19C2A3}"/>
              </a:ext>
            </a:extLst>
          </p:cNvPr>
          <p:cNvSpPr/>
          <p:nvPr/>
        </p:nvSpPr>
        <p:spPr>
          <a:xfrm flipH="1">
            <a:off x="5352265" y="1623848"/>
            <a:ext cx="278361" cy="1492469"/>
          </a:xfrm>
          <a:prstGeom prst="rightBrace">
            <a:avLst>
              <a:gd name="adj1" fmla="val 8333"/>
              <a:gd name="adj2" fmla="val 502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13A3630-9DEE-5B86-EC87-0FA34CE775DE}"/>
              </a:ext>
            </a:extLst>
          </p:cNvPr>
          <p:cNvGrpSpPr/>
          <p:nvPr/>
        </p:nvGrpSpPr>
        <p:grpSpPr>
          <a:xfrm>
            <a:off x="5655792" y="1608654"/>
            <a:ext cx="6134378" cy="1516786"/>
            <a:chOff x="5655792" y="1608654"/>
            <a:chExt cx="6134378" cy="151678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0B99369-78D5-C23F-C6CD-4BC8CA9D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6229" y="2328028"/>
              <a:ext cx="6133941" cy="79741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DAD7B00-977C-E7F3-B7B3-4726679A0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5792" y="1608654"/>
              <a:ext cx="6133941" cy="797412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9B13A82A-3B5E-11EE-E4E9-A95B27CAE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342" y="1042101"/>
            <a:ext cx="6128900" cy="4990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B419570-60CC-BE98-F5D2-DBDDA3384A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761"/>
          <a:stretch/>
        </p:blipFill>
        <p:spPr>
          <a:xfrm>
            <a:off x="3930532" y="4427009"/>
            <a:ext cx="4330934" cy="2410220"/>
          </a:xfrm>
          <a:prstGeom prst="rect">
            <a:avLst/>
          </a:prstGeom>
        </p:spPr>
      </p:pic>
      <p:sp>
        <p:nvSpPr>
          <p:cNvPr id="20" name="오른쪽 중괄호[R] 19">
            <a:extLst>
              <a:ext uri="{FF2B5EF4-FFF2-40B4-BE49-F238E27FC236}">
                <a16:creationId xmlns:a16="http://schemas.microsoft.com/office/drawing/2014/main" id="{E4D8E486-5BB1-D8FA-938D-E18E326468C0}"/>
              </a:ext>
            </a:extLst>
          </p:cNvPr>
          <p:cNvSpPr/>
          <p:nvPr/>
        </p:nvSpPr>
        <p:spPr>
          <a:xfrm flipH="1">
            <a:off x="5346778" y="3205656"/>
            <a:ext cx="278361" cy="1140920"/>
          </a:xfrm>
          <a:prstGeom prst="rightBrace">
            <a:avLst>
              <a:gd name="adj1" fmla="val 8333"/>
              <a:gd name="adj2" fmla="val 502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650CC3E-5A17-34BC-79EF-90E015912E9B}"/>
              </a:ext>
            </a:extLst>
          </p:cNvPr>
          <p:cNvSpPr/>
          <p:nvPr/>
        </p:nvSpPr>
        <p:spPr>
          <a:xfrm>
            <a:off x="411162" y="3594450"/>
            <a:ext cx="4900887" cy="500367"/>
          </a:xfrm>
          <a:prstGeom prst="roundRect">
            <a:avLst>
              <a:gd name="adj" fmla="val 46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95343E-C067-C77E-4D77-0F6C66D081F6}"/>
              </a:ext>
            </a:extLst>
          </p:cNvPr>
          <p:cNvSpPr txBox="1"/>
          <p:nvPr/>
        </p:nvSpPr>
        <p:spPr>
          <a:xfrm>
            <a:off x="723064" y="3658139"/>
            <a:ext cx="4277081" cy="372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ko-KR" b="1" dirty="0"/>
              <a:t>NetDevice</a:t>
            </a:r>
            <a:r>
              <a:rPr kumimoji="1" lang="ko-Kore-KR" altLang="en-US" b="1" dirty="0"/>
              <a:t>에</a:t>
            </a:r>
            <a:r>
              <a:rPr kumimoji="1" lang="ko-KR" altLang="en-US" b="1" dirty="0"/>
              <a:t> </a:t>
            </a:r>
            <a:r>
              <a:rPr kumimoji="1" lang="en-US" altLang="ko-KR" b="1" dirty="0">
                <a:solidFill>
                  <a:srgbClr val="0070C0"/>
                </a:solidFill>
              </a:rPr>
              <a:t>IP </a:t>
            </a:r>
            <a:r>
              <a:rPr kumimoji="1" lang="ko-KR" altLang="en-US" b="1" dirty="0">
                <a:solidFill>
                  <a:srgbClr val="0070C0"/>
                </a:solidFill>
              </a:rPr>
              <a:t>주소 할당</a:t>
            </a:r>
            <a:endParaRPr kumimoji="1" lang="en-US" altLang="ko-KR" b="1" dirty="0">
              <a:solidFill>
                <a:srgbClr val="0070C0"/>
              </a:solidFill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BBD2576C-BFD7-AFF0-6736-111159228F0C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8261466" y="1291635"/>
            <a:ext cx="3522776" cy="4340484"/>
          </a:xfrm>
          <a:prstGeom prst="bentConnector3">
            <a:avLst>
              <a:gd name="adj1" fmla="val -6489"/>
            </a:avLst>
          </a:prstGeom>
          <a:ln w="15875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CA0871-ABF5-EDEA-513E-219714215BC5}"/>
              </a:ext>
            </a:extLst>
          </p:cNvPr>
          <p:cNvSpPr/>
          <p:nvPr/>
        </p:nvSpPr>
        <p:spPr>
          <a:xfrm>
            <a:off x="7115694" y="4421467"/>
            <a:ext cx="1145771" cy="216437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EF134B-EFE6-AB06-0970-DB728C6CDC40}"/>
              </a:ext>
            </a:extLst>
          </p:cNvPr>
          <p:cNvSpPr/>
          <p:nvPr/>
        </p:nvSpPr>
        <p:spPr>
          <a:xfrm>
            <a:off x="3930532" y="5941601"/>
            <a:ext cx="4424798" cy="8001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187DA5FF-066B-5F13-6958-AFBA75C7F5AA}"/>
              </a:ext>
            </a:extLst>
          </p:cNvPr>
          <p:cNvCxnSpPr>
            <a:cxnSpLocks/>
            <a:stCxn id="11" idx="3"/>
            <a:endCxn id="34" idx="3"/>
          </p:cNvCxnSpPr>
          <p:nvPr/>
        </p:nvCxnSpPr>
        <p:spPr>
          <a:xfrm flipH="1">
            <a:off x="8355330" y="2726734"/>
            <a:ext cx="3434840" cy="3614917"/>
          </a:xfrm>
          <a:prstGeom prst="bentConnector3">
            <a:avLst>
              <a:gd name="adj1" fmla="val -2435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BA094A80-5C22-F9F0-2929-9B5A2878F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535" y="5151779"/>
            <a:ext cx="2461362" cy="526222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3B0B2CD6-DABA-2F98-1D92-26B17BDD64E5}"/>
              </a:ext>
            </a:extLst>
          </p:cNvPr>
          <p:cNvGrpSpPr/>
          <p:nvPr/>
        </p:nvGrpSpPr>
        <p:grpSpPr>
          <a:xfrm>
            <a:off x="606535" y="6004531"/>
            <a:ext cx="2461362" cy="500367"/>
            <a:chOff x="606535" y="5742460"/>
            <a:chExt cx="2461362" cy="500367"/>
          </a:xfrm>
        </p:grpSpPr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DA3AD2AB-9CA8-C40D-66C9-E7CB3050EA3A}"/>
                </a:ext>
              </a:extLst>
            </p:cNvPr>
            <p:cNvSpPr/>
            <p:nvPr/>
          </p:nvSpPr>
          <p:spPr>
            <a:xfrm>
              <a:off x="606535" y="5742460"/>
              <a:ext cx="2461362" cy="500367"/>
            </a:xfrm>
            <a:prstGeom prst="roundRect">
              <a:avLst>
                <a:gd name="adj" fmla="val 462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DF85B9-9A1F-20BE-94AB-319F9836AF25}"/>
                </a:ext>
              </a:extLst>
            </p:cNvPr>
            <p:cNvSpPr txBox="1"/>
            <p:nvPr/>
          </p:nvSpPr>
          <p:spPr>
            <a:xfrm>
              <a:off x="651377" y="5806149"/>
              <a:ext cx="2386147" cy="372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kumimoji="1" lang="en-US" altLang="ko-KR" b="1" dirty="0">
                  <a:solidFill>
                    <a:srgbClr val="0070C0"/>
                  </a:solidFill>
                </a:rPr>
                <a:t>Protocol stack</a:t>
              </a:r>
              <a:r>
                <a:rPr kumimoji="1" lang="ko-KR" altLang="en-US" b="1" dirty="0">
                  <a:solidFill>
                    <a:srgbClr val="0070C0"/>
                  </a:solidFill>
                </a:rPr>
                <a:t> </a:t>
              </a:r>
              <a:r>
                <a:rPr kumimoji="1" lang="ko-Kore-KR" altLang="en-US" b="1" dirty="0">
                  <a:solidFill>
                    <a:srgbClr val="0070C0"/>
                  </a:solidFill>
                </a:rPr>
                <a:t>설치</a:t>
              </a:r>
              <a:endParaRPr kumimoji="1" lang="en-US" altLang="ko-KR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51" name="오른쪽 중괄호[R] 50">
            <a:extLst>
              <a:ext uri="{FF2B5EF4-FFF2-40B4-BE49-F238E27FC236}">
                <a16:creationId xmlns:a16="http://schemas.microsoft.com/office/drawing/2014/main" id="{12E53E4C-FC37-59DD-F86D-46A2DCEC6EC4}"/>
              </a:ext>
            </a:extLst>
          </p:cNvPr>
          <p:cNvSpPr/>
          <p:nvPr/>
        </p:nvSpPr>
        <p:spPr>
          <a:xfrm rot="16200000" flipH="1">
            <a:off x="1693216" y="4616001"/>
            <a:ext cx="288000" cy="2412000"/>
          </a:xfrm>
          <a:prstGeom prst="rightBrace">
            <a:avLst>
              <a:gd name="adj1" fmla="val 8333"/>
              <a:gd name="adj2" fmla="val 502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7E6538F-3941-7EF1-798B-D499A65034FA}"/>
              </a:ext>
            </a:extLst>
          </p:cNvPr>
          <p:cNvSpPr/>
          <p:nvPr/>
        </p:nvSpPr>
        <p:spPr>
          <a:xfrm>
            <a:off x="4046220" y="5031011"/>
            <a:ext cx="777240" cy="759730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C8E1242-FCBD-F568-FF32-5FCE6D0FECB3}"/>
              </a:ext>
            </a:extLst>
          </p:cNvPr>
          <p:cNvCxnSpPr>
            <a:stCxn id="53" idx="1"/>
            <a:endCxn id="48" idx="3"/>
          </p:cNvCxnSpPr>
          <p:nvPr/>
        </p:nvCxnSpPr>
        <p:spPr>
          <a:xfrm flipH="1">
            <a:off x="3067897" y="5410876"/>
            <a:ext cx="978323" cy="4014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6C39039-48F3-30F2-43FA-14A596F7D9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5358" y="3192005"/>
            <a:ext cx="6135250" cy="473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6976EB-2735-6D40-E50C-17A28D559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5350" y="3665017"/>
            <a:ext cx="6132074" cy="70080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CBE3191-EBF0-BF08-B84E-12060656D9F8}"/>
              </a:ext>
            </a:extLst>
          </p:cNvPr>
          <p:cNvSpPr txBox="1"/>
          <p:nvPr/>
        </p:nvSpPr>
        <p:spPr>
          <a:xfrm>
            <a:off x="8384252" y="5941601"/>
            <a:ext cx="982422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ore-KR" sz="1200" b="0" dirty="0">
                <a:effectLst/>
                <a:latin typeface="Menlo" panose="020B0609030804020204" pitchFamily="49" charset="0"/>
              </a:rPr>
              <a:t>10.1.1.1</a:t>
            </a:r>
            <a:endParaRPr lang="ko-Kore-KR" altLang="en-US" sz="120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5B210CAA-C688-12B7-AF75-7496DFB4A40F}"/>
              </a:ext>
            </a:extLst>
          </p:cNvPr>
          <p:cNvCxnSpPr>
            <a:cxnSpLocks/>
            <a:endCxn id="61" idx="0"/>
          </p:cNvCxnSpPr>
          <p:nvPr/>
        </p:nvCxnSpPr>
        <p:spPr>
          <a:xfrm rot="5400000">
            <a:off x="8070015" y="5136151"/>
            <a:ext cx="16108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41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applications/</a:t>
            </a:r>
            <a:r>
              <a:rPr lang="en-US" altLang="ko-Kore-KR" dirty="0"/>
              <a:t>helper</a:t>
            </a:r>
            <a:r>
              <a:rPr lang="ko-KR" altLang="en-US" dirty="0"/>
              <a:t> 파일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98920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b="1" dirty="0" err="1"/>
              <a:t>src</a:t>
            </a:r>
            <a:r>
              <a:rPr lang="en-US" altLang="ko-Kore-KR" sz="1600" b="1" dirty="0"/>
              <a:t>/applications/helper/network-</a:t>
            </a:r>
            <a:r>
              <a:rPr lang="en-US" altLang="ko-Kore-KR" sz="1600" b="1" dirty="0" err="1"/>
              <a:t>helper.cc</a:t>
            </a:r>
            <a:endParaRPr lang="en-US" altLang="ko-Kore-KR" sz="16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B419570-60CC-BE98-F5D2-DBDDA3384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61"/>
          <a:stretch/>
        </p:blipFill>
        <p:spPr>
          <a:xfrm>
            <a:off x="6396672" y="3923705"/>
            <a:ext cx="4330934" cy="2410220"/>
          </a:xfrm>
          <a:prstGeom prst="rect">
            <a:avLst/>
          </a:prstGeom>
        </p:spPr>
      </p:pic>
      <p:sp>
        <p:nvSpPr>
          <p:cNvPr id="20" name="오른쪽 중괄호[R] 19">
            <a:extLst>
              <a:ext uri="{FF2B5EF4-FFF2-40B4-BE49-F238E27FC236}">
                <a16:creationId xmlns:a16="http://schemas.microsoft.com/office/drawing/2014/main" id="{E4D8E486-5BB1-D8FA-938D-E18E326468C0}"/>
              </a:ext>
            </a:extLst>
          </p:cNvPr>
          <p:cNvSpPr/>
          <p:nvPr/>
        </p:nvSpPr>
        <p:spPr>
          <a:xfrm flipH="1">
            <a:off x="5376976" y="1676400"/>
            <a:ext cx="278361" cy="431800"/>
          </a:xfrm>
          <a:prstGeom prst="rightBrace">
            <a:avLst>
              <a:gd name="adj1" fmla="val 8333"/>
              <a:gd name="adj2" fmla="val 502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650CC3E-5A17-34BC-79EF-90E015912E9B}"/>
              </a:ext>
            </a:extLst>
          </p:cNvPr>
          <p:cNvSpPr/>
          <p:nvPr/>
        </p:nvSpPr>
        <p:spPr>
          <a:xfrm>
            <a:off x="411162" y="1663050"/>
            <a:ext cx="4900887" cy="500367"/>
          </a:xfrm>
          <a:prstGeom prst="roundRect">
            <a:avLst>
              <a:gd name="adj" fmla="val 46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95343E-C067-C77E-4D77-0F6C66D081F6}"/>
              </a:ext>
            </a:extLst>
          </p:cNvPr>
          <p:cNvSpPr txBox="1"/>
          <p:nvPr/>
        </p:nvSpPr>
        <p:spPr>
          <a:xfrm>
            <a:off x="723064" y="1726739"/>
            <a:ext cx="4277081" cy="372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ko-Kore-KR" altLang="en-US" sz="1800" b="1" dirty="0">
                <a:solidFill>
                  <a:schemeClr val="tx1"/>
                </a:solidFill>
              </a:rPr>
              <a:t>노드에</a:t>
            </a:r>
            <a:r>
              <a:rPr kumimoji="1" lang="ko-KR" altLang="en-US" sz="1800" b="1" dirty="0">
                <a:solidFill>
                  <a:schemeClr val="tx1"/>
                </a:solidFill>
              </a:rPr>
              <a:t> </a:t>
            </a:r>
            <a:r>
              <a:rPr kumimoji="1" lang="en-US" altLang="ko-KR" b="1" dirty="0">
                <a:solidFill>
                  <a:srgbClr val="0070C0"/>
                </a:solidFill>
              </a:rPr>
              <a:t>Application </a:t>
            </a:r>
            <a:r>
              <a:rPr kumimoji="1" lang="ko-KR" altLang="en-US" b="1" dirty="0">
                <a:solidFill>
                  <a:srgbClr val="0070C0"/>
                </a:solidFill>
              </a:rPr>
              <a:t>설치</a:t>
            </a:r>
            <a:endParaRPr kumimoji="1" lang="en-US" altLang="ko-KR" b="1" dirty="0">
              <a:solidFill>
                <a:srgbClr val="0070C0"/>
              </a:solidFill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BBD2576C-BFD7-AFF0-6736-111159228F0C}"/>
              </a:ext>
            </a:extLst>
          </p:cNvPr>
          <p:cNvCxnSpPr>
            <a:cxnSpLocks/>
          </p:cNvCxnSpPr>
          <p:nvPr/>
        </p:nvCxnSpPr>
        <p:spPr>
          <a:xfrm flipH="1">
            <a:off x="10727606" y="1896148"/>
            <a:ext cx="1056490" cy="2361919"/>
          </a:xfrm>
          <a:prstGeom prst="bentConnector3">
            <a:avLst>
              <a:gd name="adj1" fmla="val -15937"/>
            </a:avLst>
          </a:prstGeom>
          <a:ln w="15875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CA0871-ABF5-EDEA-513E-219714215BC5}"/>
              </a:ext>
            </a:extLst>
          </p:cNvPr>
          <p:cNvSpPr/>
          <p:nvPr/>
        </p:nvSpPr>
        <p:spPr>
          <a:xfrm>
            <a:off x="9581835" y="3952987"/>
            <a:ext cx="1145771" cy="61015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4DAF76C-6C6D-70D7-713E-4835845F6DBF}"/>
              </a:ext>
            </a:extLst>
          </p:cNvPr>
          <p:cNvGrpSpPr/>
          <p:nvPr/>
        </p:nvGrpSpPr>
        <p:grpSpPr>
          <a:xfrm>
            <a:off x="5663258" y="1663291"/>
            <a:ext cx="6120838" cy="453759"/>
            <a:chOff x="5663258" y="1663291"/>
            <a:chExt cx="6120838" cy="45375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60E738D-8B72-85FD-5481-C1158AF45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4096" y="1889736"/>
              <a:ext cx="6120000" cy="22731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4737E3A-D09B-1FA6-9B04-03F6FAFF1D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r="10956" b="20386"/>
            <a:stretch/>
          </p:blipFill>
          <p:spPr>
            <a:xfrm>
              <a:off x="5663258" y="1663291"/>
              <a:ext cx="6120001" cy="227315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D708F651-B1B9-BDF7-896C-7CB3F539D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050" y="2776565"/>
            <a:ext cx="6120000" cy="107539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4C064C3-F157-822C-5F6B-2D0DB8634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739" y="2781899"/>
            <a:ext cx="4934703" cy="34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7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실제 코드</a:t>
            </a:r>
          </a:p>
        </p:txBody>
      </p:sp>
    </p:spTree>
    <p:extLst>
      <p:ext uri="{BB962C8B-B14F-4D97-AF65-F5344CB8AC3E}">
        <p14:creationId xmlns:p14="http://schemas.microsoft.com/office/powerpoint/2010/main" val="87135939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29169</TotalTime>
  <Words>333</Words>
  <Application>Microsoft Macintosh PowerPoint</Application>
  <PresentationFormat>와이드스크린</PresentationFormat>
  <Paragraphs>86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NanumGothic</vt:lpstr>
      <vt:lpstr>Arial</vt:lpstr>
      <vt:lpstr>Calibri</vt:lpstr>
      <vt:lpstr>Menlo</vt:lpstr>
      <vt:lpstr>CryptoCraft 테마</vt:lpstr>
      <vt:lpstr>제목 테마</vt:lpstr>
      <vt:lpstr>NS-3 구성요소 및 동작과정</vt:lpstr>
      <vt:lpstr>PowerPoint 프레젠테이션</vt:lpstr>
      <vt:lpstr>NS-3 구성요소</vt:lpstr>
      <vt:lpstr>NS3에서의 노드</vt:lpstr>
      <vt:lpstr>NS3 동작과정</vt:lpstr>
      <vt:lpstr>NS3 시나리오 파일 분석</vt:lpstr>
      <vt:lpstr>시나리오 파일 분석</vt:lpstr>
      <vt:lpstr>applications/helper 파일 분석</vt:lpstr>
      <vt:lpstr>실제 코드</vt:lpstr>
      <vt:lpstr>실제 코드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625</cp:revision>
  <dcterms:created xsi:type="dcterms:W3CDTF">2019-03-05T04:29:07Z</dcterms:created>
  <dcterms:modified xsi:type="dcterms:W3CDTF">2023-03-02T11:46:13Z</dcterms:modified>
</cp:coreProperties>
</file>