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75" r:id="rId4"/>
    <p:sldId id="280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0850ACB-448E-430A-87B4-7A539D0D8C51}">
          <p14:sldIdLst>
            <p14:sldId id="269"/>
            <p14:sldId id="275"/>
            <p14:sldId id="280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5B6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17" autoAdjust="0"/>
    <p:restoredTop sz="80287" autoAdjust="0"/>
  </p:normalViewPr>
  <p:slideViewPr>
    <p:cSldViewPr snapToGrid="0">
      <p:cViewPr varScale="1">
        <p:scale>
          <a:sx n="121" d="100"/>
          <a:sy n="121" d="100"/>
        </p:scale>
        <p:origin x="215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2022. 11. 28.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2022. 11. 28.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46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dirty="0">
                <a:effectLst/>
                <a:latin typeface="Helvetica" pitchFamily="2" charset="0"/>
              </a:rPr>
              <a:t>TLS </a:t>
            </a:r>
            <a:r>
              <a:rPr lang="ko-KR" altLang="en-US" dirty="0">
                <a:effectLst/>
                <a:latin typeface="Helvetica" pitchFamily="2" charset="0"/>
              </a:rPr>
              <a:t>구현에서 </a:t>
            </a:r>
            <a:r>
              <a:rPr lang="ko-KR" altLang="en-US" dirty="0" err="1">
                <a:effectLst/>
                <a:latin typeface="Helvetica" pitchFamily="2" charset="0"/>
              </a:rPr>
              <a:t>양자내성암호</a:t>
            </a:r>
            <a:r>
              <a:rPr lang="ko-KR" altLang="en-US" dirty="0">
                <a:effectLst/>
                <a:latin typeface="Helvetica" pitchFamily="2" charset="0"/>
              </a:rPr>
              <a:t> 적용 사례에 대해 살펴보았다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effectLst/>
              <a:latin typeface="Helvetica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0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ffectLst/>
                <a:latin typeface="Helvetica" pitchFamily="2" charset="0"/>
              </a:rPr>
              <a:t>이를 위해 </a:t>
            </a:r>
            <a:r>
              <a:rPr lang="en-US" altLang="ko-KR" sz="1200" dirty="0">
                <a:effectLst/>
                <a:latin typeface="Helvetica" pitchFamily="2" charset="0"/>
              </a:rPr>
              <a:t>2016</a:t>
            </a:r>
            <a:r>
              <a:rPr lang="ko-KR" altLang="en-US" sz="1200" dirty="0">
                <a:effectLst/>
                <a:latin typeface="Helvetica" pitchFamily="2" charset="0"/>
              </a:rPr>
              <a:t>년부터 </a:t>
            </a:r>
            <a:r>
              <a:rPr lang="en-US" altLang="ko-Kore-KR" sz="1200" dirty="0">
                <a:effectLst/>
                <a:latin typeface="Helvetica" pitchFamily="2" charset="0"/>
              </a:rPr>
              <a:t>NIST(</a:t>
            </a:r>
            <a:r>
              <a:rPr lang="ko-KR" altLang="en-US" sz="1200" dirty="0">
                <a:effectLst/>
                <a:latin typeface="Helvetica" pitchFamily="2" charset="0"/>
              </a:rPr>
              <a:t>국가표준기술연구소</a:t>
            </a:r>
            <a:r>
              <a:rPr lang="en-US" altLang="ko-KR" sz="1200" dirty="0">
                <a:effectLst/>
                <a:latin typeface="Helvetica" pitchFamily="2" charset="0"/>
              </a:rPr>
              <a:t>)</a:t>
            </a:r>
            <a:r>
              <a:rPr lang="ko-KR" altLang="en-US" sz="1200" dirty="0">
                <a:effectLst/>
                <a:latin typeface="Helvetica" pitchFamily="2" charset="0"/>
              </a:rPr>
              <a:t>에서는  </a:t>
            </a:r>
            <a:r>
              <a:rPr lang="ko-KR" altLang="en-US" sz="1200" dirty="0" err="1">
                <a:effectLst/>
                <a:latin typeface="Helvetica" pitchFamily="2" charset="0"/>
              </a:rPr>
              <a:t>양자내성암호</a:t>
            </a:r>
            <a:r>
              <a:rPr lang="ko-KR" altLang="en-US" sz="1200" dirty="0">
                <a:effectLst/>
                <a:latin typeface="Helvetica" pitchFamily="2" charset="0"/>
              </a:rPr>
              <a:t> 표준화를 위한 공모를 진행하고 있다</a:t>
            </a:r>
            <a:r>
              <a:rPr lang="en-US" altLang="ko-KR" sz="1200" dirty="0">
                <a:effectLst/>
                <a:latin typeface="Helvetica" pitchFamily="2" charset="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ffectLst/>
                <a:latin typeface="Helvetica" pitchFamily="2" charset="0"/>
              </a:rPr>
              <a:t> </a:t>
            </a:r>
            <a:r>
              <a:rPr lang="ko-KR" altLang="en-US" sz="1200" dirty="0" err="1">
                <a:effectLst/>
                <a:latin typeface="Helvetica" pitchFamily="2" charset="0"/>
              </a:rPr>
              <a:t>쇼어</a:t>
            </a:r>
            <a:r>
              <a:rPr lang="ko-KR" altLang="en-US" sz="1200" dirty="0">
                <a:effectLst/>
                <a:latin typeface="Helvetica" pitchFamily="2" charset="0"/>
              </a:rPr>
              <a:t> 알고리즘을 통해 </a:t>
            </a:r>
            <a:r>
              <a:rPr lang="ko-KR" altLang="en-US" sz="1200" dirty="0">
                <a:latin typeface="Helvetica" pitchFamily="2" charset="0"/>
              </a:rPr>
              <a:t>공격이 가능</a:t>
            </a:r>
            <a:r>
              <a:rPr lang="ko-KR" altLang="en-US" sz="1200" dirty="0">
                <a:effectLst/>
                <a:latin typeface="Helvetica" pitchFamily="2" charset="0"/>
              </a:rPr>
              <a:t>하므로</a:t>
            </a:r>
            <a:endParaRPr lang="en-US" altLang="ko-KR" sz="1200" dirty="0"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ffectLst/>
                <a:latin typeface="Helvetica" pitchFamily="2" charset="0"/>
              </a:rPr>
              <a:t>이러한 위협에 대응하기 위해 </a:t>
            </a:r>
            <a:endParaRPr lang="en-US" altLang="ko-KR" sz="1200" dirty="0">
              <a:effectLst/>
              <a:latin typeface="Helvetica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ore-KR" altLang="en-US" sz="1200" dirty="0">
                <a:effectLst/>
                <a:latin typeface="Helvetica" pitchFamily="2" charset="0"/>
              </a:rPr>
              <a:t>즉</a:t>
            </a:r>
            <a:r>
              <a:rPr lang="en-US" altLang="ko-Kore-KR" sz="1200" dirty="0">
                <a:effectLst/>
                <a:latin typeface="Helvetica" pitchFamily="2" charset="0"/>
              </a:rPr>
              <a:t>,</a:t>
            </a:r>
            <a:r>
              <a:rPr lang="ko-KR" altLang="en-US" sz="1200" dirty="0">
                <a:effectLst/>
                <a:latin typeface="Helvetica" pitchFamily="2" charset="0"/>
              </a:rPr>
              <a:t> </a:t>
            </a:r>
            <a:r>
              <a:rPr lang="en-US" altLang="ko-Kore-KR" sz="1200" dirty="0">
                <a:effectLst/>
                <a:latin typeface="Helvetica" pitchFamily="2" charset="0"/>
              </a:rPr>
              <a:t>TLS</a:t>
            </a:r>
            <a:r>
              <a:rPr lang="ko-KR" altLang="en-US" sz="1200" dirty="0">
                <a:effectLst/>
                <a:latin typeface="Helvetica" pitchFamily="2" charset="0"/>
              </a:rPr>
              <a:t>는 </a:t>
            </a:r>
            <a:r>
              <a:rPr lang="en-US" altLang="ko-Kore-KR" sz="1200" dirty="0">
                <a:effectLst/>
                <a:latin typeface="Helvetica" pitchFamily="2" charset="0"/>
              </a:rPr>
              <a:t>SSL</a:t>
            </a:r>
            <a:r>
              <a:rPr lang="ko-KR" altLang="en-US" sz="1200" dirty="0">
                <a:effectLst/>
                <a:latin typeface="Helvetica" pitchFamily="2" charset="0"/>
              </a:rPr>
              <a:t>의 업데이트 버전으로 본질적으로 같으며 버전의 차이 정도만 존재</a:t>
            </a:r>
            <a:endParaRPr lang="en-US" altLang="ko-KR" sz="1200" dirty="0">
              <a:effectLst/>
              <a:latin typeface="Helvetica" pitchFamily="2" charset="0"/>
            </a:endParaRPr>
          </a:p>
          <a:p>
            <a:endParaRPr lang="en-US" altLang="ko-KR" sz="1200" dirty="0">
              <a:effectLst/>
              <a:latin typeface="Helvetica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ffectLst/>
                <a:latin typeface="Helvetica" pitchFamily="2" charset="0"/>
              </a:rPr>
              <a:t>응용계층과 전송계층 사이에 </a:t>
            </a:r>
            <a:r>
              <a:rPr lang="en-US" altLang="ko-Kore-KR" sz="1200" dirty="0">
                <a:effectLst/>
                <a:latin typeface="Helvetica" pitchFamily="2" charset="0"/>
              </a:rPr>
              <a:t>TLS </a:t>
            </a:r>
            <a:r>
              <a:rPr lang="ko-KR" altLang="en-US" sz="1200" dirty="0">
                <a:effectLst/>
                <a:latin typeface="Helvetica" pitchFamily="2" charset="0"/>
              </a:rPr>
              <a:t>계층을 두어 동작하며</a:t>
            </a:r>
            <a:r>
              <a:rPr lang="en-US" altLang="ko-KR" sz="1200" dirty="0">
                <a:effectLst/>
                <a:latin typeface="Helvetica" pitchFamily="2" charset="0"/>
              </a:rPr>
              <a:t>, </a:t>
            </a:r>
            <a:r>
              <a:rPr lang="ko-KR" altLang="en-US" sz="1200" dirty="0">
                <a:effectLst/>
                <a:latin typeface="Helvetica" pitchFamily="2" charset="0"/>
              </a:rPr>
              <a:t>응용 계층으로부터 받은 데이터를 암호화하여 전송 계층 전송</a:t>
            </a:r>
            <a:endParaRPr lang="en-US" altLang="ko-KR" sz="1200" dirty="0">
              <a:effectLst/>
              <a:latin typeface="Helvetica" pitchFamily="2" charset="0"/>
            </a:endParaRPr>
          </a:p>
          <a:p>
            <a:endParaRPr lang="en-US" altLang="ko-KR" sz="1200" dirty="0">
              <a:effectLst/>
              <a:latin typeface="Helvetica" pitchFamily="2" charset="0"/>
            </a:endParaRPr>
          </a:p>
          <a:p>
            <a:endParaRPr lang="en-US" altLang="ko-KR" sz="1200" dirty="0">
              <a:effectLst/>
              <a:latin typeface="Helvetica" pitchFamily="2" charset="0"/>
            </a:endParaRPr>
          </a:p>
          <a:p>
            <a:r>
              <a:rPr lang="ko-KR" altLang="en-US" dirty="0"/>
              <a:t>다음 그림과 같이 </a:t>
            </a:r>
            <a:r>
              <a:rPr lang="en-US" altLang="ko-KR" dirty="0"/>
              <a:t>SSL/TLS</a:t>
            </a:r>
            <a:r>
              <a:rPr lang="ko-KR" altLang="en-US" dirty="0" err="1"/>
              <a:t>를</a:t>
            </a:r>
            <a:r>
              <a:rPr lang="ko-KR" altLang="en-US" dirty="0"/>
              <a:t> 사용하는 웹사이트의 </a:t>
            </a:r>
            <a:r>
              <a:rPr lang="en-US" altLang="ko-KR" dirty="0"/>
              <a:t>URL</a:t>
            </a:r>
            <a:r>
              <a:rPr lang="ko-KR" altLang="en-US" dirty="0"/>
              <a:t>에는 </a:t>
            </a:r>
            <a:r>
              <a:rPr lang="en-US" altLang="ko-KR" dirty="0"/>
              <a:t>“HTTP”</a:t>
            </a:r>
            <a:r>
              <a:rPr lang="ko-KR" altLang="en-US" dirty="0"/>
              <a:t> 대신 </a:t>
            </a:r>
            <a:r>
              <a:rPr lang="en-US" altLang="ko-KR" dirty="0"/>
              <a:t>“HTTPS”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190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effectLst/>
                <a:latin typeface="Helvetica" pitchFamily="2" charset="0"/>
              </a:rPr>
              <a:t>비트 단위를 사용하는 기존 컴퓨터와 다르게 양자컴퓨터는 </a:t>
            </a:r>
            <a:r>
              <a:rPr lang="ko-KR" altLang="en-US" sz="1200" dirty="0" err="1">
                <a:effectLst/>
                <a:latin typeface="Helvetica" pitchFamily="2" charset="0"/>
              </a:rPr>
              <a:t>큐비트</a:t>
            </a:r>
            <a:r>
              <a:rPr lang="ko-KR" altLang="en-US" sz="1200" dirty="0">
                <a:effectLst/>
                <a:latin typeface="Helvetica" pitchFamily="2" charset="0"/>
              </a:rPr>
              <a:t> 단위를 사용</a:t>
            </a:r>
            <a:endParaRPr lang="en-US" altLang="ko-KR" sz="1200" dirty="0">
              <a:effectLst/>
              <a:latin typeface="Helvetica" pitchFamily="2" charset="0"/>
            </a:endParaRPr>
          </a:p>
          <a:p>
            <a:endParaRPr lang="en-US" altLang="ko-KR" sz="1200" dirty="0">
              <a:effectLst/>
              <a:latin typeface="Helvetica" pitchFamily="2" charset="0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58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ore-KR" altLang="en-US" sz="1200" dirty="0">
                <a:latin typeface="Helvetica" pitchFamily="2" charset="0"/>
              </a:rPr>
              <a:t>양자내성암호를</a:t>
            </a:r>
            <a:r>
              <a:rPr lang="ko-KR" altLang="en-US" sz="1200" dirty="0">
                <a:latin typeface="Helvetica" pitchFamily="2" charset="0"/>
              </a:rPr>
              <a:t> </a:t>
            </a:r>
            <a:r>
              <a:rPr lang="en-US" altLang="ko-KR" sz="1200" dirty="0">
                <a:latin typeface="Helvetica" pitchFamily="2" charset="0"/>
              </a:rPr>
              <a:t>TLS</a:t>
            </a:r>
            <a:r>
              <a:rPr lang="ko-KR" altLang="en-US" sz="1200" dirty="0">
                <a:latin typeface="Helvetica" pitchFamily="2" charset="0"/>
              </a:rPr>
              <a:t> 구현에서 적용한 사례에 대해 말씀드리도록 하겠습니다</a:t>
            </a:r>
            <a:r>
              <a:rPr lang="en-US" altLang="ko-KR" sz="1200" dirty="0">
                <a:latin typeface="Helvetica" pitchFamily="2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dirty="0" err="1">
                <a:latin typeface="Helvetica" pitchFamily="2" charset="0"/>
              </a:rPr>
              <a:t>Liboqs</a:t>
            </a:r>
            <a:r>
              <a:rPr lang="ko-Kore-KR" altLang="en-US" sz="1200" dirty="0">
                <a:latin typeface="Helvetica" pitchFamily="2" charset="0"/>
              </a:rPr>
              <a:t>를</a:t>
            </a:r>
            <a:r>
              <a:rPr lang="ko-KR" altLang="en-US" sz="1200" dirty="0">
                <a:latin typeface="Helvetica" pitchFamily="2" charset="0"/>
              </a:rPr>
              <a:t> </a:t>
            </a:r>
            <a:r>
              <a:rPr lang="en-US" altLang="ko-Kore-KR" sz="1200" dirty="0">
                <a:latin typeface="Helvetica" pitchFamily="2" charset="0"/>
              </a:rPr>
              <a:t>TLS</a:t>
            </a:r>
            <a:r>
              <a:rPr lang="ko-KR" altLang="en-US" sz="1200" dirty="0">
                <a:latin typeface="Helvetica" pitchFamily="2" charset="0"/>
              </a:rPr>
              <a:t>에 적용</a:t>
            </a:r>
            <a:endParaRPr lang="en-US" altLang="ko-KR" sz="1200" dirty="0">
              <a:latin typeface="Helvetica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ore-KR" sz="1200" dirty="0">
              <a:latin typeface="Helvetica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200" dirty="0">
                <a:latin typeface="Helvetica" pitchFamily="2" charset="0"/>
                <a:sym typeface="Wingdings" pitchFamily="2" charset="2"/>
              </a:rPr>
              <a:t> </a:t>
            </a:r>
            <a:r>
              <a:rPr lang="en-US" altLang="ko-Kore-KR" sz="1200" dirty="0">
                <a:latin typeface="Helvetica" pitchFamily="2" charset="0"/>
              </a:rPr>
              <a:t>OQS-OpenSSL</a:t>
            </a:r>
            <a:r>
              <a:rPr lang="ko-KR" altLang="en-US" sz="1200" dirty="0">
                <a:latin typeface="Helvetica" pitchFamily="2" charset="0"/>
              </a:rPr>
              <a:t>과 </a:t>
            </a:r>
            <a:r>
              <a:rPr lang="en-US" altLang="ko-Kore-KR" sz="1200" dirty="0">
                <a:latin typeface="Helvetica" pitchFamily="2" charset="0"/>
              </a:rPr>
              <a:t>OQS-</a:t>
            </a:r>
            <a:r>
              <a:rPr lang="en-US" altLang="ko-Kore-KR" sz="1200" dirty="0" err="1">
                <a:latin typeface="Helvetica" pitchFamily="2" charset="0"/>
              </a:rPr>
              <a:t>BoringSSL</a:t>
            </a:r>
            <a:r>
              <a:rPr lang="ko-KR" altLang="en-US" sz="1200" dirty="0">
                <a:latin typeface="Helvetica" pitchFamily="2" charset="0"/>
              </a:rPr>
              <a:t>라는 이름으로 프로젝트 진행</a:t>
            </a:r>
            <a:endParaRPr lang="en-US" altLang="ko-Kore-KR" sz="1200" dirty="0">
              <a:latin typeface="Helvetica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en-US" altLang="ko-KR" sz="1200" dirty="0">
              <a:effectLst/>
              <a:latin typeface="Helvetica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3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ko-KR" altLang="en-US" sz="1200" dirty="0"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200" dirty="0">
                <a:latin typeface="Helvetica" pitchFamily="2" charset="0"/>
              </a:rPr>
              <a:t>크롬과 안드로이드 환경에서 보다 최적화된 암호화 통신을 구현하기 위해 개발</a:t>
            </a:r>
            <a:endParaRPr lang="en-US" altLang="ko-KR" sz="1200" dirty="0">
              <a:effectLst/>
              <a:latin typeface="Helvetica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59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sz="1200" dirty="0">
                <a:effectLst/>
                <a:latin typeface="Helvetica" pitchFamily="2" charset="0"/>
              </a:rPr>
              <a:t>C</a:t>
            </a:r>
            <a:r>
              <a:rPr lang="ko-KR" altLang="en-US" sz="1200" dirty="0">
                <a:effectLst/>
                <a:latin typeface="Helvetica" pitchFamily="2" charset="0"/>
              </a:rPr>
              <a:t>언어를 기본 인터페이스로 지원하며</a:t>
            </a:r>
            <a:r>
              <a:rPr lang="en-US" altLang="ko-KR" sz="1200" dirty="0">
                <a:effectLst/>
                <a:latin typeface="Helvetica" pitchFamily="2" charset="0"/>
              </a:rPr>
              <a:t>, </a:t>
            </a:r>
            <a:r>
              <a:rPr lang="ko-KR" altLang="en-US" sz="1200" dirty="0">
                <a:effectLst/>
                <a:latin typeface="Helvetica" pitchFamily="2" charset="0"/>
              </a:rPr>
              <a:t>이 외에도 </a:t>
            </a:r>
            <a:r>
              <a:rPr lang="en-US" altLang="ko-Kore-KR" sz="1200" dirty="0">
                <a:effectLst/>
                <a:latin typeface="Helvetica" pitchFamily="2" charset="0"/>
              </a:rPr>
              <a:t>JAVA, C# </a:t>
            </a:r>
            <a:r>
              <a:rPr lang="ko-KR" altLang="en-US" sz="1200" dirty="0">
                <a:effectLst/>
                <a:latin typeface="Helvetica" pitchFamily="2" charset="0"/>
              </a:rPr>
              <a:t>그리고 </a:t>
            </a:r>
            <a:r>
              <a:rPr lang="en-US" altLang="ko-Kore-KR" sz="1200" dirty="0">
                <a:effectLst/>
                <a:latin typeface="Helvetica" pitchFamily="2" charset="0"/>
              </a:rPr>
              <a:t>Python</a:t>
            </a:r>
            <a:r>
              <a:rPr lang="ko-KR" altLang="en-US" sz="1200" dirty="0">
                <a:effectLst/>
                <a:latin typeface="Helvetica" pitchFamily="2" charset="0"/>
              </a:rPr>
              <a:t>을 지원</a:t>
            </a:r>
            <a:endParaRPr lang="en-US" altLang="ko-KR" sz="12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endParaRPr lang="en-US" altLang="ko-KR" sz="1200" dirty="0">
              <a:effectLst/>
              <a:latin typeface="Helvetica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607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ffectLst/>
                <a:latin typeface="Helvetica" pitchFamily="2" charset="0"/>
              </a:rPr>
              <a:t>해당 라이브러리 상에서 </a:t>
            </a:r>
            <a:r>
              <a:rPr lang="ko-KR" altLang="en-US" sz="1200" dirty="0">
                <a:latin typeface="Helvetica" pitchFamily="2" charset="0"/>
              </a:rPr>
              <a:t>격자기반 </a:t>
            </a:r>
            <a:r>
              <a:rPr lang="ko-KR" altLang="en-US" sz="1200" b="1" dirty="0" err="1">
                <a:solidFill>
                  <a:srgbClr val="2D75B6"/>
                </a:solidFill>
                <a:latin typeface="Helvetica" pitchFamily="2" charset="0"/>
              </a:rPr>
              <a:t>양자내성</a:t>
            </a:r>
            <a:r>
              <a:rPr lang="ko-KR" altLang="en-US" sz="1200" b="1" dirty="0">
                <a:solidFill>
                  <a:srgbClr val="2D75B6"/>
                </a:solidFill>
                <a:latin typeface="Helvetica" pitchFamily="2" charset="0"/>
              </a:rPr>
              <a:t> 키 교환 알고리즘을 구현</a:t>
            </a:r>
            <a:r>
              <a:rPr lang="en-US" altLang="ko-KR" sz="1200" dirty="0">
                <a:effectLst/>
                <a:latin typeface="Helvetica" pitchFamily="2" charset="0"/>
              </a:rPr>
              <a:t>[6]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49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vTbOL57ow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2008" y="1505702"/>
            <a:ext cx="11447980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Georgia" panose="02040502050405020303" pitchFamily="18" charset="0"/>
              </a:rPr>
              <a:t>TLS</a:t>
            </a:r>
            <a:r>
              <a:rPr lang="ko-KR" altLang="en-US" sz="2800" dirty="0">
                <a:latin typeface="Georgia" panose="02040502050405020303" pitchFamily="18" charset="0"/>
              </a:rPr>
              <a:t> 구현에서 </a:t>
            </a:r>
            <a:r>
              <a:rPr lang="ko-KR" altLang="en-US" sz="2800" dirty="0" err="1">
                <a:latin typeface="Georgia" panose="02040502050405020303" pitchFamily="18" charset="0"/>
              </a:rPr>
              <a:t>양자내성암호</a:t>
            </a:r>
            <a:r>
              <a:rPr lang="ko-KR" altLang="en-US" sz="2800" dirty="0">
                <a:latin typeface="Georgia" panose="02040502050405020303" pitchFamily="18" charset="0"/>
              </a:rPr>
              <a:t> 적용 사례</a:t>
            </a:r>
            <a:br>
              <a:rPr lang="en-US" altLang="ko-KR" sz="2800" dirty="0">
                <a:latin typeface="Georgia" panose="02040502050405020303" pitchFamily="18" charset="0"/>
              </a:rPr>
            </a:br>
            <a:r>
              <a:rPr lang="en-US" altLang="ko-KR" sz="2000" dirty="0">
                <a:latin typeface="Georgia" panose="02040502050405020303" pitchFamily="18" charset="0"/>
              </a:rPr>
              <a:t>: </a:t>
            </a:r>
            <a:r>
              <a:rPr lang="ko-KR" altLang="en-US" sz="2000" dirty="0">
                <a:latin typeface="Georgia" panose="02040502050405020303" pitchFamily="18" charset="0"/>
              </a:rPr>
              <a:t>라이브러리 및 연구에 관하여</a:t>
            </a:r>
            <a:endParaRPr lang="ko-KR" altLang="en-US" sz="2400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476C8-73FA-2FBA-8E0A-FB4A7CB45AFB}"/>
              </a:ext>
            </a:extLst>
          </p:cNvPr>
          <p:cNvSpPr txBox="1"/>
          <p:nvPr/>
        </p:nvSpPr>
        <p:spPr>
          <a:xfrm>
            <a:off x="4407074" y="4960883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hlinkClick r:id="rId3"/>
              </a:rPr>
              <a:t>https://youtu.be/0vTbOL57owQ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mbedTLS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075201"/>
            <a:ext cx="11368160" cy="5057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b="1" dirty="0" err="1"/>
              <a:t>mbedTLS</a:t>
            </a:r>
            <a:r>
              <a:rPr lang="en-US" altLang="ko-KR" sz="2000" dirty="0"/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altLang="ko-Kore-KR" sz="1600" dirty="0">
                <a:effectLst/>
                <a:latin typeface="Helvetica" pitchFamily="2" charset="0"/>
              </a:rPr>
              <a:t>C</a:t>
            </a:r>
            <a:r>
              <a:rPr lang="ko-KR" altLang="en-US" sz="1600" dirty="0">
                <a:effectLst/>
                <a:latin typeface="Helvetica" pitchFamily="2" charset="0"/>
              </a:rPr>
              <a:t>언어로 작성된 라이브러리로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  <a:r>
              <a:rPr lang="en-US" altLang="ko-Kore-KR" sz="1600" dirty="0">
                <a:effectLst/>
                <a:latin typeface="Helvetica" pitchFamily="2" charset="0"/>
              </a:rPr>
              <a:t>SSL </a:t>
            </a:r>
            <a:r>
              <a:rPr lang="ko-KR" altLang="en-US" sz="1600" dirty="0">
                <a:effectLst/>
                <a:latin typeface="Helvetica" pitchFamily="2" charset="0"/>
              </a:rPr>
              <a:t>프로토콜을 구현하고 다양한 유틸리티 기능을 제공</a:t>
            </a:r>
            <a:r>
              <a:rPr lang="en-US" altLang="ko-KR" sz="1600" dirty="0">
                <a:effectLst/>
                <a:latin typeface="Helvetica" pitchFamily="2" charset="0"/>
              </a:rPr>
              <a:t> </a:t>
            </a:r>
            <a:endParaRPr lang="en-US" altLang="ko-KR" sz="1600" dirty="0"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소형 임베디드 장치에 적합하도록 </a:t>
            </a:r>
            <a:r>
              <a:rPr lang="ko-KR" altLang="en-US" sz="1600" dirty="0" err="1">
                <a:effectLst/>
                <a:latin typeface="Helvetica" pitchFamily="2" charset="0"/>
              </a:rPr>
              <a:t>경량화되었다는</a:t>
            </a:r>
            <a:r>
              <a:rPr lang="ko-KR" altLang="en-US" sz="1600" dirty="0">
                <a:effectLst/>
                <a:latin typeface="Helvetica" pitchFamily="2" charset="0"/>
              </a:rPr>
              <a:t> 점에서 </a:t>
            </a:r>
            <a:r>
              <a:rPr lang="en-US" altLang="ko-Kore-KR" sz="1600" dirty="0" err="1">
                <a:effectLst/>
                <a:latin typeface="Helvetica" pitchFamily="2" charset="0"/>
              </a:rPr>
              <a:t>WolfSSL</a:t>
            </a:r>
            <a:r>
              <a:rPr lang="ko-KR" altLang="en-US" sz="1600" dirty="0">
                <a:effectLst/>
                <a:latin typeface="Helvetica" pitchFamily="2" charset="0"/>
              </a:rPr>
              <a:t>과 유사</a:t>
            </a:r>
            <a:endParaRPr lang="en-US" altLang="ko-KR" sz="1600" dirty="0"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다수의 운영체제 및 </a:t>
            </a:r>
            <a:r>
              <a:rPr lang="ko-KR" altLang="en-US" sz="1600" dirty="0" err="1">
                <a:effectLst/>
                <a:latin typeface="Helvetica" pitchFamily="2" charset="0"/>
              </a:rPr>
              <a:t>아키텍쳐에서</a:t>
            </a:r>
            <a:r>
              <a:rPr lang="ko-KR" altLang="en-US" sz="1600" dirty="0">
                <a:effectLst/>
                <a:latin typeface="Helvetica" pitchFamily="2" charset="0"/>
              </a:rPr>
              <a:t> 동작</a:t>
            </a:r>
            <a:endParaRPr lang="en-US" altLang="ko-KR" sz="1200" dirty="0">
              <a:latin typeface="Helvetica" pitchFamily="2" charset="0"/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altLang="ko-KR" sz="1200" dirty="0">
                <a:effectLst/>
                <a:latin typeface="Helvetica" pitchFamily="2" charset="0"/>
              </a:rPr>
              <a:t>		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err="1">
                <a:effectLst/>
                <a:latin typeface="Helvetica" pitchFamily="2" charset="0"/>
              </a:rPr>
              <a:t>mb</a:t>
            </a:r>
            <a:r>
              <a:rPr lang="en-US" altLang="ko-KR" sz="1600" dirty="0" err="1">
                <a:latin typeface="Helvetica" pitchFamily="2" charset="0"/>
              </a:rPr>
              <a:t>edTLS</a:t>
            </a:r>
            <a:r>
              <a:rPr lang="ko-KR" altLang="en-US" sz="1600" dirty="0">
                <a:effectLst/>
                <a:latin typeface="Helvetica" pitchFamily="2" charset="0"/>
              </a:rPr>
              <a:t> 상에서 </a:t>
            </a:r>
            <a:r>
              <a:rPr lang="ko-KR" altLang="en-US" sz="1600" dirty="0">
                <a:latin typeface="Helvetica" pitchFamily="2" charset="0"/>
              </a:rPr>
              <a:t>격자기반 </a:t>
            </a:r>
            <a:r>
              <a:rPr lang="ko-KR" altLang="en-US" sz="1600" b="1" dirty="0" err="1">
                <a:solidFill>
                  <a:srgbClr val="2D75B6"/>
                </a:solidFill>
                <a:latin typeface="Helvetica" pitchFamily="2" charset="0"/>
              </a:rPr>
              <a:t>양자내성</a:t>
            </a:r>
            <a:r>
              <a:rPr lang="ko-KR" altLang="en-US" sz="1600" b="1" dirty="0">
                <a:solidFill>
                  <a:srgbClr val="2D75B6"/>
                </a:solidFill>
                <a:latin typeface="Helvetica" pitchFamily="2" charset="0"/>
              </a:rPr>
              <a:t> 키 교환 알고리즘을 구현</a:t>
            </a:r>
            <a:r>
              <a:rPr lang="en-US" altLang="ko-KR" sz="1600" dirty="0">
                <a:effectLst/>
                <a:latin typeface="Helvetica" pitchFamily="2" charset="0"/>
              </a:rPr>
              <a:t>[6]</a:t>
            </a:r>
          </a:p>
          <a:p>
            <a:pPr lvl="1">
              <a:lnSpc>
                <a:spcPct val="150000"/>
              </a:lnSpc>
            </a:pPr>
            <a:r>
              <a:rPr lang="en-US" altLang="ko-Kore-KR" sz="1600" dirty="0">
                <a:latin typeface="Helvetica" pitchFamily="2" charset="0"/>
              </a:rPr>
              <a:t>Lizard : </a:t>
            </a:r>
            <a:r>
              <a:rPr lang="ko-KR" altLang="en-US" sz="1600" dirty="0">
                <a:latin typeface="Helvetica" pitchFamily="2" charset="0"/>
              </a:rPr>
              <a:t>노이즈를 추가하여 키를 숨기는 격자기반 </a:t>
            </a:r>
            <a:r>
              <a:rPr lang="ko-KR" altLang="en-US" sz="1600" dirty="0" err="1">
                <a:latin typeface="Helvetica" pitchFamily="2" charset="0"/>
              </a:rPr>
              <a:t>양자내성</a:t>
            </a:r>
            <a:r>
              <a:rPr lang="ko-KR" altLang="en-US" sz="1600" dirty="0">
                <a:latin typeface="Helvetica" pitchFamily="2" charset="0"/>
              </a:rPr>
              <a:t> 암호</a:t>
            </a:r>
            <a:br>
              <a:rPr lang="en-US" altLang="ko-KR" sz="1600" dirty="0">
                <a:latin typeface="Helvetica" pitchFamily="2" charset="0"/>
              </a:rPr>
            </a:b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</a:t>
            </a: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16KB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이상의 파라미터 데이터를 전송</a:t>
            </a:r>
            <a:endParaRPr lang="en-US" altLang="ko-KR" sz="16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ore-KR" sz="1600" dirty="0" err="1">
                <a:latin typeface="Helvetica" pitchFamily="2" charset="0"/>
              </a:rPr>
              <a:t>mbedTLS</a:t>
            </a:r>
            <a:r>
              <a:rPr lang="ko-KR" altLang="en-US" sz="1600" dirty="0">
                <a:latin typeface="Helvetica" pitchFamily="2" charset="0"/>
              </a:rPr>
              <a:t>의 경우 </a:t>
            </a:r>
            <a:r>
              <a:rPr lang="en-US" altLang="ko-KR" sz="1600" dirty="0">
                <a:latin typeface="Helvetica" pitchFamily="2" charset="0"/>
              </a:rPr>
              <a:t>16KB</a:t>
            </a:r>
            <a:r>
              <a:rPr lang="ko-KR" altLang="en-US" sz="1600" dirty="0">
                <a:latin typeface="Helvetica" pitchFamily="2" charset="0"/>
              </a:rPr>
              <a:t> 이상의 데이터를 </a:t>
            </a:r>
            <a:r>
              <a:rPr lang="en-US" altLang="ko-KR" sz="1600" dirty="0">
                <a:latin typeface="Helvetica" pitchFamily="2" charset="0"/>
              </a:rPr>
              <a:t>TLS</a:t>
            </a:r>
            <a:r>
              <a:rPr lang="ko-KR" altLang="en-US" sz="1600" dirty="0">
                <a:latin typeface="Helvetica" pitchFamily="2" charset="0"/>
              </a:rPr>
              <a:t>로 전송할 수 없음</a:t>
            </a:r>
            <a:br>
              <a:rPr lang="en-US" altLang="ko-KR" sz="1600" dirty="0">
                <a:latin typeface="Helvetica" pitchFamily="2" charset="0"/>
              </a:rPr>
            </a:b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</a:t>
            </a: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16KB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이상의 데이터 크기를 가지는 메시지를 나누어 보내는 기법 구현 </a:t>
            </a: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(Handshake Message Fragmentation)</a:t>
            </a:r>
            <a:endParaRPr lang="en-US" altLang="ko-KR" sz="1600" dirty="0">
              <a:latin typeface="Helvetica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60841C-FAD0-318B-0EBC-204286612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778" y="3429000"/>
            <a:ext cx="4243544" cy="118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5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316939"/>
            <a:ext cx="11368160" cy="5057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 err="1">
                <a:effectLst/>
                <a:latin typeface="Helvetica" pitchFamily="2" charset="0"/>
              </a:rPr>
              <a:t>양자내성암호를</a:t>
            </a:r>
            <a:r>
              <a:rPr lang="ko-KR" altLang="en-US" sz="1800" dirty="0">
                <a:effectLst/>
                <a:latin typeface="Helvetica" pitchFamily="2" charset="0"/>
              </a:rPr>
              <a:t> </a:t>
            </a:r>
            <a:r>
              <a:rPr lang="en-US" altLang="ko-Kore-KR" sz="1800" dirty="0">
                <a:effectLst/>
                <a:latin typeface="Helvetica" pitchFamily="2" charset="0"/>
              </a:rPr>
              <a:t>TLS </a:t>
            </a:r>
            <a:r>
              <a:rPr lang="ko-KR" altLang="en-US" sz="1800" dirty="0">
                <a:effectLst/>
                <a:latin typeface="Helvetica" pitchFamily="2" charset="0"/>
              </a:rPr>
              <a:t>상에 적용하기 위해 다양한 프로젝트가 진행되고 </a:t>
            </a:r>
            <a:r>
              <a:rPr lang="ko-KR" altLang="en-US" sz="1800" dirty="0" err="1">
                <a:effectLst/>
                <a:latin typeface="Helvetica" pitchFamily="2" charset="0"/>
              </a:rPr>
              <a:t>있</a:t>
            </a:r>
            <a:r>
              <a:rPr lang="ko-Kore-KR" altLang="en-US" sz="1800" dirty="0">
                <a:effectLst/>
                <a:latin typeface="Helvetica" pitchFamily="2" charset="0"/>
              </a:rPr>
              <a:t>음</a:t>
            </a:r>
            <a:endParaRPr lang="en-US" altLang="ko-Kore-KR" sz="18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effectLst/>
                <a:latin typeface="Helvetica" pitchFamily="2" charset="0"/>
              </a:rPr>
              <a:t>기존에 구현되어 있는 </a:t>
            </a:r>
            <a:r>
              <a:rPr lang="ko-KR" altLang="en-US" sz="1800" dirty="0" err="1">
                <a:effectLst/>
                <a:latin typeface="Helvetica" pitchFamily="2" charset="0"/>
              </a:rPr>
              <a:t>양자내성암호</a:t>
            </a:r>
            <a:r>
              <a:rPr lang="ko-KR" altLang="en-US" sz="1800" dirty="0">
                <a:effectLst/>
                <a:latin typeface="Helvetica" pitchFamily="2" charset="0"/>
              </a:rPr>
              <a:t> 라이브러리를 통해 </a:t>
            </a:r>
            <a:r>
              <a:rPr lang="en-US" altLang="ko-Kore-KR" sz="1800" dirty="0">
                <a:effectLst/>
                <a:latin typeface="Helvetica" pitchFamily="2" charset="0"/>
              </a:rPr>
              <a:t>TLS</a:t>
            </a:r>
            <a:r>
              <a:rPr lang="ko-KR" altLang="en-US" sz="1800" dirty="0">
                <a:effectLst/>
                <a:latin typeface="Helvetica" pitchFamily="2" charset="0"/>
              </a:rPr>
              <a:t>에 적용한 사례</a:t>
            </a:r>
            <a:endParaRPr lang="en-US" altLang="ko-KR" sz="18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800" dirty="0" err="1">
                <a:effectLst/>
                <a:latin typeface="Helvetica" pitchFamily="2" charset="0"/>
              </a:rPr>
              <a:t>mbedTLS</a:t>
            </a:r>
            <a:r>
              <a:rPr lang="en-US" altLang="ko-Kore-KR" sz="1800" dirty="0">
                <a:effectLst/>
                <a:latin typeface="Helvetica" pitchFamily="2" charset="0"/>
              </a:rPr>
              <a:t> </a:t>
            </a:r>
            <a:r>
              <a:rPr lang="ko-KR" altLang="en-US" sz="1800" dirty="0">
                <a:effectLst/>
                <a:latin typeface="Helvetica" pitchFamily="2" charset="0"/>
              </a:rPr>
              <a:t>상에서 발생한 문제점을 해결하여 </a:t>
            </a:r>
            <a:r>
              <a:rPr lang="ko-KR" altLang="en-US" sz="1800" dirty="0" err="1">
                <a:effectLst/>
                <a:latin typeface="Helvetica" pitchFamily="2" charset="0"/>
              </a:rPr>
              <a:t>양자내성암호</a:t>
            </a:r>
            <a:r>
              <a:rPr lang="ko-KR" altLang="en-US" sz="1800" dirty="0">
                <a:effectLst/>
                <a:latin typeface="Helvetica" pitchFamily="2" charset="0"/>
              </a:rPr>
              <a:t> </a:t>
            </a:r>
            <a:r>
              <a:rPr lang="en-US" altLang="ko-Kore-KR" sz="1800" dirty="0">
                <a:effectLst/>
                <a:latin typeface="Helvetica" pitchFamily="2" charset="0"/>
              </a:rPr>
              <a:t>Lizard</a:t>
            </a:r>
            <a:r>
              <a:rPr lang="ko-KR" altLang="en-US" sz="1800" dirty="0" err="1">
                <a:effectLst/>
                <a:latin typeface="Helvetica" pitchFamily="2" charset="0"/>
              </a:rPr>
              <a:t>를</a:t>
            </a:r>
            <a:r>
              <a:rPr lang="ko-KR" altLang="en-US" sz="1800" dirty="0">
                <a:effectLst/>
                <a:latin typeface="Helvetica" pitchFamily="2" charset="0"/>
              </a:rPr>
              <a:t> 적용한 사례</a:t>
            </a:r>
            <a:endParaRPr lang="en-US" altLang="ko-KR" sz="18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800" dirty="0">
                <a:effectLst/>
                <a:latin typeface="Helvetica" pitchFamily="2" charset="0"/>
              </a:rPr>
              <a:t>TLS</a:t>
            </a:r>
            <a:r>
              <a:rPr lang="ko-KR" altLang="en-US" sz="1800" dirty="0">
                <a:effectLst/>
                <a:latin typeface="Helvetica" pitchFamily="2" charset="0"/>
              </a:rPr>
              <a:t>에서도 </a:t>
            </a:r>
            <a:r>
              <a:rPr lang="ko-KR" altLang="en-US" sz="1800" dirty="0" err="1">
                <a:effectLst/>
                <a:latin typeface="Helvetica" pitchFamily="2" charset="0"/>
              </a:rPr>
              <a:t>양자내성암호가</a:t>
            </a:r>
            <a:r>
              <a:rPr lang="ko-KR" altLang="en-US" sz="1800" dirty="0">
                <a:effectLst/>
                <a:latin typeface="Helvetica" pitchFamily="2" charset="0"/>
              </a:rPr>
              <a:t> 적용될 수 있음을 확인</a:t>
            </a:r>
            <a:endParaRPr lang="en-US" altLang="ko-KR" sz="18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0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29E7B-47B9-668D-0FBE-14123746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참고문헌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E4CA9-E2E3-B96B-45D3-A86B365D77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ko-Kore-KR" sz="1600" dirty="0">
                <a:effectLst/>
                <a:latin typeface="Helvetica" pitchFamily="2" charset="0"/>
              </a:rPr>
              <a:t>[1] Hickman, </a:t>
            </a:r>
            <a:r>
              <a:rPr lang="en-US" altLang="ko-Kore-KR" sz="1600" dirty="0" err="1">
                <a:effectLst/>
                <a:latin typeface="Helvetica" pitchFamily="2" charset="0"/>
              </a:rPr>
              <a:t>Kipp</a:t>
            </a:r>
            <a:r>
              <a:rPr lang="en-US" altLang="ko-Kore-KR" sz="1600" dirty="0">
                <a:effectLst/>
                <a:latin typeface="Helvetica" pitchFamily="2" charset="0"/>
              </a:rPr>
              <a:t>, and Taher </a:t>
            </a:r>
            <a:r>
              <a:rPr lang="en-US" altLang="ko-Kore-KR" sz="1600" dirty="0" err="1">
                <a:effectLst/>
                <a:latin typeface="Helvetica" pitchFamily="2" charset="0"/>
              </a:rPr>
              <a:t>Elgamal</a:t>
            </a:r>
            <a:r>
              <a:rPr lang="en-US" altLang="ko-Kore-KR" sz="1600" dirty="0">
                <a:effectLst/>
                <a:latin typeface="Helvetica" pitchFamily="2" charset="0"/>
              </a:rPr>
              <a:t>. "The SSL protocol." (1995): 501.</a:t>
            </a:r>
          </a:p>
          <a:p>
            <a:pPr marL="0" indent="0" algn="just">
              <a:buNone/>
            </a:pPr>
            <a:r>
              <a:rPr lang="en-US" altLang="ko-Kore-KR" sz="1600" dirty="0">
                <a:effectLst/>
                <a:latin typeface="Helvetica" pitchFamily="2" charset="0"/>
              </a:rPr>
              <a:t>[2] </a:t>
            </a:r>
            <a:r>
              <a:rPr lang="en-US" altLang="ko-Kore-KR" sz="1600" dirty="0" err="1">
                <a:effectLst/>
                <a:latin typeface="Helvetica" pitchFamily="2" charset="0"/>
              </a:rPr>
              <a:t>Steane</a:t>
            </a:r>
            <a:r>
              <a:rPr lang="en-US" altLang="ko-Kore-KR" sz="1600" dirty="0">
                <a:effectLst/>
                <a:latin typeface="Helvetica" pitchFamily="2" charset="0"/>
              </a:rPr>
              <a:t>, Andrew. "Quantum computing." Reports on Progress in Physics 61.2 (1998): 117.</a:t>
            </a:r>
          </a:p>
          <a:p>
            <a:pPr marL="0" indent="0" algn="just">
              <a:buNone/>
            </a:pPr>
            <a:r>
              <a:rPr lang="en-US" altLang="ko-Kore-KR" sz="1600" dirty="0">
                <a:effectLst/>
                <a:latin typeface="Helvetica" pitchFamily="2" charset="0"/>
              </a:rPr>
              <a:t>[3] Shor, Peter W. "Algorithms for quantum computation: discrete logarithms and factoring." Proceedings 35th annual symposium on foundations of computer science. </a:t>
            </a:r>
            <a:r>
              <a:rPr lang="en-US" altLang="ko-Kore-KR" sz="1600" dirty="0" err="1">
                <a:effectLst/>
                <a:latin typeface="Helvetica" pitchFamily="2" charset="0"/>
              </a:rPr>
              <a:t>Ieee</a:t>
            </a:r>
            <a:r>
              <a:rPr lang="en-US" altLang="ko-Kore-KR" sz="1600" dirty="0">
                <a:effectLst/>
                <a:latin typeface="Helvetica" pitchFamily="2" charset="0"/>
              </a:rPr>
              <a:t>, 1994.</a:t>
            </a:r>
          </a:p>
          <a:p>
            <a:pPr marL="0" indent="0" algn="just">
              <a:buNone/>
            </a:pPr>
            <a:r>
              <a:rPr lang="en-US" altLang="ko-Kore-KR" sz="1600" dirty="0">
                <a:effectLst/>
                <a:latin typeface="Helvetica" pitchFamily="2" charset="0"/>
              </a:rPr>
              <a:t>[4] Grover, </a:t>
            </a:r>
            <a:r>
              <a:rPr lang="en-US" altLang="ko-Kore-KR" sz="1600" dirty="0" err="1">
                <a:effectLst/>
                <a:latin typeface="Helvetica" pitchFamily="2" charset="0"/>
              </a:rPr>
              <a:t>Lov</a:t>
            </a:r>
            <a:r>
              <a:rPr lang="en-US" altLang="ko-Kore-KR" sz="1600" dirty="0">
                <a:effectLst/>
                <a:latin typeface="Helvetica" pitchFamily="2" charset="0"/>
              </a:rPr>
              <a:t> K. "A fast quantum mechanical algorithm for database search." Proceedings of the twenty-eighth annual ACM symposium on Theory of computing. 1996.</a:t>
            </a:r>
          </a:p>
          <a:p>
            <a:pPr marL="0" indent="0" algn="just">
              <a:buNone/>
            </a:pPr>
            <a:r>
              <a:rPr lang="en-US" altLang="ko-Kore-KR" sz="1600" dirty="0">
                <a:effectLst/>
                <a:latin typeface="Helvetica" pitchFamily="2" charset="0"/>
              </a:rPr>
              <a:t>[5] </a:t>
            </a:r>
            <a:r>
              <a:rPr lang="en-US" altLang="ko-Kore-KR" sz="1600" dirty="0" err="1">
                <a:effectLst/>
                <a:latin typeface="Helvetica" pitchFamily="2" charset="0"/>
              </a:rPr>
              <a:t>Stebila</a:t>
            </a:r>
            <a:r>
              <a:rPr lang="en-US" altLang="ko-Kore-KR" sz="1600" dirty="0">
                <a:effectLst/>
                <a:latin typeface="Helvetica" pitchFamily="2" charset="0"/>
              </a:rPr>
              <a:t>, Douglas, and Michele </a:t>
            </a:r>
            <a:r>
              <a:rPr lang="en-US" altLang="ko-Kore-KR" sz="1600" dirty="0" err="1">
                <a:effectLst/>
                <a:latin typeface="Helvetica" pitchFamily="2" charset="0"/>
              </a:rPr>
              <a:t>Mosca</a:t>
            </a:r>
            <a:r>
              <a:rPr lang="en-US" altLang="ko-Kore-KR" sz="1600" dirty="0">
                <a:effectLst/>
                <a:latin typeface="Helvetica" pitchFamily="2" charset="0"/>
              </a:rPr>
              <a:t>. "Post-quantum key exchange for the internet and the open quantum safe project." International Conference on Selected Areas in Cryptography. Springer, Cham, 2016.</a:t>
            </a:r>
          </a:p>
          <a:p>
            <a:pPr marL="0" indent="0" algn="just">
              <a:buNone/>
            </a:pPr>
            <a:r>
              <a:rPr lang="en-US" altLang="ko-Kore-KR" sz="1600" dirty="0">
                <a:effectLst/>
                <a:latin typeface="Helvetica" pitchFamily="2" charset="0"/>
              </a:rPr>
              <a:t>[6] Park, </a:t>
            </a:r>
            <a:r>
              <a:rPr lang="en-US" altLang="ko-Kore-KR" sz="1600" dirty="0" err="1">
                <a:effectLst/>
                <a:latin typeface="Helvetica" pitchFamily="2" charset="0"/>
              </a:rPr>
              <a:t>Chanhui</a:t>
            </a:r>
            <a:r>
              <a:rPr lang="en-US" altLang="ko-Kore-KR" sz="1600" dirty="0">
                <a:effectLst/>
                <a:latin typeface="Helvetica" pitchFamily="2" charset="0"/>
              </a:rPr>
              <a:t>, et al. "Implementation of lattice-based quantum-resistant key exchange algorithm." Review of KIISC 30.3 (2020): 11-16.</a:t>
            </a:r>
          </a:p>
        </p:txBody>
      </p:sp>
    </p:spTree>
    <p:extLst>
      <p:ext uri="{BB962C8B-B14F-4D97-AF65-F5344CB8AC3E}">
        <p14:creationId xmlns:p14="http://schemas.microsoft.com/office/powerpoint/2010/main" val="400249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관련연구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ore-KR" altLang="en-US" dirty="0"/>
              <a:t>사례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280831"/>
            <a:ext cx="11369675" cy="5057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최근 양자컴퓨터가 등장함에 따라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  <a:r>
              <a:rPr lang="ko-KR" altLang="en-US" sz="1600" dirty="0" err="1">
                <a:effectLst/>
                <a:latin typeface="Helvetica" pitchFamily="2" charset="0"/>
              </a:rPr>
              <a:t>쇼어</a:t>
            </a:r>
            <a:r>
              <a:rPr lang="ko-KR" altLang="en-US" sz="1600" dirty="0">
                <a:effectLst/>
                <a:latin typeface="Helvetica" pitchFamily="2" charset="0"/>
              </a:rPr>
              <a:t> 알고리즘 및 </a:t>
            </a:r>
            <a:r>
              <a:rPr lang="ko-KR" altLang="en-US" sz="1600" dirty="0" err="1">
                <a:effectLst/>
                <a:latin typeface="Helvetica" pitchFamily="2" charset="0"/>
              </a:rPr>
              <a:t>그루버</a:t>
            </a:r>
            <a:r>
              <a:rPr lang="ko-KR" altLang="en-US" sz="1600" dirty="0">
                <a:effectLst/>
                <a:latin typeface="Helvetica" pitchFamily="2" charset="0"/>
              </a:rPr>
              <a:t> 알고리즘을 활용하여 현대 암호에 대한 공격이 가능</a:t>
            </a:r>
            <a:br>
              <a:rPr lang="en-US" altLang="ko-KR" sz="1600" dirty="0">
                <a:latin typeface="Helvetica" pitchFamily="2" charset="0"/>
              </a:rPr>
            </a:b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600" dirty="0">
                <a:effectLst/>
                <a:latin typeface="Helvetica" pitchFamily="2" charset="0"/>
              </a:rPr>
              <a:t>현대 암호를 양자컴퓨터 환경에서의 공격에도 안전한 </a:t>
            </a:r>
            <a:r>
              <a:rPr lang="ko-KR" altLang="en-US" sz="1600" b="1" dirty="0">
                <a:solidFill>
                  <a:srgbClr val="2D75B6"/>
                </a:solidFill>
                <a:effectLst/>
                <a:latin typeface="Helvetica" pitchFamily="2" charset="0"/>
              </a:rPr>
              <a:t>양자내성암호로 교체 필요</a:t>
            </a:r>
            <a:endParaRPr lang="en-US" altLang="ko-KR" sz="1600" b="1" dirty="0">
              <a:solidFill>
                <a:srgbClr val="2D75B6"/>
              </a:solidFill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현재 네트워크 상에서는 일반적으로 </a:t>
            </a:r>
            <a:r>
              <a:rPr lang="en-US" altLang="ko-Kore-KR" sz="1600" b="1" dirty="0">
                <a:solidFill>
                  <a:srgbClr val="2D75B6"/>
                </a:solidFill>
                <a:latin typeface="Helvetica" pitchFamily="2" charset="0"/>
              </a:rPr>
              <a:t>SSL</a:t>
            </a:r>
            <a:r>
              <a:rPr lang="ko-KR" altLang="en-US" sz="1600" dirty="0">
                <a:effectLst/>
                <a:latin typeface="Helvetica" pitchFamily="2" charset="0"/>
              </a:rPr>
              <a:t>과 </a:t>
            </a:r>
            <a:r>
              <a:rPr lang="en-US" altLang="ko-Kore-KR" sz="1600" b="1" dirty="0">
                <a:solidFill>
                  <a:srgbClr val="2D75B6"/>
                </a:solidFill>
                <a:latin typeface="Helvetica" pitchFamily="2" charset="0"/>
              </a:rPr>
              <a:t>TLS</a:t>
            </a:r>
            <a:r>
              <a:rPr lang="en-US" altLang="ko-Kore-KR" sz="1600" dirty="0">
                <a:effectLst/>
                <a:latin typeface="Helvetica" pitchFamily="2" charset="0"/>
              </a:rPr>
              <a:t> </a:t>
            </a:r>
            <a:r>
              <a:rPr lang="ko-KR" altLang="en-US" sz="1600" b="1" dirty="0">
                <a:solidFill>
                  <a:srgbClr val="2D75B6"/>
                </a:solidFill>
                <a:latin typeface="Helvetica" pitchFamily="2" charset="0"/>
              </a:rPr>
              <a:t>프로토콜</a:t>
            </a:r>
            <a:r>
              <a:rPr lang="ko-KR" altLang="en-US" sz="1600" dirty="0">
                <a:latin typeface="Helvetica" pitchFamily="2" charset="0"/>
              </a:rPr>
              <a:t>이</a:t>
            </a:r>
            <a:r>
              <a:rPr lang="ko-KR" altLang="en-US" sz="1600" dirty="0">
                <a:effectLst/>
                <a:latin typeface="Helvetica" pitchFamily="2" charset="0"/>
              </a:rPr>
              <a:t> 사용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해당 프로토콜에서는 주로 </a:t>
            </a:r>
            <a:r>
              <a:rPr lang="en-US" altLang="ko-Kore-KR" sz="1600" dirty="0">
                <a:effectLst/>
                <a:latin typeface="Helvetica" pitchFamily="2" charset="0"/>
              </a:rPr>
              <a:t>RSA </a:t>
            </a:r>
            <a:r>
              <a:rPr lang="ko-KR" altLang="en-US" sz="1600" dirty="0">
                <a:effectLst/>
                <a:latin typeface="Helvetica" pitchFamily="2" charset="0"/>
              </a:rPr>
              <a:t>키 교환 알고리즘이 사용</a:t>
            </a:r>
            <a:r>
              <a:rPr lang="en-US" altLang="ko-KR" sz="1600" dirty="0">
                <a:effectLst/>
                <a:latin typeface="Helvetica" pitchFamily="2" charset="0"/>
              </a:rPr>
              <a:t> </a:t>
            </a:r>
            <a:br>
              <a:rPr lang="en-US" altLang="ko-KR" sz="1600" dirty="0">
                <a:effectLst/>
                <a:latin typeface="Helvetica" pitchFamily="2" charset="0"/>
              </a:rPr>
            </a:br>
            <a:r>
              <a:rPr lang="en-US" altLang="ko-KR" sz="1600" dirty="0">
                <a:effectLst/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effectLst/>
                <a:latin typeface="Helvetica" pitchFamily="2" charset="0"/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  <a:latin typeface="Helvetica" pitchFamily="2" charset="0"/>
              </a:rPr>
              <a:t>프로토콜의 안정성이 위협</a:t>
            </a:r>
            <a:endParaRPr lang="en-US" altLang="ko-KR" sz="1600" b="1" dirty="0">
              <a:solidFill>
                <a:srgbClr val="C00000"/>
              </a:solidFill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최근 </a:t>
            </a:r>
            <a:r>
              <a:rPr lang="en-US" altLang="ko-Kore-KR" sz="1600" dirty="0">
                <a:effectLst/>
                <a:latin typeface="Helvetica" pitchFamily="2" charset="0"/>
              </a:rPr>
              <a:t>TLS </a:t>
            </a:r>
            <a:r>
              <a:rPr lang="ko-KR" altLang="en-US" sz="1600" dirty="0">
                <a:effectLst/>
                <a:latin typeface="Helvetica" pitchFamily="2" charset="0"/>
              </a:rPr>
              <a:t>구현에서 </a:t>
            </a:r>
            <a:r>
              <a:rPr lang="ko-KR" altLang="en-US" sz="1600" dirty="0" err="1">
                <a:effectLst/>
                <a:latin typeface="Helvetica" pitchFamily="2" charset="0"/>
              </a:rPr>
              <a:t>양자내성암호를</a:t>
            </a:r>
            <a:r>
              <a:rPr lang="ko-KR" altLang="en-US" sz="1600" dirty="0">
                <a:effectLst/>
                <a:latin typeface="Helvetica" pitchFamily="2" charset="0"/>
              </a:rPr>
              <a:t> 적용한 사례들이 등장</a:t>
            </a:r>
            <a:endParaRPr lang="en-US" altLang="ko-KR" sz="1600" dirty="0">
              <a:effectLst/>
              <a:latin typeface="Helvetica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6EF68C-4D09-224F-849A-FC22C403D4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23" t="28417" r="22325" b="30204"/>
          <a:stretch/>
        </p:blipFill>
        <p:spPr>
          <a:xfrm>
            <a:off x="8942287" y="5159602"/>
            <a:ext cx="2638096" cy="10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lnSpc>
                <a:spcPct val="100000"/>
              </a:lnSpc>
            </a:pPr>
            <a:r>
              <a:rPr lang="en-US" altLang="ko-KR" sz="3600" dirty="0">
                <a:sym typeface="Wingdings" pitchFamily="2" charset="2"/>
              </a:rPr>
              <a:t>SSL (Secure Socket Layer) </a:t>
            </a:r>
            <a:r>
              <a:rPr lang="ko-KR" altLang="en-US" sz="3600" dirty="0">
                <a:sym typeface="Wingdings" pitchFamily="2" charset="2"/>
              </a:rPr>
              <a:t>및 </a:t>
            </a:r>
            <a:r>
              <a:rPr lang="en-US" altLang="ko-KR" sz="3600" dirty="0">
                <a:sym typeface="Wingdings" pitchFamily="2" charset="2"/>
              </a:rPr>
              <a:t>TLS(Transport Layer Security)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316939"/>
            <a:ext cx="11707266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SS</a:t>
            </a:r>
            <a:r>
              <a:rPr lang="en-US" altLang="ko-Kore-KR" sz="1400" dirty="0">
                <a:effectLst/>
                <a:latin typeface="Helvetica" pitchFamily="2" charset="0"/>
              </a:rPr>
              <a:t>L</a:t>
            </a:r>
            <a:r>
              <a:rPr lang="ko-KR" altLang="en-US" sz="1400" dirty="0">
                <a:effectLst/>
                <a:latin typeface="Helvetica" pitchFamily="2" charset="0"/>
              </a:rPr>
              <a:t>은 </a:t>
            </a:r>
            <a:r>
              <a:rPr lang="en-US" altLang="ko-KR" sz="1400" dirty="0">
                <a:effectLst/>
                <a:latin typeface="Helvetica" pitchFamily="2" charset="0"/>
              </a:rPr>
              <a:t>1995</a:t>
            </a:r>
            <a:r>
              <a:rPr lang="ko-KR" altLang="en-US" sz="1400" dirty="0">
                <a:effectLst/>
                <a:latin typeface="Helvetica" pitchFamily="2" charset="0"/>
              </a:rPr>
              <a:t>년에 </a:t>
            </a:r>
            <a:r>
              <a:rPr lang="en-US" altLang="ko-Kore-KR" sz="1400" dirty="0">
                <a:effectLst/>
                <a:latin typeface="Helvetica" pitchFamily="2" charset="0"/>
              </a:rPr>
              <a:t>Netscape</a:t>
            </a:r>
            <a:r>
              <a:rPr lang="ko-KR" altLang="en-US" sz="1400" dirty="0">
                <a:effectLst/>
                <a:latin typeface="Helvetica" pitchFamily="2" charset="0"/>
              </a:rPr>
              <a:t>가 처음으로 개발한 프로토콜이며</a:t>
            </a:r>
            <a:r>
              <a:rPr lang="en-US" altLang="ko-KR" sz="1400" dirty="0">
                <a:effectLst/>
                <a:latin typeface="Helvetica" pitchFamily="2" charset="0"/>
              </a:rPr>
              <a:t>, </a:t>
            </a:r>
            <a:r>
              <a:rPr lang="en-US" altLang="ko-Kore-KR" sz="1400" dirty="0">
                <a:effectLst/>
                <a:latin typeface="Helvetica" pitchFamily="2" charset="0"/>
              </a:rPr>
              <a:t>TLS</a:t>
            </a:r>
            <a:r>
              <a:rPr lang="ko-KR" altLang="en-US" sz="1400" dirty="0">
                <a:effectLst/>
                <a:latin typeface="Helvetica" pitchFamily="2" charset="0"/>
              </a:rPr>
              <a:t>는 </a:t>
            </a:r>
            <a:r>
              <a:rPr lang="en-US" altLang="ko-Kore-KR" sz="1400" dirty="0">
                <a:effectLst/>
                <a:latin typeface="Helvetica" pitchFamily="2" charset="0"/>
              </a:rPr>
              <a:t>SSL </a:t>
            </a:r>
            <a:r>
              <a:rPr lang="ko-KR" altLang="en-US" sz="1400" dirty="0">
                <a:effectLst/>
                <a:latin typeface="Helvetica" pitchFamily="2" charset="0"/>
              </a:rPr>
              <a:t>버전 </a:t>
            </a:r>
            <a:r>
              <a:rPr lang="en-US" altLang="ko-KR" sz="1400" dirty="0">
                <a:effectLst/>
                <a:latin typeface="Helvetica" pitchFamily="2" charset="0"/>
              </a:rPr>
              <a:t>3.0</a:t>
            </a:r>
            <a:r>
              <a:rPr lang="ko-KR" altLang="en-US" sz="1400" dirty="0">
                <a:effectLst/>
                <a:latin typeface="Helvetica" pitchFamily="2" charset="0"/>
              </a:rPr>
              <a:t>을 표준화한 것</a:t>
            </a:r>
            <a:endParaRPr lang="en-US" altLang="ko-KR" sz="1400" dirty="0"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effectLst/>
                <a:latin typeface="Helvetica" pitchFamily="2" charset="0"/>
              </a:rPr>
              <a:t>클라이언트와 서버에 대한 </a:t>
            </a:r>
            <a:r>
              <a:rPr lang="ko-KR" altLang="en-US" sz="1400" b="1" dirty="0">
                <a:solidFill>
                  <a:srgbClr val="2D75B6"/>
                </a:solidFill>
                <a:effectLst/>
                <a:latin typeface="Helvetica" pitchFamily="2" charset="0"/>
              </a:rPr>
              <a:t>인증 및 데이터 암호화를 수행</a:t>
            </a:r>
            <a:r>
              <a:rPr lang="ko-KR" altLang="en-US" sz="1400" dirty="0">
                <a:effectLst/>
                <a:latin typeface="Helvetica" pitchFamily="2" charset="0"/>
              </a:rPr>
              <a:t>함으로써 개인정보 보호</a:t>
            </a:r>
            <a:r>
              <a:rPr lang="en-US" altLang="ko-KR" sz="1400" dirty="0">
                <a:effectLst/>
                <a:latin typeface="Helvetica" pitchFamily="2" charset="0"/>
              </a:rPr>
              <a:t>, </a:t>
            </a:r>
            <a:r>
              <a:rPr lang="ko-KR" altLang="en-US" sz="1400" dirty="0">
                <a:effectLst/>
                <a:latin typeface="Helvetica" pitchFamily="2" charset="0"/>
              </a:rPr>
              <a:t>인증 그리고 데이터 무결성을 보장하는 보안용 프로토콜</a:t>
            </a:r>
            <a:endParaRPr lang="en-US" altLang="ko-KR" sz="14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effectLst/>
                <a:latin typeface="Helvetica" pitchFamily="2" charset="0"/>
              </a:rPr>
              <a:t>주로</a:t>
            </a:r>
            <a:r>
              <a:rPr lang="en-US" altLang="ko-KR" sz="1400" dirty="0">
                <a:effectLst/>
                <a:latin typeface="Helvetica" pitchFamily="2" charset="0"/>
              </a:rPr>
              <a:t>, </a:t>
            </a:r>
            <a:r>
              <a:rPr lang="ko-KR" altLang="en-US" sz="1400" dirty="0">
                <a:effectLst/>
                <a:latin typeface="Helvetica" pitchFamily="2" charset="0"/>
              </a:rPr>
              <a:t>웹 브라우저와 웹  </a:t>
            </a:r>
            <a:r>
              <a:rPr lang="ko-KR" altLang="en-US" sz="1400" dirty="0" err="1">
                <a:effectLst/>
                <a:latin typeface="Helvetica" pitchFamily="2" charset="0"/>
              </a:rPr>
              <a:t>서버간의</a:t>
            </a:r>
            <a:r>
              <a:rPr lang="ko-KR" altLang="en-US" sz="1400" dirty="0">
                <a:effectLst/>
                <a:latin typeface="Helvetica" pitchFamily="2" charset="0"/>
              </a:rPr>
              <a:t> </a:t>
            </a:r>
            <a:r>
              <a:rPr lang="ko-KR" altLang="en-US" sz="1400" b="1" dirty="0">
                <a:solidFill>
                  <a:srgbClr val="2D75B6"/>
                </a:solidFill>
                <a:latin typeface="Helvetica" pitchFamily="2" charset="0"/>
              </a:rPr>
              <a:t>안전한 통신을 보장</a:t>
            </a:r>
            <a:r>
              <a:rPr lang="ko-KR" altLang="en-US" sz="1400" dirty="0">
                <a:effectLst/>
                <a:latin typeface="Helvetica" pitchFamily="2" charset="0"/>
              </a:rPr>
              <a:t>하기 위해 사용</a:t>
            </a:r>
            <a:endParaRPr lang="en-US" altLang="ko-KR" sz="14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effectLst/>
                <a:latin typeface="Helvetica" pitchFamily="2" charset="0"/>
              </a:rPr>
              <a:t>TLS</a:t>
            </a:r>
            <a:r>
              <a:rPr lang="ko-KR" altLang="en-US" sz="1400" dirty="0">
                <a:effectLst/>
                <a:latin typeface="Helvetica" pitchFamily="2" charset="0"/>
              </a:rPr>
              <a:t> 기능을 제공하는 라이브러리 </a:t>
            </a:r>
            <a:r>
              <a:rPr lang="en-US" altLang="ko-KR" sz="1400" dirty="0">
                <a:effectLst/>
                <a:latin typeface="Helvetica" pitchFamily="2" charset="0"/>
              </a:rPr>
              <a:t>:</a:t>
            </a:r>
            <a:r>
              <a:rPr lang="ko-KR" altLang="en-US" sz="1400" dirty="0">
                <a:effectLst/>
                <a:latin typeface="Helvetica" pitchFamily="2" charset="0"/>
              </a:rPr>
              <a:t> </a:t>
            </a:r>
            <a:r>
              <a:rPr lang="en-US" altLang="ko-Kore-KR" sz="1400" dirty="0" err="1">
                <a:effectLst/>
                <a:latin typeface="Helvetica" pitchFamily="2" charset="0"/>
              </a:rPr>
              <a:t>GnuTLS</a:t>
            </a:r>
            <a:r>
              <a:rPr lang="en-US" altLang="ko-Kore-KR" sz="1400" dirty="0">
                <a:effectLst/>
                <a:latin typeface="Helvetica" pitchFamily="2" charset="0"/>
              </a:rPr>
              <a:t>, </a:t>
            </a:r>
            <a:r>
              <a:rPr lang="en-US" altLang="ko-Kore-KR" sz="1400" dirty="0" err="1">
                <a:effectLst/>
                <a:latin typeface="Helvetica" pitchFamily="2" charset="0"/>
              </a:rPr>
              <a:t>mbedTLS</a:t>
            </a:r>
            <a:r>
              <a:rPr lang="en-US" altLang="ko-Kore-KR" sz="1400" dirty="0">
                <a:effectLst/>
                <a:latin typeface="Helvetica" pitchFamily="2" charset="0"/>
              </a:rPr>
              <a:t>, OpenSSL </a:t>
            </a:r>
            <a:r>
              <a:rPr lang="ko-KR" altLang="en-US" sz="1400" dirty="0">
                <a:effectLst/>
                <a:latin typeface="Helvetica" pitchFamily="2" charset="0"/>
              </a:rPr>
              <a:t>그리고 </a:t>
            </a:r>
            <a:r>
              <a:rPr lang="en-US" altLang="ko-Kore-KR" sz="1400" dirty="0" err="1">
                <a:effectLst/>
                <a:latin typeface="Helvetica" pitchFamily="2" charset="0"/>
              </a:rPr>
              <a:t>WolfSSL</a:t>
            </a:r>
            <a:r>
              <a:rPr lang="en-US" altLang="ko-Kore-KR" sz="1400" dirty="0">
                <a:effectLst/>
                <a:latin typeface="Helvetica" pitchFamily="2" charset="0"/>
              </a:rPr>
              <a:t> </a:t>
            </a:r>
            <a:r>
              <a:rPr lang="ko-KR" altLang="en-US" sz="1400" dirty="0">
                <a:effectLst/>
                <a:latin typeface="Helvetica" pitchFamily="2" charset="0"/>
              </a:rPr>
              <a:t>등</a:t>
            </a:r>
            <a:endParaRPr lang="en-US" altLang="ko-KR" sz="1400" dirty="0">
              <a:effectLst/>
              <a:latin typeface="Helvetica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6841F3-F138-17A7-6785-63C39ECFE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48" y="3845826"/>
            <a:ext cx="4145455" cy="2695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7B30BB-CB39-FE65-6CF4-4AD305561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27" y="3845826"/>
            <a:ext cx="4855906" cy="269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8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re-KR" altLang="en-US" dirty="0">
                <a:latin typeface="Georgia" panose="02040502050405020303" pitchFamily="18" charset="0"/>
              </a:rPr>
              <a:t>양자컴퓨터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2" y="1316939"/>
                <a:ext cx="11707266" cy="50577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effectLst/>
                    <a:latin typeface="Helvetica" pitchFamily="2" charset="0"/>
                  </a:rPr>
                  <a:t>양자컴퓨터는 양자 중첩과 얽힘을 활용하여 데이터를 처리하는 컴퓨터</a:t>
                </a:r>
                <a:r>
                  <a:rPr lang="en-US" altLang="ko-KR" sz="1600" dirty="0">
                    <a:effectLst/>
                    <a:latin typeface="Helvetica" pitchFamily="2" charset="0"/>
                  </a:rPr>
                  <a:t>[2]</a:t>
                </a:r>
                <a:br>
                  <a:rPr lang="en-US" altLang="ko-KR" sz="1600" dirty="0">
                    <a:effectLst/>
                    <a:latin typeface="Helvetica" pitchFamily="2" charset="0"/>
                  </a:rPr>
                </a:br>
                <a:r>
                  <a:rPr lang="en-US" altLang="ko-KR" sz="1600" dirty="0">
                    <a:effectLst/>
                    <a:latin typeface="Helvetica" pitchFamily="2" charset="0"/>
                    <a:sym typeface="Wingdings" pitchFamily="2" charset="2"/>
                  </a:rPr>
                  <a:t></a:t>
                </a:r>
                <a:r>
                  <a:rPr lang="ko-KR" altLang="en-US" sz="1600" dirty="0">
                    <a:effectLst/>
                    <a:latin typeface="Helvetica" pitchFamily="2" charset="0"/>
                    <a:sym typeface="Wingdings" pitchFamily="2" charset="2"/>
                  </a:rPr>
                  <a:t> 양자컴퓨터의 기본 연산 단위는 </a:t>
                </a:r>
                <a:r>
                  <a:rPr lang="ko-KR" altLang="en-US" sz="1600" b="1" dirty="0" err="1">
                    <a:solidFill>
                      <a:srgbClr val="2D75B6"/>
                    </a:solidFill>
                    <a:latin typeface="Helvetica" pitchFamily="2" charset="0"/>
                    <a:sym typeface="Wingdings" pitchFamily="2" charset="2"/>
                  </a:rPr>
                  <a:t>큐비트</a:t>
                </a:r>
                <a:endParaRPr lang="en-US" altLang="ko-KR" sz="1600" b="1" dirty="0">
                  <a:solidFill>
                    <a:srgbClr val="2D75B6"/>
                  </a:solidFill>
                  <a:latin typeface="Helvetica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ko-KR" altLang="en-US" sz="1600" dirty="0">
                    <a:effectLst/>
                    <a:latin typeface="Helvetica" pitchFamily="2" charset="0"/>
                  </a:rPr>
                  <a:t>큐비트는 양자 중첩을 통해 확률적으로 가능한 상태들을 모두 가질 수 있어 </a:t>
                </a:r>
                <a:r>
                  <a:rPr lang="en-US" altLang="ko-KR" sz="1600" dirty="0">
                    <a:effectLst/>
                    <a:latin typeface="Helvetica" pitchFamily="2" charset="0"/>
                  </a:rPr>
                  <a:t>0</a:t>
                </a:r>
                <a:r>
                  <a:rPr lang="ko-KR" altLang="en-US" sz="1600" dirty="0">
                    <a:effectLst/>
                    <a:latin typeface="Helvetica" pitchFamily="2" charset="0"/>
                  </a:rPr>
                  <a:t>과 </a:t>
                </a:r>
                <a:r>
                  <a:rPr lang="en-US" altLang="ko-KR" sz="1600" dirty="0">
                    <a:effectLst/>
                    <a:latin typeface="Helvetica" pitchFamily="2" charset="0"/>
                  </a:rPr>
                  <a:t>1</a:t>
                </a:r>
                <a:r>
                  <a:rPr lang="ko-KR" altLang="en-US" sz="1600" dirty="0">
                    <a:effectLst/>
                    <a:latin typeface="Helvetica" pitchFamily="2" charset="0"/>
                  </a:rPr>
                  <a:t>의 상태를 동시에 가지며 연산 가능</a:t>
                </a:r>
                <a:endParaRPr lang="en-US" altLang="ko-KR" sz="1600" dirty="0">
                  <a:effectLst/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>
                    <a:latin typeface="Helvetica" pitchFamily="2" charset="0"/>
                  </a:rPr>
                  <a:t>고전 컴퓨터보다 </a:t>
                </a:r>
                <a:r>
                  <a:rPr lang="ko-KR" altLang="en-US" sz="1600" b="1" dirty="0">
                    <a:solidFill>
                      <a:srgbClr val="2D75B6"/>
                    </a:solidFill>
                    <a:latin typeface="Helvetica" pitchFamily="2" charset="0"/>
                  </a:rPr>
                  <a:t>월등한 속도로 연산을 수행</a:t>
                </a:r>
                <a:br>
                  <a:rPr lang="en-US" altLang="ko-KR" sz="1600" dirty="0">
                    <a:latin typeface="Helvetica" pitchFamily="2" charset="0"/>
                  </a:rPr>
                </a:br>
                <a:r>
                  <a:rPr lang="en-US" altLang="ko-KR" sz="1600" dirty="0">
                    <a:latin typeface="Helvetica" pitchFamily="2" charset="0"/>
                    <a:sym typeface="Wingdings" pitchFamily="2" charset="2"/>
                  </a:rPr>
                  <a:t></a:t>
                </a:r>
                <a:r>
                  <a:rPr lang="ko-KR" altLang="en-US" sz="1600" dirty="0">
                    <a:latin typeface="Helvetica" pitchFamily="2" charset="0"/>
                    <a:sym typeface="Wingdings" pitchFamily="2" charset="2"/>
                  </a:rPr>
                  <a:t>기존 </a:t>
                </a:r>
                <a:r>
                  <a:rPr lang="ko-KR" altLang="en-US" sz="1600" dirty="0">
                    <a:effectLst/>
                    <a:latin typeface="Helvetica" pitchFamily="2" charset="0"/>
                  </a:rPr>
                  <a:t>암호 알고리즘이 </a:t>
                </a:r>
                <a:r>
                  <a:rPr lang="ko-KR" altLang="en-US" sz="1600" b="1" dirty="0">
                    <a:solidFill>
                      <a:srgbClr val="C00000"/>
                    </a:solidFill>
                    <a:effectLst/>
                    <a:latin typeface="Helvetica" pitchFamily="2" charset="0"/>
                  </a:rPr>
                  <a:t>양자 컴퓨터에 의해 해독될 위험</a:t>
                </a:r>
                <a:endParaRPr lang="en-US" altLang="ko-KR" sz="1600" b="1" dirty="0">
                  <a:solidFill>
                    <a:srgbClr val="C00000"/>
                  </a:solidFill>
                  <a:effectLst/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 err="1">
                    <a:effectLst/>
                    <a:latin typeface="Helvetica" pitchFamily="2" charset="0"/>
                  </a:rPr>
                  <a:t>쇼어</a:t>
                </a:r>
                <a:r>
                  <a:rPr lang="ko-KR" altLang="en-US" sz="1600" dirty="0">
                    <a:effectLst/>
                    <a:latin typeface="Helvetica" pitchFamily="2" charset="0"/>
                  </a:rPr>
                  <a:t> 알고리즘</a:t>
                </a:r>
                <a:r>
                  <a:rPr lang="en-US" altLang="ko-KR" sz="1600" dirty="0">
                    <a:effectLst/>
                    <a:latin typeface="Helvetica" pitchFamily="2" charset="0"/>
                  </a:rPr>
                  <a:t>:</a:t>
                </a:r>
                <a:r>
                  <a:rPr lang="ko-KR" altLang="en-US" sz="1600" dirty="0">
                    <a:effectLst/>
                    <a:latin typeface="Helvetica" pitchFamily="2" charset="0"/>
                  </a:rPr>
                  <a:t> 다항 시간 내에 소인수 분해를 수행할 수 있는 양자 알고리즘</a:t>
                </a:r>
                <a:r>
                  <a:rPr lang="en-US" altLang="ko-KR" sz="1600" dirty="0">
                    <a:effectLst/>
                    <a:latin typeface="Helvetica" pitchFamily="2" charset="0"/>
                  </a:rPr>
                  <a:t>[3]</a:t>
                </a:r>
                <a:br>
                  <a:rPr lang="en-US" altLang="ko-KR" sz="1600" dirty="0">
                    <a:effectLst/>
                    <a:latin typeface="Helvetica" pitchFamily="2" charset="0"/>
                  </a:rPr>
                </a:br>
                <a:r>
                  <a:rPr lang="en-US" altLang="ko-KR" sz="1600" dirty="0">
                    <a:effectLst/>
                    <a:latin typeface="Helvetica" pitchFamily="2" charset="0"/>
                    <a:sym typeface="Wingdings" pitchFamily="2" charset="2"/>
                  </a:rPr>
                  <a:t></a:t>
                </a:r>
                <a:r>
                  <a:rPr lang="ko-KR" altLang="en-US" sz="1600" dirty="0">
                    <a:effectLst/>
                    <a:latin typeface="Helvetica" pitchFamily="2" charset="0"/>
                    <a:sym typeface="Wingdings" pitchFamily="2" charset="2"/>
                  </a:rPr>
                  <a:t> </a:t>
                </a:r>
                <a:r>
                  <a:rPr lang="ko-KR" altLang="en-US" sz="1600" b="1" dirty="0">
                    <a:solidFill>
                      <a:srgbClr val="C00000"/>
                    </a:solidFill>
                    <a:latin typeface="Helvetica" pitchFamily="2" charset="0"/>
                    <a:sym typeface="Wingdings" pitchFamily="2" charset="2"/>
                  </a:rPr>
                  <a:t>여러 공개키 암호 알고리즘 위협</a:t>
                </a:r>
                <a:endParaRPr lang="en-US" altLang="ko-KR" sz="1600" b="1" dirty="0">
                  <a:solidFill>
                    <a:srgbClr val="C00000"/>
                  </a:solidFill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 err="1">
                    <a:effectLst/>
                    <a:latin typeface="Helvetica" pitchFamily="2" charset="0"/>
                  </a:rPr>
                  <a:t>그루버</a:t>
                </a:r>
                <a:r>
                  <a:rPr lang="ko-KR" altLang="en-US" sz="1600" dirty="0">
                    <a:effectLst/>
                    <a:latin typeface="Helvetica" pitchFamily="2" charset="0"/>
                  </a:rPr>
                  <a:t> 알고리즘 </a:t>
                </a:r>
                <a:r>
                  <a:rPr lang="en-US" altLang="ko-KR" sz="1600" dirty="0">
                    <a:effectLst/>
                    <a:latin typeface="Helvetica" pitchFamily="2" charset="0"/>
                  </a:rPr>
                  <a:t>:</a:t>
                </a:r>
                <a:r>
                  <a:rPr lang="ko-KR" altLang="en-US" sz="1600" dirty="0">
                    <a:effectLst/>
                    <a:latin typeface="Helvetica" pitchFamily="2" charset="0"/>
                  </a:rPr>
                  <a:t> 정렬되지 않은 데이터 집합 내에서 특정 데이터를 빠른 속도로 찾아내는 양자 알고리즘</a:t>
                </a:r>
                <a:r>
                  <a:rPr lang="en-US" altLang="ko-KR" sz="1600" dirty="0">
                    <a:effectLst/>
                    <a:latin typeface="Helvetica" pitchFamily="2" charset="0"/>
                  </a:rPr>
                  <a:t>[4] </a:t>
                </a:r>
                <a:br>
                  <a:rPr lang="en-US" altLang="ko-KR" sz="1600" dirty="0">
                    <a:effectLst/>
                    <a:latin typeface="Helvetica" pitchFamily="2" charset="0"/>
                  </a:rPr>
                </a:br>
                <a:r>
                  <a:rPr lang="en-US" altLang="ko-KR" sz="1600" dirty="0">
                    <a:effectLst/>
                    <a:latin typeface="Helvetica" pitchFamily="2" charset="0"/>
                    <a:sym typeface="Wingdings" pitchFamily="2" charset="2"/>
                  </a:rPr>
                  <a:t></a:t>
                </a:r>
                <a:r>
                  <a:rPr lang="ko-KR" altLang="en-US" sz="1600" dirty="0">
                    <a:effectLst/>
                    <a:latin typeface="Helvetica" pitchFamily="2" charset="0"/>
                    <a:sym typeface="Wingdings" pitchFamily="2" charset="2"/>
                  </a:rPr>
                  <a:t> </a:t>
                </a:r>
                <a:r>
                  <a:rPr lang="ko-KR" altLang="en-US" sz="1600" dirty="0" err="1">
                    <a:effectLst/>
                    <a:latin typeface="Helvetica" pitchFamily="2" charset="0"/>
                  </a:rPr>
                  <a:t>그루버</a:t>
                </a:r>
                <a:r>
                  <a:rPr lang="ko-KR" altLang="en-US" sz="1600" dirty="0">
                    <a:effectLst/>
                    <a:latin typeface="Helvetica" pitchFamily="2" charset="0"/>
                  </a:rPr>
                  <a:t> 알고리즘이 </a:t>
                </a:r>
                <a14:m>
                  <m:oMath xmlns:m="http://schemas.openxmlformats.org/officeDocument/2006/math">
                    <m:r>
                      <a:rPr lang="en-US" altLang="ko-Kore-KR" sz="16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ore-KR" sz="1600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ore-KR" sz="1600" b="0" i="0" dirty="0" smtClean="0">
                        <a:latin typeface="Cambria Math" panose="02040503050406030204" pitchFamily="18" charset="0"/>
                      </a:rPr>
                      <m:t>bit</m:t>
                    </m:r>
                  </m:oMath>
                </a14:m>
                <a:r>
                  <a:rPr lang="ko-KR" altLang="en-US" sz="1600" dirty="0">
                    <a:effectLst/>
                    <a:latin typeface="Helvetica" pitchFamily="2" charset="0"/>
                  </a:rPr>
                  <a:t>의 안전성을 갖는 </a:t>
                </a:r>
                <a:r>
                  <a:rPr lang="ko-KR" altLang="en-US" sz="1600" dirty="0" err="1">
                    <a:effectLst/>
                    <a:latin typeface="Helvetica" pitchFamily="2" charset="0"/>
                  </a:rPr>
                  <a:t>대칭키</a:t>
                </a:r>
                <a:r>
                  <a:rPr lang="ko-KR" altLang="en-US" sz="1600" dirty="0">
                    <a:effectLst/>
                    <a:latin typeface="Helvetica" pitchFamily="2" charset="0"/>
                  </a:rPr>
                  <a:t> 암호에 대해 적용될 경우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600" i="1" dirty="0" smtClean="0">
                        <a:effectLst/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1600" dirty="0">
                    <a:effectLst/>
                    <a:latin typeface="Helvetica" pitchFamily="2" charset="0"/>
                  </a:rPr>
                  <a:t>-</a:t>
                </a:r>
                <a:r>
                  <a:rPr lang="en-US" altLang="ko-Kore-KR" sz="1600" dirty="0">
                    <a:effectLst/>
                    <a:latin typeface="Helvetica" pitchFamily="2" charset="0"/>
                  </a:rPr>
                  <a:t>bit</a:t>
                </a:r>
                <a:r>
                  <a:rPr lang="ko-KR" altLang="en-US" sz="1600" dirty="0">
                    <a:effectLst/>
                    <a:latin typeface="Helvetica" pitchFamily="2" charset="0"/>
                  </a:rPr>
                  <a:t>까지 낮출 수 있음</a:t>
                </a:r>
                <a:endParaRPr lang="en-US" altLang="ko-KR" sz="1600" dirty="0">
                  <a:effectLst/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2" y="1316939"/>
                <a:ext cx="11707266" cy="5057775"/>
              </a:xfrm>
              <a:blipFill>
                <a:blip r:embed="rId3"/>
                <a:stretch>
                  <a:fillRect l="-21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20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Open Quantum Safe(OQS)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316939"/>
            <a:ext cx="11368160" cy="5057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 err="1">
                <a:latin typeface="Helvetica" pitchFamily="2" charset="0"/>
              </a:rPr>
              <a:t>양자내성암호를</a:t>
            </a:r>
            <a:r>
              <a:rPr lang="ko-KR" altLang="en-US" sz="1600" dirty="0">
                <a:latin typeface="Helvetica" pitchFamily="2" charset="0"/>
              </a:rPr>
              <a:t> 통한 개발 및 프로토타입을 지원하는 것을 목표로 하는 오픈 소스 프로젝트</a:t>
            </a:r>
            <a:r>
              <a:rPr lang="en-US" altLang="ko-KR" sz="1600" dirty="0">
                <a:latin typeface="Helvetica" pitchFamily="2" charset="0"/>
              </a:rPr>
              <a:t>[5] 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Helvetica" pitchFamily="2" charset="0"/>
                <a:sym typeface="Wingdings" pitchFamily="2" charset="2"/>
              </a:rPr>
              <a:t>liboqs</a:t>
            </a: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 : </a:t>
            </a:r>
            <a:r>
              <a:rPr lang="ko-KR" altLang="en-US" sz="1600" dirty="0" err="1">
                <a:latin typeface="Helvetica" pitchFamily="2" charset="0"/>
                <a:sym typeface="Wingdings" pitchFamily="2" charset="2"/>
              </a:rPr>
              <a:t>양자내성암호를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</a:t>
            </a: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C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언어로 구현한 라이브러리</a:t>
            </a:r>
            <a:endParaRPr lang="en-US" altLang="ko-KR" sz="1600" dirty="0"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ore-KR" sz="1600" dirty="0">
                <a:latin typeface="Helvetica" pitchFamily="2" charset="0"/>
              </a:rPr>
              <a:t>OpenSSL</a:t>
            </a:r>
            <a:r>
              <a:rPr lang="ko-KR" altLang="en-US" sz="1600" dirty="0">
                <a:latin typeface="Helvetica" pitchFamily="2" charset="0"/>
              </a:rPr>
              <a:t>과 </a:t>
            </a:r>
            <a:r>
              <a:rPr lang="en-US" altLang="ko-Kore-KR" sz="1600" dirty="0" err="1">
                <a:latin typeface="Helvetica" pitchFamily="2" charset="0"/>
              </a:rPr>
              <a:t>BoringSSL</a:t>
            </a:r>
            <a:r>
              <a:rPr lang="en-US" altLang="ko-Kore-KR" sz="1600" dirty="0">
                <a:latin typeface="Helvetica" pitchFamily="2" charset="0"/>
              </a:rPr>
              <a:t> </a:t>
            </a:r>
            <a:r>
              <a:rPr lang="ko-KR" altLang="en-US" sz="1600" dirty="0">
                <a:latin typeface="Helvetica" pitchFamily="2" charset="0"/>
              </a:rPr>
              <a:t>라이브러리에 </a:t>
            </a:r>
            <a:r>
              <a:rPr lang="ko-KR" altLang="en-US" sz="1600" dirty="0" err="1">
                <a:latin typeface="Helvetica" pitchFamily="2" charset="0"/>
              </a:rPr>
              <a:t>양자내성암호를</a:t>
            </a:r>
            <a:r>
              <a:rPr lang="ko-KR" altLang="en-US" sz="1600" dirty="0">
                <a:latin typeface="Helvetica" pitchFamily="2" charset="0"/>
              </a:rPr>
              <a:t> 적용 </a:t>
            </a:r>
            <a:r>
              <a:rPr lang="en-US" altLang="ko-KR" sz="1600" dirty="0">
                <a:latin typeface="Helvetica" pitchFamily="2" charset="0"/>
              </a:rPr>
              <a:t>(OQS-OpenSSL, OQS-</a:t>
            </a:r>
            <a:r>
              <a:rPr lang="en-US" altLang="ko-KR" sz="1600" dirty="0" err="1">
                <a:latin typeface="Helvetica" pitchFamily="2" charset="0"/>
              </a:rPr>
              <a:t>BoringSSL</a:t>
            </a:r>
            <a:r>
              <a:rPr lang="en-US" altLang="ko-KR" sz="1600" dirty="0">
                <a:latin typeface="Helvetica" pitchFamily="2" charset="0"/>
              </a:rPr>
              <a:t>)</a:t>
            </a:r>
            <a:br>
              <a:rPr lang="en-US" altLang="ko-KR" sz="1600" dirty="0">
                <a:latin typeface="Helvetica" pitchFamily="2" charset="0"/>
              </a:rPr>
            </a:br>
            <a:endParaRPr lang="en-US" altLang="ko-KR" sz="1600" dirty="0">
              <a:latin typeface="Helvetica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71FA11-380E-961D-2DCE-9248427AE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434" y="3107307"/>
            <a:ext cx="4734888" cy="3542946"/>
          </a:xfrm>
          <a:prstGeom prst="rect">
            <a:avLst/>
          </a:prstGeom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9C649BD-53F7-2D06-00E8-285F2F023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37619"/>
              </p:ext>
            </p:extLst>
          </p:nvPr>
        </p:nvGraphicFramePr>
        <p:xfrm>
          <a:off x="411162" y="4081172"/>
          <a:ext cx="6004792" cy="2468880"/>
        </p:xfrm>
        <a:graphic>
          <a:graphicData uri="http://schemas.openxmlformats.org/drawingml/2006/table">
            <a:tbl>
              <a:tblPr/>
              <a:tblGrid>
                <a:gridCol w="3002396">
                  <a:extLst>
                    <a:ext uri="{9D8B030D-6E8A-4147-A177-3AD203B41FA5}">
                      <a16:colId xmlns:a16="http://schemas.microsoft.com/office/drawing/2014/main" val="3158671987"/>
                    </a:ext>
                  </a:extLst>
                </a:gridCol>
                <a:gridCol w="3002396">
                  <a:extLst>
                    <a:ext uri="{9D8B030D-6E8A-4147-A177-3AD203B41FA5}">
                      <a16:colId xmlns:a16="http://schemas.microsoft.com/office/drawing/2014/main" val="853159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+mj-ea"/>
                          <a:ea typeface="+mj-ea"/>
                        </a:rPr>
                        <a:t>Key Exchange</a:t>
                      </a:r>
                      <a:endParaRPr 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+mj-ea"/>
                          <a:ea typeface="+mj-ea"/>
                        </a:rPr>
                        <a:t>Authentication</a:t>
                      </a:r>
                      <a:endParaRPr 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787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Bike</a:t>
                      </a:r>
                    </a:p>
                    <a:p>
                      <a:pPr algn="ctr"/>
                      <a:r>
                        <a:rPr lang="en-US" altLang="ko-Kore-KR" sz="18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Classic </a:t>
                      </a:r>
                      <a:r>
                        <a:rPr lang="en-US" altLang="ko-Kore-KR" sz="1800" kern="12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McEliece</a:t>
                      </a:r>
                      <a:endParaRPr lang="en-US" altLang="ko-Kore-KR" sz="18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  <a:p>
                      <a:pPr algn="ctr"/>
                      <a:r>
                        <a:rPr lang="en-US" dirty="0" err="1">
                          <a:effectLst/>
                          <a:latin typeface="+mj-ea"/>
                          <a:ea typeface="+mj-ea"/>
                        </a:rPr>
                        <a:t>FrodoKEM</a:t>
                      </a:r>
                      <a:endParaRPr lang="en-US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HQC</a:t>
                      </a:r>
                    </a:p>
                    <a:p>
                      <a:pPr algn="ctr"/>
                      <a:r>
                        <a:rPr lang="en-US" dirty="0" err="1">
                          <a:effectLst/>
                          <a:latin typeface="+mj-ea"/>
                          <a:ea typeface="+mj-ea"/>
                        </a:rPr>
                        <a:t>Kyber</a:t>
                      </a:r>
                      <a:endParaRPr lang="en-US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NTRU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NTRU-Prime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SABER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CRYSTALS-</a:t>
                      </a:r>
                      <a:r>
                        <a:rPr lang="en-US" dirty="0" err="1">
                          <a:effectLst/>
                          <a:latin typeface="+mj-ea"/>
                          <a:ea typeface="+mj-ea"/>
                        </a:rPr>
                        <a:t>Dilithium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Falcon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Picnic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Rainbow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SPHINCS-</a:t>
                      </a:r>
                      <a:r>
                        <a:rPr lang="en-US" dirty="0" err="1">
                          <a:effectLst/>
                          <a:latin typeface="+mj-ea"/>
                          <a:ea typeface="+mj-ea"/>
                        </a:rPr>
                        <a:t>Haraka</a:t>
                      </a:r>
                      <a:endParaRPr lang="en-US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SPHINCS-SHA256</a:t>
                      </a:r>
                    </a:p>
                    <a:p>
                      <a:pPr algn="ctr"/>
                      <a:r>
                        <a:rPr lang="en-US" dirty="0">
                          <a:effectLst/>
                          <a:latin typeface="+mj-ea"/>
                          <a:ea typeface="+mj-ea"/>
                        </a:rPr>
                        <a:t>SPHINCS-SHAKE256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7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028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OQS-OpenSSL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316939"/>
            <a:ext cx="11368160" cy="5057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ore-KR" sz="1600" dirty="0">
                <a:effectLst/>
                <a:latin typeface="Helvetica" pitchFamily="2" charset="0"/>
              </a:rPr>
              <a:t>OpenSSL 1.1.1</a:t>
            </a:r>
            <a:r>
              <a:rPr lang="ko-KR" altLang="en-US" sz="1600" dirty="0">
                <a:effectLst/>
                <a:latin typeface="Helvetica" pitchFamily="2" charset="0"/>
              </a:rPr>
              <a:t>로부터 분기된 프로젝트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600" dirty="0">
                <a:effectLst/>
                <a:latin typeface="Helvetica" pitchFamily="2" charset="0"/>
              </a:rPr>
              <a:t>TLS 1.3 </a:t>
            </a:r>
            <a:r>
              <a:rPr lang="ko-KR" altLang="en-US" sz="1600" dirty="0">
                <a:effectLst/>
                <a:latin typeface="Helvetica" pitchFamily="2" charset="0"/>
              </a:rPr>
              <a:t>프로토콜에서 </a:t>
            </a:r>
            <a:r>
              <a:rPr lang="ko-KR" altLang="en-US" sz="1600" b="1" dirty="0">
                <a:solidFill>
                  <a:srgbClr val="2D75B6"/>
                </a:solidFill>
                <a:latin typeface="Helvetica" pitchFamily="2" charset="0"/>
              </a:rPr>
              <a:t>양자</a:t>
            </a:r>
            <a:r>
              <a:rPr lang="ko-KR" altLang="en-US" sz="1600" dirty="0">
                <a:effectLst/>
                <a:latin typeface="Helvetica" pitchFamily="2" charset="0"/>
              </a:rPr>
              <a:t> </a:t>
            </a:r>
            <a:r>
              <a:rPr lang="ko-KR" altLang="en-US" sz="1600" b="1" dirty="0">
                <a:solidFill>
                  <a:srgbClr val="2D75B6"/>
                </a:solidFill>
                <a:latin typeface="Helvetica" pitchFamily="2" charset="0"/>
              </a:rPr>
              <a:t>내성 키 교환 </a:t>
            </a:r>
            <a:r>
              <a:rPr lang="ko-KR" altLang="en-US" sz="1600" dirty="0">
                <a:latin typeface="Helvetica" pitchFamily="2" charset="0"/>
              </a:rPr>
              <a:t>및</a:t>
            </a:r>
            <a:r>
              <a:rPr lang="ko-KR" altLang="en-US" sz="1600" b="1" dirty="0">
                <a:solidFill>
                  <a:srgbClr val="2D75B6"/>
                </a:solidFill>
                <a:latin typeface="Helvetica" pitchFamily="2" charset="0"/>
              </a:rPr>
              <a:t> 인증 알고리즘</a:t>
            </a:r>
            <a:r>
              <a:rPr lang="ko-KR" altLang="en-US" sz="1600" dirty="0">
                <a:effectLst/>
                <a:latin typeface="Helvetica" pitchFamily="2" charset="0"/>
              </a:rPr>
              <a:t>을 </a:t>
            </a:r>
            <a:r>
              <a:rPr lang="en-US" altLang="ko-Kore-KR" sz="1600" dirty="0" err="1">
                <a:effectLst/>
                <a:latin typeface="Helvetica" pitchFamily="2" charset="0"/>
              </a:rPr>
              <a:t>liboqs</a:t>
            </a:r>
            <a:r>
              <a:rPr lang="ko-KR" altLang="en-US" sz="1600" dirty="0" err="1">
                <a:effectLst/>
                <a:latin typeface="Helvetica" pitchFamily="2" charset="0"/>
              </a:rPr>
              <a:t>를</a:t>
            </a:r>
            <a:r>
              <a:rPr lang="ko-KR" altLang="en-US" sz="1600" dirty="0">
                <a:effectLst/>
                <a:latin typeface="Helvetica" pitchFamily="2" charset="0"/>
              </a:rPr>
              <a:t> 통해 추가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600" dirty="0">
                <a:effectLst/>
                <a:latin typeface="Helvetica" pitchFamily="2" charset="0"/>
              </a:rPr>
              <a:t>macOS 10.14 (with clang 10.0.0), Ubuntu 18.04.1 (with gcc-7)</a:t>
            </a:r>
            <a:r>
              <a:rPr lang="ko-KR" altLang="en-US" sz="1600" dirty="0">
                <a:effectLst/>
                <a:latin typeface="Helvetica" pitchFamily="2" charset="0"/>
              </a:rPr>
              <a:t>에서 정상적으로 작동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600" dirty="0">
                <a:effectLst/>
                <a:latin typeface="Helvetica" pitchFamily="2" charset="0"/>
              </a:rPr>
              <a:t>Windows 10 </a:t>
            </a:r>
            <a:r>
              <a:rPr lang="ko-KR" altLang="en-US" sz="1600" dirty="0">
                <a:effectLst/>
                <a:latin typeface="Helvetica" pitchFamily="2" charset="0"/>
              </a:rPr>
              <a:t>상에서는 </a:t>
            </a:r>
            <a:r>
              <a:rPr lang="en-US" altLang="ko-Kore-KR" sz="1600" dirty="0">
                <a:effectLst/>
                <a:latin typeface="Helvetica" pitchFamily="2" charset="0"/>
              </a:rPr>
              <a:t>Visual Studio 2019</a:t>
            </a:r>
            <a:r>
              <a:rPr lang="ko-KR" altLang="en-US" sz="1600" dirty="0">
                <a:effectLst/>
                <a:latin typeface="Helvetica" pitchFamily="2" charset="0"/>
              </a:rPr>
              <a:t>에서 작동</a:t>
            </a:r>
            <a:endParaRPr lang="en-US" altLang="ko-KR" sz="1000" dirty="0">
              <a:effectLst/>
              <a:latin typeface="Helvetica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9A505-3369-85F7-C59A-8D319D01E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653" y="3981480"/>
            <a:ext cx="5354693" cy="23932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C7680E-D404-1CA5-C204-621512827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441" y="2510112"/>
            <a:ext cx="3377110" cy="9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9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OQS-</a:t>
            </a:r>
            <a:r>
              <a:rPr lang="en-US" altLang="ko-KR" dirty="0" err="1"/>
              <a:t>BoringSSL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316939"/>
            <a:ext cx="11368160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ore-KR" sz="1600" dirty="0">
                <a:effectLst/>
                <a:latin typeface="Helvetica" pitchFamily="2" charset="0"/>
              </a:rPr>
              <a:t>OpenSSL</a:t>
            </a:r>
            <a:r>
              <a:rPr lang="ko-KR" altLang="en-US" sz="1600" dirty="0">
                <a:effectLst/>
                <a:latin typeface="Helvetica" pitchFamily="2" charset="0"/>
              </a:rPr>
              <a:t>로부터 분기된 프로젝트로 구글에서 관리</a:t>
            </a:r>
            <a:br>
              <a:rPr lang="en-US" altLang="ko-KR" sz="1600" dirty="0">
                <a:latin typeface="Helvetica" pitchFamily="2" charset="0"/>
              </a:rPr>
            </a:b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600" dirty="0">
                <a:latin typeface="Helvetica" pitchFamily="2" charset="0"/>
              </a:rPr>
              <a:t>크롬과 안드로이드 환경에서 보다 최적화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600" dirty="0">
                <a:effectLst/>
                <a:latin typeface="Helvetica" pitchFamily="2" charset="0"/>
              </a:rPr>
              <a:t>OQS-OpenSSL</a:t>
            </a:r>
            <a:r>
              <a:rPr lang="ko-KR" altLang="en-US" sz="1600" dirty="0">
                <a:effectLst/>
                <a:latin typeface="Helvetica" pitchFamily="2" charset="0"/>
              </a:rPr>
              <a:t>과 마찬가지로 </a:t>
            </a:r>
            <a:r>
              <a:rPr lang="en-US" altLang="ko-Kore-KR" sz="1600" dirty="0" err="1">
                <a:effectLst/>
                <a:latin typeface="Helvetica" pitchFamily="2" charset="0"/>
              </a:rPr>
              <a:t>liboqs</a:t>
            </a:r>
            <a:r>
              <a:rPr lang="ko-KR" altLang="en-US" sz="1600" dirty="0" err="1">
                <a:effectLst/>
                <a:latin typeface="Helvetica" pitchFamily="2" charset="0"/>
              </a:rPr>
              <a:t>를</a:t>
            </a:r>
            <a:r>
              <a:rPr lang="ko-KR" altLang="en-US" sz="1600" dirty="0">
                <a:effectLst/>
                <a:latin typeface="Helvetica" pitchFamily="2" charset="0"/>
              </a:rPr>
              <a:t> 사용하였으며 </a:t>
            </a:r>
            <a:r>
              <a:rPr lang="en-US" altLang="ko-Kore-KR" sz="1600" dirty="0">
                <a:effectLst/>
                <a:latin typeface="Helvetica" pitchFamily="2" charset="0"/>
              </a:rPr>
              <a:t>TLS 1.3 </a:t>
            </a:r>
            <a:r>
              <a:rPr lang="ko-KR" altLang="en-US" sz="1600" dirty="0">
                <a:effectLst/>
                <a:latin typeface="Helvetica" pitchFamily="2" charset="0"/>
              </a:rPr>
              <a:t>프로토콜에서 구현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600" dirty="0">
                <a:effectLst/>
                <a:latin typeface="Helvetica" pitchFamily="2" charset="0"/>
              </a:rPr>
              <a:t>Ubuntu 18.08 </a:t>
            </a:r>
            <a:r>
              <a:rPr lang="ko-KR" altLang="en-US" sz="1600" dirty="0">
                <a:effectLst/>
                <a:latin typeface="Helvetica" pitchFamily="2" charset="0"/>
              </a:rPr>
              <a:t>이상 버전에서 정상적으로 작동함을 확인</a:t>
            </a:r>
            <a:endParaRPr lang="en-US" altLang="ko-KR" sz="1600" dirty="0">
              <a:effectLst/>
              <a:latin typeface="Helvetica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9A505-3369-85F7-C59A-8D319D01E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653" y="3981480"/>
            <a:ext cx="5354693" cy="239323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CDD34B4F-0D61-E371-8414-7A74B4DF3DBF}"/>
              </a:ext>
            </a:extLst>
          </p:cNvPr>
          <p:cNvGrpSpPr/>
          <p:nvPr/>
        </p:nvGrpSpPr>
        <p:grpSpPr>
          <a:xfrm>
            <a:off x="8296531" y="2121574"/>
            <a:ext cx="3482791" cy="1055272"/>
            <a:chOff x="8040414" y="2121574"/>
            <a:chExt cx="3482791" cy="105527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018C2E1-EBE6-7916-9B66-428B012E5B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0253" b="49163"/>
            <a:stretch/>
          </p:blipFill>
          <p:spPr>
            <a:xfrm>
              <a:off x="8040414" y="2121574"/>
              <a:ext cx="2480441" cy="105527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D3179E3-6733-2991-7960-1985BA8F32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6331" r="5694" b="49163"/>
            <a:stretch/>
          </p:blipFill>
          <p:spPr>
            <a:xfrm>
              <a:off x="10776971" y="2121574"/>
              <a:ext cx="746234" cy="1055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9148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WolfSSL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316939"/>
            <a:ext cx="11368160" cy="5057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ore-KR" sz="1600" dirty="0" err="1">
                <a:effectLst/>
                <a:latin typeface="Helvetica" pitchFamily="2" charset="0"/>
              </a:rPr>
              <a:t>WolfSSL</a:t>
            </a:r>
            <a:r>
              <a:rPr lang="ko-KR" altLang="en-US" sz="1600" dirty="0">
                <a:effectLst/>
                <a:latin typeface="Helvetica" pitchFamily="2" charset="0"/>
              </a:rPr>
              <a:t>은 임베디드 시스템 개발자의 사용을 타겟으로 개발된 라이브러리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ko-Kore-KR" sz="1600" dirty="0">
                <a:effectLst/>
                <a:latin typeface="Helvetica" pitchFamily="2" charset="0"/>
              </a:rPr>
              <a:t>OpenSSL</a:t>
            </a:r>
            <a:r>
              <a:rPr lang="ko-KR" altLang="en-US" sz="1600" dirty="0">
                <a:effectLst/>
                <a:latin typeface="Helvetica" pitchFamily="2" charset="0"/>
              </a:rPr>
              <a:t>보다 </a:t>
            </a:r>
            <a:r>
              <a:rPr lang="ko-KR" altLang="en-US" sz="1600" dirty="0" err="1">
                <a:effectLst/>
                <a:latin typeface="Helvetica" pitchFamily="2" charset="0"/>
              </a:rPr>
              <a:t>경량화된</a:t>
            </a:r>
            <a:r>
              <a:rPr lang="ko-KR" altLang="en-US" sz="1600" dirty="0">
                <a:effectLst/>
                <a:latin typeface="Helvetica" pitchFamily="2" charset="0"/>
              </a:rPr>
              <a:t> </a:t>
            </a:r>
            <a:r>
              <a:rPr lang="en-US" altLang="ko-Kore-KR" sz="1600" dirty="0">
                <a:effectLst/>
                <a:latin typeface="Helvetica" pitchFamily="2" charset="0"/>
              </a:rPr>
              <a:t>SSL/TLS </a:t>
            </a:r>
            <a:r>
              <a:rPr lang="ko-KR" altLang="en-US" sz="1600" dirty="0">
                <a:effectLst/>
                <a:latin typeface="Helvetica" pitchFamily="2" charset="0"/>
              </a:rPr>
              <a:t>라이브러리</a:t>
            </a:r>
            <a:br>
              <a:rPr lang="en-US" altLang="ko-KR" sz="1600" dirty="0">
                <a:latin typeface="Helvetica" pitchFamily="2" charset="0"/>
              </a:rPr>
            </a:b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 </a:t>
            </a:r>
            <a:r>
              <a:rPr lang="ko-KR" altLang="en-US" sz="1600" dirty="0">
                <a:effectLst/>
                <a:latin typeface="Helvetica" pitchFamily="2" charset="0"/>
              </a:rPr>
              <a:t>리소스가 제한된 환경을 대상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ore-KR" sz="1600" b="1" dirty="0">
                <a:solidFill>
                  <a:srgbClr val="2D75B6"/>
                </a:solidFill>
                <a:effectLst/>
                <a:latin typeface="Helvetica" pitchFamily="2" charset="0"/>
              </a:rPr>
              <a:t>C</a:t>
            </a:r>
            <a:r>
              <a:rPr lang="ko-KR" altLang="en-US" sz="1600" b="1" dirty="0">
                <a:solidFill>
                  <a:srgbClr val="2D75B6"/>
                </a:solidFill>
                <a:effectLst/>
                <a:latin typeface="Helvetica" pitchFamily="2" charset="0"/>
              </a:rPr>
              <a:t>언어</a:t>
            </a:r>
            <a:r>
              <a:rPr lang="en-US" altLang="ko-KR" sz="1600" dirty="0">
                <a:effectLst/>
                <a:latin typeface="Helvetica" pitchFamily="2" charset="0"/>
              </a:rPr>
              <a:t>,</a:t>
            </a:r>
            <a:r>
              <a:rPr lang="ko-KR" altLang="en-US" sz="1600" dirty="0">
                <a:effectLst/>
                <a:latin typeface="Helvetica" pitchFamily="2" charset="0"/>
              </a:rPr>
              <a:t> </a:t>
            </a:r>
            <a:r>
              <a:rPr lang="en-US" altLang="ko-Kore-KR" sz="1600" dirty="0">
                <a:effectLst/>
                <a:latin typeface="Helvetica" pitchFamily="2" charset="0"/>
              </a:rPr>
              <a:t>JAVA, C#, Python</a:t>
            </a:r>
            <a:r>
              <a:rPr lang="ko-KR" altLang="en-US" sz="1600" dirty="0">
                <a:effectLst/>
                <a:latin typeface="Helvetica" pitchFamily="2" charset="0"/>
              </a:rPr>
              <a:t> 지원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지원하는 운영체제 </a:t>
            </a:r>
            <a:r>
              <a:rPr lang="en-US" altLang="ko-KR" sz="1600" dirty="0">
                <a:effectLst/>
                <a:latin typeface="Helvetica" pitchFamily="2" charset="0"/>
              </a:rPr>
              <a:t>:</a:t>
            </a:r>
            <a:r>
              <a:rPr lang="en-US" altLang="ko-Kore-KR" sz="1600" dirty="0">
                <a:effectLst/>
                <a:latin typeface="Helvetica" pitchFamily="2" charset="0"/>
              </a:rPr>
              <a:t>Window, Linux, Mac OS </a:t>
            </a:r>
            <a:r>
              <a:rPr lang="ko-KR" altLang="en-US" sz="1600" dirty="0">
                <a:effectLst/>
                <a:latin typeface="Helvetica" pitchFamily="2" charset="0"/>
              </a:rPr>
              <a:t>등</a:t>
            </a:r>
            <a:endParaRPr lang="en-US" altLang="ko-KR" sz="1600" dirty="0">
              <a:effectLst/>
              <a:latin typeface="Helvetica" pitchFamily="2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22C42F-0839-1942-10B3-6FD089CCC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4910"/>
              </p:ext>
            </p:extLst>
          </p:nvPr>
        </p:nvGraphicFramePr>
        <p:xfrm>
          <a:off x="3092846" y="5203861"/>
          <a:ext cx="6004792" cy="1097280"/>
        </p:xfrm>
        <a:graphic>
          <a:graphicData uri="http://schemas.openxmlformats.org/drawingml/2006/table">
            <a:tbl>
              <a:tblPr/>
              <a:tblGrid>
                <a:gridCol w="3002396">
                  <a:extLst>
                    <a:ext uri="{9D8B030D-6E8A-4147-A177-3AD203B41FA5}">
                      <a16:colId xmlns:a16="http://schemas.microsoft.com/office/drawing/2014/main" val="3158671987"/>
                    </a:ext>
                  </a:extLst>
                </a:gridCol>
                <a:gridCol w="3002396">
                  <a:extLst>
                    <a:ext uri="{9D8B030D-6E8A-4147-A177-3AD203B41FA5}">
                      <a16:colId xmlns:a16="http://schemas.microsoft.com/office/drawing/2014/main" val="853159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+mj-ea"/>
                          <a:ea typeface="+mj-ea"/>
                        </a:rPr>
                        <a:t>Key Exchange</a:t>
                      </a:r>
                      <a:endParaRPr 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+mj-ea"/>
                          <a:ea typeface="+mj-ea"/>
                        </a:rPr>
                        <a:t>Authentication</a:t>
                      </a:r>
                      <a:endParaRPr lang="en-US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787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KYBER</a:t>
                      </a:r>
                    </a:p>
                    <a:p>
                      <a:pPr algn="ctr"/>
                      <a:r>
                        <a:rPr lang="en-US" altLang="ko-Kore-KR" sz="18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SABER</a:t>
                      </a:r>
                    </a:p>
                    <a:p>
                      <a:pPr algn="ctr"/>
                      <a:r>
                        <a:rPr lang="en-US" altLang="ko-Kore-KR" sz="18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NTRU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kern="1200" dirty="0" err="1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Dilithium</a:t>
                      </a:r>
                      <a:endParaRPr lang="en-US" altLang="ko-Kore-KR" sz="1800" kern="1200" dirty="0"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ore-KR" sz="1800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FALCON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77683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F21F813-2B41-FA8B-D1E8-2FF61FAC0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444" y="2214837"/>
            <a:ext cx="1807341" cy="137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9867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18416</TotalTime>
  <Words>919</Words>
  <Application>Microsoft Macintosh PowerPoint</Application>
  <PresentationFormat>와이드스크린</PresentationFormat>
  <Paragraphs>116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Cambria Math</vt:lpstr>
      <vt:lpstr>Georgia</vt:lpstr>
      <vt:lpstr>Helvetica</vt:lpstr>
      <vt:lpstr>CryptoCraft 테마</vt:lpstr>
      <vt:lpstr>제목 테마</vt:lpstr>
      <vt:lpstr>TLS 구현에서 양자내성암호 적용 사례 : 라이브러리 및 연구에 관하여</vt:lpstr>
      <vt:lpstr>PowerPoint 프레젠테이션</vt:lpstr>
      <vt:lpstr>서론</vt:lpstr>
      <vt:lpstr>SSL (Secure Socket Layer) 및 TLS(Transport Layer Security)</vt:lpstr>
      <vt:lpstr>양자컴퓨터</vt:lpstr>
      <vt:lpstr>Open Quantum Safe(OQS)</vt:lpstr>
      <vt:lpstr>OQS-OpenSSL</vt:lpstr>
      <vt:lpstr>OQS-BoringSSL</vt:lpstr>
      <vt:lpstr>WolfSSL</vt:lpstr>
      <vt:lpstr>mbedTLS</vt:lpstr>
      <vt:lpstr>결론</vt:lpstr>
      <vt:lpstr>참고문헌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538</cp:revision>
  <dcterms:created xsi:type="dcterms:W3CDTF">2019-03-05T04:29:07Z</dcterms:created>
  <dcterms:modified xsi:type="dcterms:W3CDTF">2022-11-27T16:20:44Z</dcterms:modified>
</cp:coreProperties>
</file>