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269" r:id="rId2"/>
    <p:sldId id="275" r:id="rId3"/>
    <p:sldId id="427" r:id="rId4"/>
    <p:sldId id="428" r:id="rId5"/>
    <p:sldId id="429" r:id="rId6"/>
    <p:sldId id="431" r:id="rId7"/>
    <p:sldId id="432" r:id="rId8"/>
    <p:sldId id="433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0850ACB-448E-430A-87B4-7A539D0D8C51}">
          <p14:sldIdLst>
            <p14:sldId id="269"/>
            <p14:sldId id="275"/>
            <p14:sldId id="427"/>
            <p14:sldId id="428"/>
            <p14:sldId id="429"/>
            <p14:sldId id="431"/>
            <p14:sldId id="432"/>
            <p14:sldId id="43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5B6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 autoAdjust="0"/>
    <p:restoredTop sz="80230" autoAdjust="0"/>
  </p:normalViewPr>
  <p:slideViewPr>
    <p:cSldViewPr snapToGrid="0">
      <p:cViewPr varScale="1">
        <p:scale>
          <a:sx n="121" d="100"/>
          <a:sy n="121" d="100"/>
        </p:scale>
        <p:origin x="168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2022. 11. 28.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2022. 11. 28.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4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1200" dirty="0">
                <a:latin typeface="Calibri" panose="020F0502020204030204"/>
              </a:rPr>
              <a:t>네트워크가</a:t>
            </a:r>
            <a:r>
              <a:rPr kumimoji="1" lang="ko-KR" altLang="en-US" sz="1200" dirty="0">
                <a:latin typeface="Calibri" panose="020F0502020204030204"/>
              </a:rPr>
              <a:t> 어떻게 작동하고 수행하는지 </a:t>
            </a:r>
            <a:r>
              <a:rPr kumimoji="1" lang="ko-KR" altLang="en-US" sz="1200" dirty="0" err="1">
                <a:latin typeface="Calibri" panose="020F0502020204030204"/>
              </a:rPr>
              <a:t>시뮬레이</a:t>
            </a:r>
            <a:endParaRPr kumimoji="1" lang="en-US" altLang="ko-Kore-KR" sz="1200" dirty="0">
              <a:latin typeface="Calibri" panose="020F0502020204030204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4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dirty="0">
                <a:solidFill>
                  <a:prstClr val="black"/>
                </a:solidFill>
                <a:latin typeface="Calibri" panose="020F0502020204030204"/>
              </a:rPr>
              <a:t>시뮬레이션 시 </a:t>
            </a:r>
            <a:r>
              <a:rPr kumimoji="1" lang="en-US" altLang="ko-KR" sz="1200" dirty="0" err="1">
                <a:solidFill>
                  <a:prstClr val="black"/>
                </a:solidFill>
                <a:latin typeface="Calibri" panose="020F0502020204030204"/>
              </a:rPr>
              <a:t>NetDevice</a:t>
            </a:r>
            <a:r>
              <a:rPr kumimoji="1" lang="ko-KR" altLang="en-US" sz="1200" dirty="0" err="1">
                <a:solidFill>
                  <a:prstClr val="black"/>
                </a:solidFill>
                <a:latin typeface="Calibri" panose="020F0502020204030204"/>
              </a:rPr>
              <a:t>를</a:t>
            </a:r>
            <a:r>
              <a:rPr kumimoji="1" lang="ko-KR" altLang="en-US" sz="1200" dirty="0">
                <a:solidFill>
                  <a:prstClr val="black"/>
                </a:solidFill>
                <a:latin typeface="Calibri" panose="020F0502020204030204"/>
              </a:rPr>
              <a:t> 노드와 채널에 연결하고 </a:t>
            </a:r>
            <a:r>
              <a:rPr kumimoji="1" lang="en-US" altLang="ko-KR" sz="1200" dirty="0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kumimoji="1" lang="ko-KR" altLang="en-US" sz="1200" dirty="0">
                <a:solidFill>
                  <a:prstClr val="black"/>
                </a:solidFill>
                <a:latin typeface="Calibri" panose="020F0502020204030204"/>
              </a:rPr>
              <a:t> 주소를 할당하는 등의 작업이 필요</a:t>
            </a:r>
            <a:endParaRPr kumimoji="1" lang="en-US" altLang="ko-KR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b="0" i="0" dirty="0">
                <a:solidFill>
                  <a:srgbClr val="333333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 </a:t>
            </a:r>
            <a:r>
              <a:rPr lang="en-US" altLang="ko-Kore-KR" b="0" i="0" dirty="0" err="1">
                <a:solidFill>
                  <a:srgbClr val="333333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NetDevice</a:t>
            </a:r>
            <a:r>
              <a:rPr lang="en-US" altLang="ko-Kore-KR" b="0" i="0" dirty="0">
                <a:solidFill>
                  <a:srgbClr val="333333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(Hardware Device)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 이용하여 </a:t>
            </a:r>
            <a:r>
              <a:rPr lang="en-US" altLang="ko-Kore-KR" b="0" i="0" dirty="0">
                <a:solidFill>
                  <a:srgbClr val="333333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channel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을 통해 다른 </a:t>
            </a:r>
            <a:r>
              <a:rPr lang="en-US" altLang="ko-Kore-KR" b="0" i="0" dirty="0" err="1">
                <a:solidFill>
                  <a:srgbClr val="333333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NetDevice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로 보내는 과정을 이용하여 </a:t>
            </a:r>
            <a:r>
              <a:rPr lang="en-US" altLang="ko-Kore-KR" b="0" i="0" dirty="0">
                <a:solidFill>
                  <a:srgbClr val="333333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Data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 전송</a:t>
            </a:r>
            <a:endParaRPr kumimoji="1" lang="en-US" altLang="ko-Kore-KR" sz="1200" dirty="0">
              <a:latin typeface="Calibri" panose="020F0502020204030204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1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1200" dirty="0">
              <a:latin typeface="Calibri" panose="020F0502020204030204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459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200" dirty="0">
                <a:latin typeface="Calibri" panose="020F0502020204030204"/>
              </a:rPr>
              <a:t>Build</a:t>
            </a:r>
            <a:r>
              <a:rPr kumimoji="1" lang="ko-KR" altLang="en-US" sz="1200" dirty="0">
                <a:latin typeface="Calibri" panose="020F0502020204030204"/>
              </a:rPr>
              <a:t> 옵션이 여러가지가 있는데 그 중 예제 </a:t>
            </a:r>
            <a:r>
              <a:rPr kumimoji="1" lang="ko-Kore-KR" altLang="en-US" sz="1200" dirty="0">
                <a:latin typeface="Calibri" panose="020F0502020204030204"/>
              </a:rPr>
              <a:t>코드들을</a:t>
            </a:r>
            <a:r>
              <a:rPr kumimoji="1" lang="ko-KR" altLang="en-US" sz="1200" dirty="0">
                <a:latin typeface="Calibri" panose="020F0502020204030204"/>
              </a:rPr>
              <a:t> 빌드할 수 있도록 허용하는 코드</a:t>
            </a:r>
            <a:endParaRPr kumimoji="1" lang="en-US" altLang="ko-Kore-KR" sz="1200" dirty="0">
              <a:latin typeface="Calibri" panose="020F0502020204030204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1200" dirty="0">
              <a:latin typeface="Calibri" panose="020F0502020204030204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80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1200" dirty="0">
              <a:latin typeface="Calibri" panose="020F0502020204030204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02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200" dirty="0">
                <a:latin typeface="Calibri" panose="020F0502020204030204"/>
              </a:rPr>
              <a:t>Build</a:t>
            </a:r>
            <a:r>
              <a:rPr kumimoji="1" lang="ko-KR" altLang="en-US" sz="1200" dirty="0">
                <a:latin typeface="Calibri" panose="020F0502020204030204"/>
              </a:rPr>
              <a:t> 옵션이 여러가지가 있는데 그 중 예제 </a:t>
            </a:r>
            <a:r>
              <a:rPr kumimoji="1" lang="ko-Kore-KR" altLang="en-US" sz="1200" dirty="0">
                <a:latin typeface="Calibri" panose="020F0502020204030204"/>
              </a:rPr>
              <a:t>코드들을</a:t>
            </a:r>
            <a:r>
              <a:rPr kumimoji="1" lang="ko-KR" altLang="en-US" sz="1200" dirty="0">
                <a:latin typeface="Calibri" panose="020F0502020204030204"/>
              </a:rPr>
              <a:t> 빌드할 수 있도록 허용하는 코드</a:t>
            </a:r>
            <a:endParaRPr kumimoji="1" lang="en-US" altLang="ko-Kore-KR" sz="1200" dirty="0">
              <a:latin typeface="Calibri" panose="020F0502020204030204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1200" dirty="0">
              <a:latin typeface="Calibri" panose="020F0502020204030204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9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8731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snA7mVrgL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nsnam/ns-3-dev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2008" y="1505702"/>
            <a:ext cx="11447980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NS-3 </a:t>
            </a:r>
            <a:r>
              <a:rPr lang="ko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튜토리얼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476C8-73FA-2FBA-8E0A-FB4A7CB45AFB}"/>
              </a:ext>
            </a:extLst>
          </p:cNvPr>
          <p:cNvSpPr txBox="1"/>
          <p:nvPr/>
        </p:nvSpPr>
        <p:spPr>
          <a:xfrm>
            <a:off x="4424194" y="4960883"/>
            <a:ext cx="33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hlinkClick r:id="rId3"/>
              </a:rPr>
              <a:t>https://</a:t>
            </a:r>
            <a:r>
              <a:rPr kumimoji="1" lang="en-US" altLang="ko-Kore-KR" dirty="0" err="1">
                <a:hlinkClick r:id="rId3"/>
              </a:rPr>
              <a:t>youtu.be</a:t>
            </a:r>
            <a:r>
              <a:rPr kumimoji="1" lang="en-US" altLang="ko-Kore-KR" dirty="0">
                <a:hlinkClick r:id="rId3"/>
              </a:rPr>
              <a:t>/XsnA7mVrgLw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NS-3</a:t>
            </a:r>
            <a:r>
              <a:rPr lang="ko-KR" altLang="en-US" dirty="0"/>
              <a:t>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용어정리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NS3 </a:t>
            </a:r>
            <a:r>
              <a:rPr lang="ko-KR" altLang="en-US" dirty="0"/>
              <a:t>설치 및 실행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4FF83-C9F7-4D72-1ED5-2E355780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NS-3 (Network Simulator 3)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A4AD9-D202-74F1-5671-5D83C1D13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kumimoji="1" lang="en-US" altLang="ko-Kore-KR" sz="20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NS-3</a:t>
            </a:r>
            <a:endParaRPr kumimoji="1" lang="en-US" altLang="ko-Kore-KR" sz="2000" b="1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lnSpc>
                <a:spcPct val="150000"/>
              </a:lnSpc>
            </a:pPr>
            <a:r>
              <a:rPr kumimoji="1" lang="ko-Kore-KR" altLang="en-US" sz="1600" b="1" kern="1200" dirty="0">
                <a:solidFill>
                  <a:srgbClr val="2D75B6"/>
                </a:solidFill>
                <a:latin typeface="Calibri" panose="020F0502020204030204"/>
                <a:ea typeface="+mn-ea"/>
                <a:cs typeface="+mn-cs"/>
              </a:rPr>
              <a:t>분산 네트워크</a:t>
            </a:r>
            <a:r>
              <a:rPr kumimoji="1" lang="ko-Kore-KR" alt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프로토콜 개발시 사용되는 시뮬레이터</a:t>
            </a:r>
            <a:endParaRPr kumimoji="1" lang="en-US" altLang="ko-Kore-KR" sz="16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buSzTx/>
              <a:buFont typeface="Arial" panose="020B0604020202020204" pitchFamily="34" charset="0"/>
              <a:buChar char="•"/>
            </a:pPr>
            <a:r>
              <a:rPr kumimoji="1" lang="ko-Kore-KR" alt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실제 네트워크</a:t>
            </a:r>
            <a:r>
              <a:rPr kumimoji="1" lang="ko-KR" alt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1" lang="ko-Kore-KR" alt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환경을 구축하기 어려운 경우 사용</a:t>
            </a:r>
            <a:br>
              <a:rPr kumimoji="1" lang="en-US" altLang="ko-Kore-KR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r>
              <a:rPr kumimoji="1" lang="en-US" altLang="ko-KR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1" lang="ko-KR" alt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itchFamily="2" charset="2"/>
              </a:rPr>
              <a:t> 네트워크의 동작 방식 확인</a:t>
            </a:r>
            <a:endParaRPr kumimoji="1" lang="en-US" altLang="ko-KR" sz="1600" kern="1200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  <a:cs typeface="+mn-cs"/>
              <a:sym typeface="Wingdings" pitchFamily="2" charset="2"/>
            </a:endParaRP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buSzTx/>
              <a:buFont typeface="Arial" panose="020B0604020202020204" pitchFamily="34" charset="0"/>
              <a:buChar char="•"/>
            </a:pPr>
            <a:r>
              <a:rPr kumimoji="1" lang="en-US" altLang="ko-KR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Linux</a:t>
            </a:r>
            <a:r>
              <a:rPr kumimoji="1" lang="ko-KR" altLang="en-US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와 </a:t>
            </a:r>
            <a:r>
              <a:rPr kumimoji="1" lang="en-US" altLang="ko-KR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MacOS</a:t>
            </a:r>
            <a:r>
              <a:rPr kumimoji="1" lang="ko-KR" altLang="en-US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에서 주로 사용</a:t>
            </a:r>
            <a:br>
              <a:rPr kumimoji="1"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sym typeface="Wingdings" pitchFamily="2" charset="2"/>
              </a:rPr>
            </a:br>
            <a:r>
              <a:rPr kumimoji="1"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sym typeface="Wingdings" pitchFamily="2" charset="2"/>
              </a:rPr>
              <a:t></a:t>
            </a:r>
            <a:r>
              <a:rPr kumimoji="1"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sym typeface="Wingdings" pitchFamily="2" charset="2"/>
              </a:rPr>
              <a:t> </a:t>
            </a:r>
            <a:r>
              <a:rPr kumimoji="1" lang="ko-KR" altLang="en-US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윈도우의 경우 </a:t>
            </a:r>
            <a:r>
              <a:rPr kumimoji="1"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sym typeface="Wingdings" pitchFamily="2" charset="2"/>
              </a:rPr>
              <a:t>Linux </a:t>
            </a:r>
            <a:r>
              <a:rPr kumimoji="1" lang="ko-KR" altLang="en-US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가상환경 사용 권장</a:t>
            </a:r>
            <a:endParaRPr kumimoji="1"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  <a:sym typeface="Wingdings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569265-38B0-E733-23DA-BE0506A4D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2" y="1592079"/>
            <a:ext cx="2702068" cy="9435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A9BE89-A8F5-1BBC-CDBB-4D4FDC669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493" y="4179609"/>
            <a:ext cx="5669013" cy="2030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F5902C-6DEE-1630-15BC-9BC560FADA5D}"/>
              </a:ext>
            </a:extLst>
          </p:cNvPr>
          <p:cNvSpPr txBox="1"/>
          <p:nvPr/>
        </p:nvSpPr>
        <p:spPr>
          <a:xfrm>
            <a:off x="5515551" y="625061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hangingPunct="1"/>
            <a:r>
              <a:rPr kumimoji="1" lang="ko-Kore-KR" altLang="en-US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요구 사항</a:t>
            </a:r>
          </a:p>
        </p:txBody>
      </p:sp>
    </p:spTree>
    <p:extLst>
      <p:ext uri="{BB962C8B-B14F-4D97-AF65-F5344CB8AC3E}">
        <p14:creationId xmlns:p14="http://schemas.microsoft.com/office/powerpoint/2010/main" val="186863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4FF83-C9F7-4D72-1ED5-2E355780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NS-3 </a:t>
            </a:r>
            <a:r>
              <a:rPr kumimoji="1" lang="ko-Kore-KR" altLang="en-US" dirty="0"/>
              <a:t>용어</a:t>
            </a:r>
            <a:r>
              <a:rPr kumimoji="1" lang="ko-KR" altLang="en-US" dirty="0"/>
              <a:t> 정리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A4AD9-D202-74F1-5671-5D83C1D13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800" b="1" dirty="0">
                <a:solidFill>
                  <a:prstClr val="black"/>
                </a:solidFill>
                <a:latin typeface="Calibri" panose="020F0502020204030204"/>
              </a:rPr>
              <a:t>Node : 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</a:rPr>
              <a:t>네트워크에 연결하는 컴퓨터 디바이스</a:t>
            </a:r>
            <a:endParaRPr kumimoji="1" lang="en-US" altLang="ko-KR" sz="18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lnSpc>
                <a:spcPct val="120000"/>
              </a:lnSpc>
            </a:pPr>
            <a:r>
              <a:rPr kumimoji="1" lang="en-US" altLang="ko-Kore-KR" sz="1800" b="1" dirty="0">
                <a:solidFill>
                  <a:prstClr val="black"/>
                </a:solidFill>
                <a:latin typeface="Calibri" panose="020F0502020204030204"/>
              </a:rPr>
              <a:t>Application :</a:t>
            </a:r>
            <a:r>
              <a:rPr kumimoji="1" lang="ko-KR" altLang="en-US" sz="18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</a:rPr>
              <a:t>노드 상에서 실행시킬 프로그램</a:t>
            </a:r>
            <a:endParaRPr kumimoji="1" lang="en-US" altLang="ko-Kore-KR" sz="18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lnSpc>
                <a:spcPct val="120000"/>
              </a:lnSpc>
            </a:pPr>
            <a:r>
              <a:rPr kumimoji="1" lang="en-US" altLang="ko-Kore-KR" sz="1800" b="1" dirty="0" err="1">
                <a:solidFill>
                  <a:prstClr val="black"/>
                </a:solidFill>
                <a:latin typeface="Calibri" panose="020F0502020204030204"/>
              </a:rPr>
              <a:t>NetDevice</a:t>
            </a:r>
            <a:r>
              <a:rPr kumimoji="1" lang="en-US" altLang="ko-Kore-KR" sz="1800" b="1" dirty="0">
                <a:solidFill>
                  <a:prstClr val="black"/>
                </a:solidFill>
                <a:latin typeface="Calibri" panose="020F0502020204030204"/>
              </a:rPr>
              <a:t> :</a:t>
            </a:r>
            <a:r>
              <a:rPr kumimoji="1" lang="ko-KR" altLang="en-US" sz="18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</a:rPr>
              <a:t>다른 노드와 통신할 수 있도록 하는 장치 </a:t>
            </a:r>
            <a:r>
              <a:rPr kumimoji="1" lang="en-US" altLang="ko-KR" sz="18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</a:rPr>
              <a:t>실제 컴퓨터의 </a:t>
            </a:r>
            <a:r>
              <a:rPr kumimoji="1" lang="en-US" altLang="ko-KR" sz="1800" dirty="0">
                <a:solidFill>
                  <a:prstClr val="black"/>
                </a:solidFill>
                <a:latin typeface="Calibri" panose="020F0502020204030204"/>
              </a:rPr>
              <a:t>NIC</a:t>
            </a:r>
            <a:r>
              <a:rPr kumimoji="1" lang="ko-KR" altLang="en-US" sz="1800" baseline="30000" dirty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</a:rPr>
              <a:t>에 해당</a:t>
            </a:r>
            <a:r>
              <a:rPr kumimoji="1" lang="en-US" altLang="ko-KR" sz="18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1" lang="en-US" altLang="ko-Kore-KR" sz="1800" b="1" dirty="0">
                <a:solidFill>
                  <a:prstClr val="black"/>
                </a:solidFill>
                <a:latin typeface="Calibri" panose="020F0502020204030204"/>
              </a:rPr>
              <a:t>Channel :</a:t>
            </a:r>
            <a:r>
              <a:rPr kumimoji="1" lang="ko-KR" altLang="en-US" sz="18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</a:rPr>
              <a:t>통신 채널</a:t>
            </a:r>
            <a:endParaRPr kumimoji="1" lang="en-US" altLang="ko-Kore-KR" sz="18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lnSpc>
                <a:spcPct val="120000"/>
              </a:lnSpc>
            </a:pPr>
            <a:r>
              <a:rPr kumimoji="1" lang="en-US" altLang="ko-Kore-KR" sz="1800" b="1" dirty="0">
                <a:solidFill>
                  <a:prstClr val="black"/>
                </a:solidFill>
                <a:latin typeface="Calibri" panose="020F0502020204030204"/>
              </a:rPr>
              <a:t>Helper :</a:t>
            </a:r>
            <a:r>
              <a:rPr kumimoji="1" lang="ko-KR" altLang="en-US" sz="18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1" lang="ko-Kore-KR" altLang="en-US" sz="1800" dirty="0">
                <a:solidFill>
                  <a:prstClr val="black"/>
                </a:solidFill>
                <a:latin typeface="Calibri" panose="020F0502020204030204"/>
              </a:rPr>
              <a:t>시뮬레이션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</a:rPr>
              <a:t> 시 필요한 작업들을 쉽게 수행할 수 있도록 지원 </a:t>
            </a:r>
            <a:r>
              <a:rPr kumimoji="1" lang="en-US" altLang="ko-KR" sz="1800" dirty="0">
                <a:solidFill>
                  <a:prstClr val="black"/>
                </a:solidFill>
                <a:latin typeface="Calibri" panose="020F0502020204030204"/>
              </a:rPr>
              <a:t>(IP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</a:rPr>
              <a:t> 주소 할당</a:t>
            </a:r>
            <a:r>
              <a:rPr kumimoji="1" lang="en-US" altLang="ko-KR" sz="1800" dirty="0">
                <a:solidFill>
                  <a:prstClr val="black"/>
                </a:solidFill>
                <a:latin typeface="Calibri" panose="020F0502020204030204"/>
              </a:rPr>
              <a:t>,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</a:rPr>
              <a:t> 채널에 연결 등</a:t>
            </a:r>
            <a:r>
              <a:rPr kumimoji="1" lang="en-US" altLang="ko-KR" sz="1800" dirty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kumimoji="1" lang="en-US" altLang="ko-Kore-KR" sz="18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lnSpc>
                <a:spcPct val="120000"/>
              </a:lnSpc>
            </a:pPr>
            <a:endParaRPr kumimoji="1" lang="en-US" altLang="ko-Kore-KR" sz="18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8B689-D83B-7BB9-06E7-A38540315E16}"/>
              </a:ext>
            </a:extLst>
          </p:cNvPr>
          <p:cNvSpPr txBox="1"/>
          <p:nvPr/>
        </p:nvSpPr>
        <p:spPr>
          <a:xfrm>
            <a:off x="0" y="6547292"/>
            <a:ext cx="8664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*</a:t>
            </a:r>
            <a:r>
              <a:rPr kumimoji="1" lang="en-US" altLang="ko-Kore-KR" sz="1400" dirty="0"/>
              <a:t>Network Interface Controller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(NIC)</a:t>
            </a:r>
            <a:r>
              <a:rPr kumimoji="1" lang="en-US" altLang="ko-Kore-KR" sz="1400" dirty="0"/>
              <a:t> : </a:t>
            </a:r>
            <a:r>
              <a:rPr kumimoji="1" lang="ko-Kore-KR" altLang="en-US" sz="1400" dirty="0"/>
              <a:t>컴퓨터를</a:t>
            </a:r>
            <a:r>
              <a:rPr kumimoji="1" lang="ko-KR" altLang="en-US" sz="1400" dirty="0"/>
              <a:t> 네트워크에 연결하여 통신하기 위해 사용하는 하드웨어 장치</a:t>
            </a:r>
            <a:endParaRPr kumimoji="1" lang="ko-Kore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1FEEF6-DBBF-BEE2-BBED-89A065582E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61"/>
          <a:stretch/>
        </p:blipFill>
        <p:spPr>
          <a:xfrm>
            <a:off x="3135532" y="3429000"/>
            <a:ext cx="5529020" cy="30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9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4FF83-C9F7-4D72-1ED5-2E355780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NS-3 (Network Simulator 3)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A4AD9-D202-74F1-5671-5D83C1D13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kumimoji="1" lang="en-US" altLang="ko-Kore-KR" sz="20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NS-3</a:t>
            </a:r>
            <a:r>
              <a:rPr kumimoji="1" lang="ko-KR" altLang="en-US" sz="20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설치</a:t>
            </a:r>
            <a:endParaRPr kumimoji="1" lang="en-US" altLang="ko-KR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lang="en-US" altLang="ko-Kore-KR" sz="1800" dirty="0"/>
              <a:t>git clone </a:t>
            </a:r>
            <a:r>
              <a:rPr lang="en-US" altLang="ko-Kore-KR" sz="1800" dirty="0">
                <a:hlinkClick r:id="rId3"/>
              </a:rPr>
              <a:t>https://gitlab.com/nsnam/ns-3-dev.git</a:t>
            </a:r>
            <a:br>
              <a:rPr lang="en-US" altLang="ko-Kore-KR" sz="1800" dirty="0"/>
            </a:br>
            <a:r>
              <a:rPr lang="en-US" altLang="ko-Kore-KR" sz="1800" dirty="0">
                <a:sym typeface="Wingdings" pitchFamily="2" charset="2"/>
              </a:rPr>
              <a:t> ns3</a:t>
            </a:r>
            <a:r>
              <a:rPr lang="ko-KR" altLang="en-US" sz="1800" dirty="0">
                <a:sym typeface="Wingdings" pitchFamily="2" charset="2"/>
              </a:rPr>
              <a:t> 깃 클론</a:t>
            </a:r>
            <a:r>
              <a:rPr lang="en-US" altLang="ko-KR" sz="1800" dirty="0">
                <a:sym typeface="Wingdings" pitchFamily="2" charset="2"/>
              </a:rPr>
              <a:t> (ns-3-dev</a:t>
            </a:r>
            <a:r>
              <a:rPr lang="ko-KR" altLang="en-US" sz="1800" dirty="0">
                <a:sym typeface="Wingdings" pitchFamily="2" charset="2"/>
              </a:rPr>
              <a:t> 폴더가 생김</a:t>
            </a:r>
            <a:r>
              <a:rPr lang="en-US" altLang="ko-KR" sz="1800" dirty="0">
                <a:sym typeface="Wingdings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cd ns-3-dev</a:t>
            </a:r>
            <a:br>
              <a:rPr kumimoji="1" lang="en-US" altLang="ko-Kore-KR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</a:br>
            <a:r>
              <a:rPr kumimoji="1" lang="en-US" altLang="ko-Kore-KR" sz="1800" dirty="0">
                <a:solidFill>
                  <a:prstClr val="black"/>
                </a:solidFill>
                <a:latin typeface="Calibri" panose="020F0502020204030204"/>
              </a:rPr>
              <a:t>git checkout -b ns-3.37-branch ns-3.37</a:t>
            </a:r>
            <a:br>
              <a:rPr kumimoji="1" lang="en-US" altLang="ko-Kore-KR" sz="1800" dirty="0">
                <a:solidFill>
                  <a:prstClr val="black"/>
                </a:solidFill>
                <a:latin typeface="Calibri" panose="020F0502020204030204"/>
              </a:rPr>
            </a:br>
            <a:r>
              <a:rPr kumimoji="1" lang="en-US" altLang="ko-Kore-KR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 ns-3 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버전 </a:t>
            </a:r>
            <a:r>
              <a:rPr kumimoji="1" lang="en-US" altLang="ko-KR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3.37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 사용</a:t>
            </a:r>
            <a:endParaRPr kumimoji="1" lang="en-US" altLang="ko-KR" sz="1800" dirty="0">
              <a:solidFill>
                <a:prstClr val="black"/>
              </a:solidFill>
              <a:latin typeface="Calibri" panose="020F0502020204030204"/>
              <a:sym typeface="Wingdings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0CEF7A-C3A1-7188-F1CF-CBBAC7975E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22" b="1191"/>
          <a:stretch/>
        </p:blipFill>
        <p:spPr>
          <a:xfrm>
            <a:off x="411162" y="4132160"/>
            <a:ext cx="9690100" cy="19240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B8D4D4-8F8E-80B1-3CF9-480D3D260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61" y="6059716"/>
            <a:ext cx="9144000" cy="431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B7641DC-EDA3-B915-E992-F4B37F7A7744}"/>
              </a:ext>
            </a:extLst>
          </p:cNvPr>
          <p:cNvSpPr/>
          <p:nvPr/>
        </p:nvSpPr>
        <p:spPr>
          <a:xfrm>
            <a:off x="5256213" y="4128621"/>
            <a:ext cx="4845050" cy="2583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1E3182-19FE-0AD3-5CBD-7E6DA0D74980}"/>
              </a:ext>
            </a:extLst>
          </p:cNvPr>
          <p:cNvSpPr/>
          <p:nvPr/>
        </p:nvSpPr>
        <p:spPr>
          <a:xfrm>
            <a:off x="5549899" y="6056177"/>
            <a:ext cx="4005262" cy="2583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374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4FF83-C9F7-4D72-1ED5-2E355780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NS-3 (Network Simulator 3)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A4AD9-D202-74F1-5671-5D83C1D13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kumimoji="1" lang="en-US" altLang="ko-Kore-KR" sz="20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NS-3</a:t>
            </a:r>
            <a:r>
              <a:rPr kumimoji="1" lang="ko-KR" altLang="en-US" sz="20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빌드</a:t>
            </a:r>
            <a:endParaRPr kumimoji="1" lang="en-US" altLang="ko-KR" sz="2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en-US" altLang="ko-Kore-KR" sz="1800" dirty="0">
                <a:solidFill>
                  <a:prstClr val="black"/>
                </a:solidFill>
                <a:latin typeface="Calibri" panose="020F0502020204030204"/>
              </a:rPr>
              <a:t>./ns3 configure --enable-examples --enable-tests</a:t>
            </a:r>
            <a:br>
              <a:rPr kumimoji="1" lang="en-US" altLang="ko-Kore-KR" sz="1800" dirty="0">
                <a:solidFill>
                  <a:prstClr val="black"/>
                </a:solidFill>
                <a:latin typeface="Calibri" panose="020F0502020204030204"/>
              </a:rPr>
            </a:br>
            <a:r>
              <a:rPr kumimoji="1" lang="en-US" altLang="ko-KR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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 </a:t>
            </a:r>
            <a:r>
              <a:rPr kumimoji="1" lang="en-US" altLang="ko-KR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example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과 </a:t>
            </a:r>
            <a:r>
              <a:rPr kumimoji="1" lang="en-US" altLang="ko-KR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test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들을 빌드할 수 있도록 허용</a:t>
            </a:r>
            <a:endParaRPr kumimoji="1" lang="en-US" altLang="ko-KR" sz="1800" dirty="0">
              <a:solidFill>
                <a:prstClr val="black"/>
              </a:solidFill>
              <a:latin typeface="Calibri" panose="020F0502020204030204"/>
              <a:sym typeface="Wingdings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en-US" altLang="ko-Kore-KR" sz="1800" dirty="0">
                <a:solidFill>
                  <a:prstClr val="black"/>
                </a:solidFill>
                <a:latin typeface="Calibri" panose="020F0502020204030204"/>
              </a:rPr>
              <a:t>./ns3 build</a:t>
            </a:r>
            <a:br>
              <a:rPr kumimoji="1" lang="en-US" altLang="ko-Kore-KR" sz="1800" dirty="0">
                <a:solidFill>
                  <a:prstClr val="black"/>
                </a:solidFill>
                <a:latin typeface="Calibri" panose="020F0502020204030204"/>
              </a:rPr>
            </a:br>
            <a:r>
              <a:rPr kumimoji="1" lang="en-US" altLang="ko-KR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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 </a:t>
            </a:r>
            <a:r>
              <a:rPr kumimoji="1" lang="en-US" altLang="ko-KR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NS-3 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빌드</a:t>
            </a:r>
            <a:endParaRPr kumimoji="1" lang="en-US" altLang="ko-KR" sz="1800" dirty="0">
              <a:solidFill>
                <a:prstClr val="black"/>
              </a:solidFill>
              <a:latin typeface="Calibri" panose="020F0502020204030204"/>
              <a:sym typeface="Wingdings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en-US" altLang="ko-Kore-KR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./</a:t>
            </a:r>
            <a:r>
              <a:rPr kumimoji="1" lang="en-US" altLang="ko-Kore-KR" sz="1800" dirty="0" err="1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test.py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 </a:t>
            </a:r>
            <a:r>
              <a:rPr kumimoji="1" lang="en-US" altLang="ko-KR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(./</a:t>
            </a:r>
            <a:r>
              <a:rPr kumimoji="1" lang="en-US" altLang="ko-KR" sz="1800" dirty="0" err="1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test.py</a:t>
            </a:r>
            <a:r>
              <a:rPr kumimoji="1" lang="en-US" altLang="ko-KR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 -c -core)</a:t>
            </a:r>
            <a:br>
              <a:rPr kumimoji="1" lang="en-US" altLang="ko-Kore-KR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</a:br>
            <a:r>
              <a:rPr kumimoji="1" lang="en-US" altLang="ko-Kore-KR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 NS-3 </a:t>
            </a:r>
            <a:r>
              <a:rPr kumimoji="1" lang="ko-KR" altLang="en-US" sz="18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테스트</a:t>
            </a:r>
            <a:endParaRPr kumimoji="1" lang="en-US" altLang="ko-Kore-KR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1800" dirty="0">
              <a:latin typeface="Calibri" panose="020F0502020204030204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CF0B3B-546F-1C11-408F-96FF402F88FD}"/>
              </a:ext>
            </a:extLst>
          </p:cNvPr>
          <p:cNvGrpSpPr/>
          <p:nvPr/>
        </p:nvGrpSpPr>
        <p:grpSpPr>
          <a:xfrm>
            <a:off x="1797269" y="4509451"/>
            <a:ext cx="8597462" cy="2140802"/>
            <a:chOff x="1797269" y="4509451"/>
            <a:chExt cx="8597462" cy="214080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2753BE0-CD25-154F-95CE-20DA26C0E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7269" y="4509451"/>
              <a:ext cx="8597462" cy="214080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205FB5-AFB4-8A3B-170F-25C558056CB4}"/>
                </a:ext>
              </a:extLst>
            </p:cNvPr>
            <p:cNvSpPr/>
            <p:nvPr/>
          </p:nvSpPr>
          <p:spPr>
            <a:xfrm>
              <a:off x="1980615" y="6347581"/>
              <a:ext cx="6031271" cy="13546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43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4FF83-C9F7-4D72-1ED5-2E355780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NS-3 (Network Simulator 3)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A4AD9-D202-74F1-5671-5D83C1D13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kumimoji="1" lang="en-US" altLang="ko-Kore-KR" sz="20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NS-3</a:t>
            </a:r>
            <a:r>
              <a:rPr kumimoji="1" lang="ko-KR" altLang="en-US" sz="20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1" lang="ko-KR" altLang="en-US" sz="2000" b="1" dirty="0">
                <a:solidFill>
                  <a:prstClr val="black"/>
                </a:solidFill>
                <a:latin typeface="Calibri" panose="020F0502020204030204"/>
              </a:rPr>
              <a:t>예제 코드 실행</a:t>
            </a:r>
            <a:endParaRPr kumimoji="1" lang="en-US" altLang="ko-KR" sz="2000" b="1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두 개의 노드를 생성하여 </a:t>
            </a:r>
            <a:r>
              <a:rPr lang="en-US" altLang="ko-KR" sz="1800" dirty="0"/>
              <a:t>IPv4</a:t>
            </a:r>
            <a:r>
              <a:rPr lang="ko-KR" altLang="en-US" sz="1800" dirty="0"/>
              <a:t>주소를 할당한 뒤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UDP</a:t>
            </a:r>
            <a:r>
              <a:rPr lang="ko-KR" altLang="en-US" sz="1800" dirty="0"/>
              <a:t> 패킷을 주고 받는 시뮬레이션</a:t>
            </a:r>
            <a:endParaRPr lang="en-US" altLang="ko-KR" sz="1800" dirty="0"/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800" dirty="0"/>
              <a:t>./ns3 run first</a:t>
            </a:r>
            <a:endParaRPr lang="en-US" altLang="ko-Kore-KR" sz="1800" dirty="0"/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sz="1800" dirty="0">
              <a:latin typeface="Calibri" panose="020F0502020204030204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170578-E1F8-4887-0BD7-620784291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50" y="4990596"/>
            <a:ext cx="7404100" cy="1130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00E4E1-D138-1D46-40D7-025D3EA6F85E}"/>
              </a:ext>
            </a:extLst>
          </p:cNvPr>
          <p:cNvSpPr txBox="1"/>
          <p:nvPr/>
        </p:nvSpPr>
        <p:spPr>
          <a:xfrm>
            <a:off x="5509942" y="629648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실행</a:t>
            </a:r>
            <a:r>
              <a:rPr kumimoji="1" lang="ko-KR" altLang="en-US" dirty="0"/>
              <a:t> 결과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C419C4-C762-C595-78EC-1BE615A45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950" y="3294062"/>
            <a:ext cx="2070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4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4FF83-C9F7-4D72-1ED5-2E355780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72492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18784</TotalTime>
  <Words>328</Words>
  <Application>Microsoft Macintosh PowerPoint</Application>
  <PresentationFormat>와이드스크린</PresentationFormat>
  <Paragraphs>47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NanumGothic</vt:lpstr>
      <vt:lpstr>Arial</vt:lpstr>
      <vt:lpstr>Calibri</vt:lpstr>
      <vt:lpstr>제목 테마</vt:lpstr>
      <vt:lpstr>NS-3 튜토리얼</vt:lpstr>
      <vt:lpstr>PowerPoint 프레젠테이션</vt:lpstr>
      <vt:lpstr>NS-3 (Network Simulator 3)</vt:lpstr>
      <vt:lpstr>NS-3 용어 정리</vt:lpstr>
      <vt:lpstr>NS-3 (Network Simulator 3)</vt:lpstr>
      <vt:lpstr>NS-3 (Network Simulator 3)</vt:lpstr>
      <vt:lpstr>NS-3 (Network Simulator 3)</vt:lpstr>
      <vt:lpstr>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624</cp:revision>
  <dcterms:created xsi:type="dcterms:W3CDTF">2019-03-05T04:29:07Z</dcterms:created>
  <dcterms:modified xsi:type="dcterms:W3CDTF">2022-11-27T16:22:27Z</dcterms:modified>
</cp:coreProperties>
</file>