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7" r:id="rId5"/>
    <p:sldId id="260" r:id="rId6"/>
    <p:sldId id="262" r:id="rId7"/>
    <p:sldId id="264" r:id="rId8"/>
    <p:sldId id="269" r:id="rId9"/>
    <p:sldId id="265" r:id="rId10"/>
    <p:sldId id="271" r:id="rId11"/>
    <p:sldId id="272" r:id="rId12"/>
    <p:sldId id="268" r:id="rId13"/>
    <p:sldId id="273" r:id="rId14"/>
    <p:sldId id="274" r:id="rId15"/>
    <p:sldId id="280" r:id="rId16"/>
    <p:sldId id="277" r:id="rId17"/>
    <p:sldId id="281" r:id="rId18"/>
    <p:sldId id="287" r:id="rId19"/>
    <p:sldId id="285" r:id="rId20"/>
    <p:sldId id="288" r:id="rId21"/>
    <p:sldId id="286" r:id="rId22"/>
    <p:sldId id="289" r:id="rId23"/>
    <p:sldId id="282" r:id="rId24"/>
    <p:sldId id="290" r:id="rId25"/>
    <p:sldId id="284" r:id="rId26"/>
    <p:sldId id="292" r:id="rId27"/>
    <p:sldId id="278" r:id="rId28"/>
    <p:sldId id="279" r:id="rId29"/>
    <p:sldId id="259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9"/>
    <p:restoredTop sz="94725"/>
  </p:normalViewPr>
  <p:slideViewPr>
    <p:cSldViewPr snapToGrid="0">
      <p:cViewPr varScale="1">
        <p:scale>
          <a:sx n="187" d="100"/>
          <a:sy n="187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7995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4555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589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02917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04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5924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2504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0612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8949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1553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488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TPM</a:t>
            </a:r>
            <a:r>
              <a:rPr kumimoji="1" lang="ko-Kore-KR" altLang="en-US" dirty="0"/>
              <a:t>에</a:t>
            </a:r>
            <a:r>
              <a:rPr kumimoji="1" lang="ko-KR" altLang="en-US" dirty="0"/>
              <a:t> 대해서 </a:t>
            </a:r>
            <a:r>
              <a:rPr kumimoji="1" lang="ko-KR" altLang="en-US" dirty="0" err="1"/>
              <a:t>알기위해선</a:t>
            </a:r>
            <a:r>
              <a:rPr kumimoji="1" lang="ko-KR" altLang="en-US" dirty="0"/>
              <a:t> 먼저 신뢰 컴퓨팅에 대해서 알아야합니다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399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본 논문에서는 </a:t>
            </a:r>
            <a:r>
              <a:rPr kumimoji="1" lang="en-US" altLang="ko-KR" dirty="0"/>
              <a:t>TEE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신뢰할 수 있는 거래 플랫폼으로써 사용하게 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6429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2386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8658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1472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38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72217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545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제목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 &amp; A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신뢰 실행환경 기반 블록체인 동향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59" name="부제목 2"/>
          <p:cNvSpPr txBox="1">
            <a:spLocks noGrp="1"/>
          </p:cNvSpPr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/>
          <a:p>
            <a:r>
              <a:rPr lang="en" altLang="ko-Kore-KR" dirty="0"/>
              <a:t>https://</a:t>
            </a:r>
            <a:r>
              <a:rPr lang="en" altLang="ko-Kore-KR" dirty="0" err="1"/>
              <a:t>youtu.be</a:t>
            </a:r>
            <a:r>
              <a:rPr lang="en" altLang="ko-Kore-KR"/>
              <a:t>/VKOWF5d7QrM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2.</a:t>
                </a:r>
                <a:r>
                  <a:rPr lang="ko-KR" altLang="en-US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Trading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6: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거래 프로그램을 검증하기 위해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TEE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의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remote attestation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을 수행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7: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)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가 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올바른지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검증한다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8: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𝐾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사용하여 데이터를 암호화한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해당 데이터를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ID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함께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9: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받은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ID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pending transaction table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을 참조하고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데이터의 일부분을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10: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수신된 데이터를 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복호화한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원하는 데이터인지 확인한다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  <a:blipFill>
                <a:blip r:embed="rId2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8053C5F8-C33D-1F77-E828-90808E86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42" y="1041590"/>
            <a:ext cx="5181657" cy="58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452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2.</a:t>
                </a:r>
                <a:r>
                  <a:rPr lang="ko-KR" altLang="en-US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Trading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11: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입금한다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12: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입금이 완료된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𝐸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(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보낸다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13: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가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pending transaction table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동일한지 검증한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𝐼𝑃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데이터를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14: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거래가 끝난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거래소에 대한 리뷰를 남길 수 있으며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TDTP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 기록된다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15: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데이터와 완료된 거래를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pending transaction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table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상에서 삭제한다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  <a:blipFill>
                <a:blip r:embed="rId2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8053C5F8-C33D-1F77-E828-90808E86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42" y="1041590"/>
            <a:ext cx="5181657" cy="58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835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8162" cy="56349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보안</a:t>
            </a:r>
            <a:endParaRPr lang="en-US" altLang="ko-KR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/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악의적인 데이터 판매자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불일치하는 데이터 판매 방지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/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악의적인 데이터 구매자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결제 거부 방지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/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악의적인 거래소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데이터 재판매 방지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성능</a:t>
            </a:r>
            <a:endParaRPr lang="en-US" altLang="ko-KR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/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Ethereum</a:t>
            </a:r>
          </a:p>
          <a:p>
            <a:pPr marL="457200" lvl="1" indent="0">
              <a:buNone/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: 15~25TPS</a:t>
            </a:r>
          </a:p>
          <a:p>
            <a:endParaRPr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1B4B7D-2049-FAB3-BAAE-1E3FF062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14" y="3589945"/>
            <a:ext cx="368300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81672A-0F0B-D7E2-C07A-D0FBFF40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787" y="3640353"/>
            <a:ext cx="368300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46883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endParaRPr lang="en-US" altLang="ko-KR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신뢰 컴퓨팅 기반 프로토콜인 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Proof-of-Integrity(</a:t>
            </a:r>
            <a:r>
              <a:rPr lang="en-US" altLang="ko-KR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</a:p>
          <a:p>
            <a:pPr marL="967738" lvl="2" indent="0">
              <a:lnSpc>
                <a:spcPct val="150000"/>
              </a:lnSpc>
              <a:buNone/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무결성 제공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블록체인의 효율성 문제를 해결하기 위한 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“Single Execution Model”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오프체인 호출 및 비결정적 컴퓨팅을 허용</a:t>
            </a:r>
            <a:endParaRPr lang="en-US" altLang="ko-KR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Enterprise Application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도입에 중요한 역할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블록체인의 효율성 문제 해결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60871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Proof-of-Integrity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en-US" altLang="ko-Kore-KR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PoI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116740611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Mining Process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Proof-of-Integrity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en-US" altLang="ko-Kore-KR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PoI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20681323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4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Mining Process</a:t>
            </a:r>
          </a:p>
          <a:p>
            <a:pPr lvl="1"/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기존의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Proof-of-Work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는 에너지 소모적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/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신뢰 컴퓨팅을 통해 해결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buAutoNum type="arabicParenR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설계대로 일정하게 동작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60500" lvl="3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 변조가 일어날 경우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remote attestation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에 실패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1460500" lvl="3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 해당 채굴자의 블록은 무시되고 제거됨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buAutoNum type="arabicParenR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무작위 또는 라운드 로빈 방식을 통한 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채굴자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선정 방식 사용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803400" lvl="3" indent="-342900">
              <a:buFont typeface="Wingdings" pitchFamily="2" charset="2"/>
              <a:buChar char="à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고유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ID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를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통해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Sybil 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공격에 효율적으로 대응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967738" lvl="2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3)   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블록과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Remote attestation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이 함께 전달하여 트랜잭션을 실행하지 않음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60500" lvl="3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 블록체인에 새로운 클라이언트가 들어올 때 실행되는 연산 감소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1917700" lvl="3" indent="-457200">
              <a:buFont typeface="Wingdings" pitchFamily="2" charset="2"/>
              <a:buChar char="à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각 노드의 성능 향상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967738" lvl="2" indent="0"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4)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거래 내역을 수정할 수 없으므로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51%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공격 내성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25427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Proof-of-Integrity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(</a:t>
            </a:r>
            <a:r>
              <a:rPr lang="en-US" altLang="ko-Kore-KR" b="1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74475117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- Miner Join Method</a:t>
            </a:r>
            <a:endParaRPr lang="en-US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971550" lvl="1" indent="-514350">
              <a:lnSpc>
                <a:spcPct val="100000"/>
              </a:lnSpc>
              <a:buAutoNum type="arabicParenR"/>
            </a:pP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참가를 원하는 채굴자가 네트워크에 참여 요청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Integrity Report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전송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2)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기존의 채굴자들은 요청을 블록에 추가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3)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올바른 </a:t>
            </a:r>
            <a:r>
              <a:rPr lang="en-US" altLang="ko-KR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Integrity Report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인지 검증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	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올바른 발급자에 의한 것인지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	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올바른 서명인지</a:t>
            </a:r>
            <a:endParaRPr lang="en-US" altLang="ko-KR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4)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채굴자</a:t>
            </a:r>
            <a:r>
              <a:rPr lang="ko-KR" alt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리스트에 추가</a:t>
            </a:r>
            <a:endParaRPr lang="en-US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1651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Proof-of-Integrity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(</a:t>
            </a:r>
            <a:r>
              <a:rPr lang="en-US" altLang="ko-Kore-KR" b="1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306718020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서론</a:t>
            </a:r>
            <a:endParaRPr dirty="0"/>
          </a:p>
        </p:txBody>
      </p:sp>
      <p:sp>
        <p:nvSpPr>
          <p:cNvPr id="62" name="텍스트 개체 틀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신뢰 </a:t>
            </a:r>
            <a:r>
              <a:rPr lang="ko-KR" altLang="en-US" dirty="0" err="1"/>
              <a:t>실행환경이란</a:t>
            </a:r>
            <a:endParaRPr dirty="0"/>
          </a:p>
        </p:txBody>
      </p:sp>
      <p:sp>
        <p:nvSpPr>
          <p:cNvPr id="63" name="텍스트 개체 틀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신뢰 실행환경 기반 블록체인</a:t>
            </a:r>
            <a:endParaRPr dirty="0"/>
          </a:p>
        </p:txBody>
      </p:sp>
      <p:sp>
        <p:nvSpPr>
          <p:cNvPr id="64" name="텍스트 개체 틀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결론</a:t>
            </a:r>
            <a:endParaRPr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3A63315-CD1E-7E09-9455-BA2173D12DF6}"/>
              </a:ext>
            </a:extLst>
          </p:cNvPr>
          <p:cNvSpPr/>
          <p:nvPr/>
        </p:nvSpPr>
        <p:spPr>
          <a:xfrm>
            <a:off x="895168" y="4392719"/>
            <a:ext cx="10392697" cy="965862"/>
          </a:xfrm>
          <a:prstGeom prst="round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1" y="1152525"/>
                <a:ext cx="11369678" cy="50577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PoI - Miner Electing Method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400" dirty="0">
                    <a:solidFill>
                      <a:schemeClr val="tx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무작위</a:t>
                </a:r>
                <a:endParaRPr lang="en-US" altLang="ko-KR" sz="2400" dirty="0">
                  <a:solidFill>
                    <a:schemeClr val="tx1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채굴자의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해시값을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오름차순으로 정렬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:r>
                  <a:rPr lang="en-US" altLang="ko-KR" sz="24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Verifiable Random Functions(VRF)</a:t>
                </a:r>
                <a:r>
                  <a:rPr lang="ko-KR" altLang="en-US" sz="24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블록의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해시값에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대한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hash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</a:t>
                </a:r>
                <a:r>
                  <a:rPr lang="en-US" altLang="ko-KR" sz="24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proof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생성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M" panose="02020603020101020101" pitchFamily="18" charset="-127"/>
                      </a:rPr>
                      <m:t>h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M" panose="02020603020101020101" pitchFamily="18" charset="-127"/>
                      </a:rPr>
                      <m:t>𝑎𝑠h</m:t>
                    </m:r>
                    <m:r>
                      <a:rPr lang="ko-KR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M" panose="02020603020101020101" pitchFamily="18" charset="-127"/>
                      </a:rPr>
                      <m:t> </m:t>
                    </m:r>
                    <m:d>
                      <m:dPr>
                        <m:ctrlPr>
                          <a:rPr lang="en-US" altLang="ko-KR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  <m:t>𝑚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  <m:t>𝑜𝑑</m:t>
                        </m:r>
                        <m:r>
                          <a:rPr lang="ko-KR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M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번 째의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채굴자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선택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864362" lvl="3" indent="-457200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n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은 전체 채굴자의 수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864362" lvl="3" indent="-457200">
                  <a:lnSpc>
                    <a:spcPct val="100000"/>
                  </a:lnSpc>
                  <a:buFontTx/>
                  <a:buChar char="-"/>
                </a:pP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918212" lvl="1" indent="-514350">
                  <a:lnSpc>
                    <a:spcPct val="100000"/>
                  </a:lnSpc>
                </a:pPr>
                <a:r>
                  <a:rPr lang="ko-KR" altLang="en-US" sz="2400" dirty="0">
                    <a:solidFill>
                      <a:schemeClr val="tx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라운드 로빈</a:t>
                </a:r>
                <a:endParaRPr lang="en-US" altLang="ko-KR" sz="2400" dirty="0">
                  <a:solidFill>
                    <a:schemeClr val="tx1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채굴자의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해시값을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오름차순으로 정렬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1428750" lvl="2" indent="-514350">
                  <a:lnSpc>
                    <a:spcPct val="10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𝑏𝑙𝑜𝑐𝑘𝐻𝑒𝑖𝑔h𝑡</m:t>
                    </m:r>
                    <m:r>
                      <a:rPr lang="en-US" altLang="ko-K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d>
                      <m:dPr>
                        <m:ctrlP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L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L" panose="02020603020101020101" pitchFamily="18" charset="-127"/>
                          </a:rPr>
                          <m:t>𝑚𝑜𝑑</m:t>
                        </m:r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L" panose="02020603020101020101" pitchFamily="18" charset="-127"/>
                          </a:rPr>
                          <m:t> </m:t>
                        </m:r>
                        <m:r>
                          <a:rPr lang="en-US" altLang="ko-KR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iSunShin Dotum L" panose="02020603020101020101" pitchFamily="18" charset="-127"/>
                          </a:rPr>
                          <m:t>𝑛</m:t>
                        </m:r>
                      </m:e>
                    </m:d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번 째의 </a:t>
                </a:r>
                <a:r>
                  <a:rPr lang="ko-KR" altLang="en-US" sz="2400" dirty="0" err="1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채굴자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선택</a:t>
                </a:r>
                <a:endParaRPr lang="en-US" altLang="ko-KR" sz="2400" dirty="0">
                  <a:solidFill>
                    <a:schemeClr val="tx1"/>
                  </a:solidFill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1" y="1152525"/>
                <a:ext cx="11369678" cy="5057775"/>
              </a:xfrm>
              <a:prstGeom prst="rect">
                <a:avLst/>
              </a:prstGeom>
              <a:blipFill>
                <a:blip r:embed="rId3"/>
                <a:stretch>
                  <a:fillRect l="-1116" t="-1000" b="-6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81640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Proof-of-Integrity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(</a:t>
            </a:r>
            <a:r>
              <a:rPr lang="en-US" altLang="ko-Kore-KR" b="1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altLang="ko-Kore-KR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419892183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PoI</a:t>
            </a:r>
            <a:r>
              <a:rPr lang="en-US" sz="24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– Mining</a:t>
            </a: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선출된 채굴자는 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Transactions, Merkle root, Block header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를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포함하여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후보 블록 생성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TPM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을 통해 블록에 대한 </a:t>
            </a: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integrity value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와 </a:t>
            </a: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attestation quote</a:t>
            </a:r>
            <a:r>
              <a:rPr lang="ko-KR" alt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를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생성하여 변조 방지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후보 블록에 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integrity value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와 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attestation quote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를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추가하여 최종 블록으로 구성한 후 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브로드캐스팅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일반 노드들은 해당 블록의 </a:t>
            </a:r>
            <a:r>
              <a:rPr lang="en-US" altLang="ko-KR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integrity value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와 올바른</a:t>
            </a:r>
            <a:r>
              <a:rPr lang="en-US" altLang="ko-KR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Miner Electing Method</a:t>
            </a:r>
            <a:r>
              <a:rPr lang="ko-KR" altLang="en-US" sz="2400" dirty="0" err="1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를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따라 선택된 채굴자인지 확인하여 검증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9485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Proof-of-Integrity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en-US" altLang="ko-Kore-KR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PoI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Transaction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Smart Contract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39142819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Transaction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신뢰 컴퓨팅을 통해 채굴자에 대한 검증이 끝났으므로 트랜잭션 결과에 대해 서명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잔액에 대한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추가적인 검증을 하지 않음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트랜잭션에 대한 시간 복잡도가 </a:t>
            </a:r>
            <a:r>
              <a:rPr lang="en-US" altLang="ko-KR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O(n)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에서 </a:t>
            </a:r>
            <a:r>
              <a:rPr lang="en-US" altLang="ko-KR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O(1)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로 감소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Smart Contract</a:t>
            </a:r>
          </a:p>
          <a:p>
            <a:pPr lvl="1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과 유사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채굴자가 생성한 블록을 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브로드캐스팅하는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동안 계약 실행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일반 노드가 블록을 수신한 후 무결성을 검증하여 블록체인에 저장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AutoNum type="arabicParenR"/>
            </a:pP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321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 Process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Proof-of-Integrity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en-US" altLang="ko-Kore-KR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PoI</a:t>
            </a: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Protocol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Join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Miner Electing Method</a:t>
            </a:r>
          </a:p>
          <a:p>
            <a:pPr lvl="2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Mining</a:t>
            </a:r>
          </a:p>
          <a:p>
            <a:pPr lvl="2"/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Blockchain Efficiency Enhancement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Transaction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Smart Contract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Single Execution Model</a:t>
            </a:r>
          </a:p>
        </p:txBody>
      </p:sp>
    </p:spTree>
    <p:extLst>
      <p:ext uri="{BB962C8B-B14F-4D97-AF65-F5344CB8AC3E}">
        <p14:creationId xmlns:p14="http://schemas.microsoft.com/office/powerpoint/2010/main" val="58316850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Truxen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: A Trusted </a:t>
            </a:r>
            <a:r>
              <a:rPr lang="en-US" altLang="ko-Kore-KR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Compution</a:t>
            </a:r>
            <a:r>
              <a:rPr lang="en-US" altLang="ko-Kore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 Enhanced Blockchain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Single Execution Model (SEM)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블록체인 내에서 트랜잭션과 스마트 </a:t>
            </a:r>
            <a:r>
              <a:rPr lang="ko-KR" alt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컨트랙트를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실행하는 단 하나의 노드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엔트로피 소스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시드가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 변경되지 않으므로 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난수 사용 가능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서명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키의 </a:t>
            </a:r>
            <a:r>
              <a:rPr lang="ko-KR" altLang="en-US" sz="2400" dirty="0" err="1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시드값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ID</a:t>
            </a: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등으로 사용 가능</a:t>
            </a:r>
            <a:endParaRPr lang="en-US" altLang="ko-KR" sz="2400" dirty="0">
              <a:solidFill>
                <a:schemeClr val="tx1"/>
              </a:solidFill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채굴자들의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컴퓨팅 자원 절약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11052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Teegraph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고효율 합의 알고리즘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을 위한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Directed Acyclic Graph(DA)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기반 데이터 구조를 생성하기 위한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가십 프로토콜 기반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메시지 통신 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매커니즘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“Single-use of self-parent”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매커니즘을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통한 </a:t>
            </a:r>
            <a:r>
              <a:rPr lang="ko-KR" alt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단일노드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포크 공격 방지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기존의 프로토콜은 전체의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2/3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이상의 투표를 요구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1/2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만 요구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2400" dirty="0">
                <a:solidFill>
                  <a:schemeClr val="tx1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 ex) 50</a:t>
            </a:r>
            <a:r>
              <a:rPr lang="ko-KR" altLang="en-US" sz="2400" dirty="0">
                <a:solidFill>
                  <a:schemeClr val="tx1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개의 노드</a:t>
            </a:r>
            <a:endParaRPr lang="en-US" altLang="ko-KR" sz="2400" dirty="0">
              <a:solidFill>
                <a:schemeClr val="tx1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동적 </a:t>
            </a:r>
            <a:r>
              <a:rPr lang="ko-KR" alt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매커니즘을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통한 합의 주체 변경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다수의 하위 그룹이 생길 경우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, 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그룹 내의 노드에 대한 리스트를 포함하는 특별 이벤트를 생성하여 하위 그룹을 분리할 수 있음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F88FF2-7443-49B9-0697-C181AD2F1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871" y="3072786"/>
            <a:ext cx="3360993" cy="27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925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Teegraph</a:t>
            </a:r>
            <a:endParaRPr lang="en-US"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Teegraph는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가십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프로토콜을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사용</a:t>
            </a:r>
            <a:endParaRPr lang="en-US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동시에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두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가지의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이벤트를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생성하여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Fork Attack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수행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가능</a:t>
            </a:r>
            <a:endParaRPr lang="en-US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TEE를</a:t>
            </a:r>
            <a:r>
              <a:rPr 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통해</a:t>
            </a:r>
            <a:r>
              <a:rPr 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Fork Attack </a:t>
            </a:r>
            <a:r>
              <a:rPr lang="en-US" sz="2400" dirty="0" err="1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방지</a:t>
            </a:r>
            <a:endParaRPr lang="en-US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각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이벤트가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단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한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번만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자체적으로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부모가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될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수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있는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”Single-use of Self-parent”</a:t>
            </a: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sz="2400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사용</a:t>
            </a:r>
            <a:endParaRPr lang="en-US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lnSpc>
                <a:spcPct val="100000"/>
              </a:lnSpc>
              <a:buAutoNum type="arabicParenR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이벤트를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TEE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에게 전송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lnSpc>
                <a:spcPct val="100000"/>
              </a:lnSpc>
              <a:buAutoNum type="arabicParenR"/>
            </a:pPr>
            <a:r>
              <a:rPr 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TEE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는 이벤트의 부모해시를 메모리에 저장된 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n-1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번 째의 해시와 비교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482088" lvl="2" indent="-514350">
              <a:lnSpc>
                <a:spcPct val="100000"/>
              </a:lnSpc>
              <a:buAutoNum type="arabicParenR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두 해시가 동일하면 이벤트에 서명한 후 노드에게 돌려보냄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1803400" lvl="3" indent="-342900">
              <a:lnSpc>
                <a:spcPct val="100000"/>
              </a:lnSpc>
              <a:buFont typeface="Wingdings" pitchFamily="2" charset="2"/>
              <a:buChar char="à"/>
            </a:pP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동일하지 않을 경우</a:t>
            </a: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, 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프로세스 종료</a:t>
            </a:r>
            <a:endParaRPr lang="en-US" altLang="ko-KR" sz="2400" dirty="0">
              <a:latin typeface="YiSunShin Dotum L" panose="02020603020101020101" pitchFamily="18" charset="-127"/>
              <a:ea typeface="YiSunShin Dotum L" panose="02020603020101020101" pitchFamily="18" charset="-127"/>
              <a:sym typeface="Wingdings" pitchFamily="2" charset="2"/>
            </a:endParaRPr>
          </a:p>
          <a:p>
            <a:pPr marL="967738" lvl="2" indent="0">
              <a:lnSpc>
                <a:spcPct val="100000"/>
              </a:lnSpc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4)   TEE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는 이벤트의 해시를 메모리에 저장하여 </a:t>
            </a:r>
            <a:r>
              <a:rPr lang="en-US" altLang="ko-KR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n-1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번째의 이벤트를 대체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  <a:p>
            <a:pPr marL="967738" lvl="2" indent="0">
              <a:lnSpc>
                <a:spcPct val="100000"/>
              </a:lnSpc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	 </a:t>
            </a:r>
            <a:r>
              <a:rPr lang="ko-KR" altLang="en-US" sz="2400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동일한 자체 부모로 두 개의 다른 이벤트를 생성할 수 없음</a:t>
            </a:r>
            <a:endParaRPr lang="en-US" altLang="ko-KR" sz="2400" dirty="0">
              <a:solidFill>
                <a:srgbClr val="0070C0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  <a:p>
            <a:pPr marL="967738" lvl="2" indent="0">
              <a:lnSpc>
                <a:spcPct val="100000"/>
              </a:lnSpc>
              <a:buNone/>
            </a:pPr>
            <a:r>
              <a:rPr lang="en-US" altLang="ko-KR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	</a:t>
            </a:r>
            <a:r>
              <a:rPr lang="ko-KR" altLang="en-US" sz="2400" dirty="0">
                <a:latin typeface="YiSunShin Dotum L" panose="02020603020101020101" pitchFamily="18" charset="-127"/>
                <a:ea typeface="YiSunShin Dotum L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  <a:sym typeface="Wingdings" pitchFamily="2" charset="2"/>
              </a:rPr>
              <a:t>포크 공격 발생 불가</a:t>
            </a:r>
            <a:endParaRPr lang="en-US" altLang="ko-KR" sz="2400" dirty="0">
              <a:solidFill>
                <a:srgbClr val="FF0000"/>
              </a:solidFill>
              <a:latin typeface="YiSunShin Dotum M" panose="02020603020101020101" pitchFamily="18" charset="-127"/>
              <a:ea typeface="YiSunShin Dotum M" panose="02020603020101020101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991751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서론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기존 블록체인의 문제점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트랜잭션이 원장에 </a:t>
            </a:r>
            <a:r>
              <a:rPr lang="ko-KR" altLang="en-US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그대로 저장됨</a:t>
            </a:r>
            <a:endParaRPr lang="en-US" altLang="ko-KR" b="1" dirty="0">
              <a:solidFill>
                <a:srgbClr val="0070C0"/>
              </a:solidFill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IoT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환경 내의 </a:t>
            </a:r>
            <a:r>
              <a:rPr lang="ko-KR" altLang="en-US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악의적인 노드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를 탐지하기 어려움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블록체인 내 데이터에 대한 </a:t>
            </a:r>
            <a:r>
              <a:rPr lang="ko-KR" altLang="en-US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신뢰성을 보장할 수 없음</a:t>
            </a:r>
            <a:r>
              <a:rPr lang="en-US" altLang="ko-KR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오라클 문제</a:t>
            </a:r>
            <a:r>
              <a:rPr lang="en-US" altLang="ko-KR" b="1" dirty="0">
                <a:solidFill>
                  <a:srgbClr val="0070C0"/>
                </a:solidFill>
                <a:latin typeface="YiSunShin Dotum L" panose="02020603020101020101" pitchFamily="18" charset="-127"/>
                <a:ea typeface="YiSunShin Dotum L" panose="0202060302010102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낮은 트랜잭션 처리량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21DF109-3055-8C11-E04C-61CB0B4D6671}"/>
              </a:ext>
            </a:extLst>
          </p:cNvPr>
          <p:cNvGrpSpPr/>
          <p:nvPr/>
        </p:nvGrpSpPr>
        <p:grpSpPr>
          <a:xfrm>
            <a:off x="1245475" y="5314008"/>
            <a:ext cx="9701050" cy="1051034"/>
            <a:chOff x="1245475" y="5179958"/>
            <a:chExt cx="9701050" cy="1051034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C225D93-8608-F920-6358-65EA20C89EBB}"/>
                </a:ext>
              </a:extLst>
            </p:cNvPr>
            <p:cNvSpPr/>
            <p:nvPr/>
          </p:nvSpPr>
          <p:spPr>
            <a:xfrm>
              <a:off x="1481958" y="5179958"/>
              <a:ext cx="9228084" cy="1051034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9C6525-B268-5933-10A5-9C484381EB2B}"/>
                </a:ext>
              </a:extLst>
            </p:cNvPr>
            <p:cNvSpPr txBox="1"/>
            <p:nvPr/>
          </p:nvSpPr>
          <p:spPr>
            <a:xfrm>
              <a:off x="1245475" y="5351534"/>
              <a:ext cx="9701050" cy="707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ore-KR" altLang="en-US" sz="40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YiSunShin Dotum M" panose="02020603020101020101" pitchFamily="18" charset="-127"/>
                  <a:ea typeface="YiSunShin Dotum M" panose="02020603020101020101" pitchFamily="18" charset="-127"/>
                  <a:sym typeface="Helvetica"/>
                </a:rPr>
                <a:t>신뢰</a:t>
              </a:r>
              <a:r>
                <a:rPr kumimoji="0" lang="ko-KR" altLang="en-US" sz="40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YiSunShin Dotum M" panose="02020603020101020101" pitchFamily="18" charset="-127"/>
                  <a:ea typeface="YiSunShin Dotum M" panose="02020603020101020101" pitchFamily="18" charset="-127"/>
                  <a:sym typeface="Helvetica"/>
                </a:rPr>
                <a:t> 실행환경 </a:t>
              </a:r>
              <a:r>
                <a:rPr lang="ko-KR" altLang="en-US" sz="4000" b="1" dirty="0">
                  <a:solidFill>
                    <a:srgbClr val="FF0000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기반 블록체인</a:t>
              </a:r>
              <a:r>
                <a:rPr lang="ko-KR" altLang="en-US" sz="4000" dirty="0">
                  <a:latin typeface="YiSunShin Dotum M" panose="02020603020101020101" pitchFamily="18" charset="-127"/>
                  <a:ea typeface="YiSunShin Dotum M" panose="02020603020101020101" pitchFamily="18" charset="-127"/>
                </a:rPr>
                <a:t>을 통해 해결</a:t>
              </a:r>
              <a:endParaRPr kumimoji="0" lang="ko-Kore-KR" alt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YiSunShin Dotum M" panose="02020603020101020101" pitchFamily="18" charset="-127"/>
                <a:ea typeface="YiSunShin Dotum M" panose="02020603020101020101" pitchFamily="18" charset="-127"/>
                <a:sym typeface="Helvetica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서론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4057E2B-6BBC-10C5-65D9-151B375D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141013"/>
              </p:ext>
            </p:extLst>
          </p:nvPr>
        </p:nvGraphicFramePr>
        <p:xfrm>
          <a:off x="186610" y="1298221"/>
          <a:ext cx="11818780" cy="511401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954695">
                  <a:extLst>
                    <a:ext uri="{9D8B030D-6E8A-4147-A177-3AD203B41FA5}">
                      <a16:colId xmlns:a16="http://schemas.microsoft.com/office/drawing/2014/main" val="87622563"/>
                    </a:ext>
                  </a:extLst>
                </a:gridCol>
                <a:gridCol w="2954695">
                  <a:extLst>
                    <a:ext uri="{9D8B030D-6E8A-4147-A177-3AD203B41FA5}">
                      <a16:colId xmlns:a16="http://schemas.microsoft.com/office/drawing/2014/main" val="1360984272"/>
                    </a:ext>
                  </a:extLst>
                </a:gridCol>
                <a:gridCol w="2954695">
                  <a:extLst>
                    <a:ext uri="{9D8B030D-6E8A-4147-A177-3AD203B41FA5}">
                      <a16:colId xmlns:a16="http://schemas.microsoft.com/office/drawing/2014/main" val="3589261438"/>
                    </a:ext>
                  </a:extLst>
                </a:gridCol>
                <a:gridCol w="2954695">
                  <a:extLst>
                    <a:ext uri="{9D8B030D-6E8A-4147-A177-3AD203B41FA5}">
                      <a16:colId xmlns:a16="http://schemas.microsoft.com/office/drawing/2014/main" val="2943847764"/>
                    </a:ext>
                  </a:extLst>
                </a:gridCol>
              </a:tblGrid>
              <a:tr h="12460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ore-KR" altLang="en-US" sz="18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>
                          <a:solidFill>
                            <a:schemeClr val="tx1"/>
                          </a:solidFill>
                        </a:rPr>
                        <a:t>BDTF</a:t>
                      </a:r>
                      <a:endParaRPr lang="ko-Kore-KR" altLang="en-US" sz="18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 err="1">
                          <a:solidFill>
                            <a:schemeClr val="tx1"/>
                          </a:solidFill>
                        </a:rPr>
                        <a:t>Truxen</a:t>
                      </a:r>
                      <a:endParaRPr lang="ko-Kore-KR" altLang="en-US" sz="18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 err="1">
                          <a:solidFill>
                            <a:schemeClr val="tx1"/>
                          </a:solidFill>
                        </a:rPr>
                        <a:t>Teegraph</a:t>
                      </a:r>
                      <a:endParaRPr lang="ko-Kore-KR" altLang="en-US" sz="18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62788"/>
                  </a:ext>
                </a:extLst>
              </a:tr>
              <a:tr h="13759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문제점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거래</a:t>
                      </a:r>
                      <a:r>
                        <a:rPr lang="ko-Kore-KR" altLang="en-US" sz="1800" b="1" dirty="0"/>
                        <a:t>에</a:t>
                      </a:r>
                      <a:r>
                        <a:rPr lang="ko-KR" altLang="en-US" sz="1800" b="1" dirty="0"/>
                        <a:t> 대한 신뢰성을 보장할 수 없음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/>
                        <a:t>낮은</a:t>
                      </a:r>
                      <a:r>
                        <a:rPr lang="ko-KR" altLang="en-US" sz="1800" b="1" dirty="0"/>
                        <a:t> 트랜잭션 처리량</a:t>
                      </a:r>
                      <a:r>
                        <a:rPr lang="en-US" altLang="ko-KR" sz="1800" b="1" dirty="0"/>
                        <a:t>,</a:t>
                      </a:r>
                      <a:r>
                        <a:rPr lang="ko-Kore-KR" altLang="en-US" sz="1800" b="1" dirty="0"/>
                        <a:t>악의적인</a:t>
                      </a:r>
                      <a:r>
                        <a:rPr lang="ko-KR" altLang="en-US" sz="1800" b="1" dirty="0"/>
                        <a:t> 노드 탐지가 어려움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/>
                        <a:t>낮은</a:t>
                      </a:r>
                      <a:r>
                        <a:rPr lang="ko-KR" altLang="en-US" sz="1800" b="1" dirty="0"/>
                        <a:t> 트랜잭션 처리량</a:t>
                      </a:r>
                      <a:r>
                        <a:rPr lang="en-US" altLang="ko-KR" sz="1800" b="1" dirty="0"/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신뢰할 수 없는 중개자</a:t>
                      </a:r>
                      <a:r>
                        <a:rPr lang="en-US" altLang="ko-KR" sz="1800" b="1" dirty="0"/>
                        <a:t>,</a:t>
                      </a:r>
                      <a:r>
                        <a:rPr lang="ko-KR" altLang="en-US" sz="1800" b="1" dirty="0"/>
                        <a:t> 단일 노드 포크 공격</a:t>
                      </a:r>
                      <a:endParaRPr lang="ko-Kore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807390"/>
                  </a:ext>
                </a:extLst>
              </a:tr>
              <a:tr h="1246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목적</a:t>
                      </a:r>
                      <a:endParaRPr lang="ko-Kore-KR" altLang="en-US" sz="1800" b="1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데이터 거래 플랫폼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/>
                        <a:t>적대적</a:t>
                      </a:r>
                      <a:r>
                        <a:rPr lang="ko-KR" altLang="en-US" sz="1800" b="1" dirty="0"/>
                        <a:t> 공격 방지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ore-KR" altLang="en-US" sz="1800" b="1" dirty="0"/>
                        <a:t>고효율성</a:t>
                      </a:r>
                      <a:r>
                        <a:rPr lang="ko-KR" altLang="en-US" sz="1800" b="1" dirty="0"/>
                        <a:t> 합의 알고리즘</a:t>
                      </a:r>
                      <a:r>
                        <a:rPr lang="en-US" altLang="ko-KR" sz="1800" b="1" dirty="0"/>
                        <a:t>,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/>
                        <a:t>단일 노드 포크 공격 방지</a:t>
                      </a:r>
                      <a:endParaRPr lang="ko-Kore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481185"/>
                  </a:ext>
                </a:extLst>
              </a:tr>
              <a:tr h="12460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8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실행환경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/>
                        <a:t>TEE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/>
                        <a:t>TPM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ore-KR" sz="1800" b="1" dirty="0"/>
                        <a:t>TEE</a:t>
                      </a:r>
                      <a:endParaRPr lang="ko-Kore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00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522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신뢰 </a:t>
            </a:r>
            <a:r>
              <a:rPr lang="ko-KR" alt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실행환경이란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Trusted Execution Environment (TEE)</a:t>
            </a:r>
          </a:p>
          <a:p>
            <a:pPr lvl="1"/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Ex) Intel SGX, ARM </a:t>
            </a:r>
            <a:r>
              <a:rPr lang="en-US" dirty="0" err="1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TrustZone</a:t>
            </a:r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9F6FE-5F44-9AE0-B84E-3E11C3DE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43125"/>
            <a:ext cx="12192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56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신뢰 </a:t>
            </a:r>
            <a:r>
              <a:rPr lang="ko-KR" altLang="en-US" dirty="0" err="1">
                <a:latin typeface="YiSunShin Dotum M" panose="02020603020101020101" pitchFamily="18" charset="-127"/>
                <a:ea typeface="YiSunShin Dotum M" panose="02020603020101020101" pitchFamily="18" charset="-127"/>
              </a:rPr>
              <a:t>실행환경이란</a:t>
            </a:r>
            <a:endParaRPr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Trusted Platform Module (TPM</a:t>
            </a:r>
            <a:r>
              <a:rPr lang="en-US" altLang="ko-KR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)</a:t>
            </a:r>
            <a:endParaRPr lang="en-US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pic>
        <p:nvPicPr>
          <p:cNvPr id="3074" name="Picture 2" descr="What Is The TPM (Trusted Platform Module) And Why It's Important">
            <a:extLst>
              <a:ext uri="{FF2B5EF4-FFF2-40B4-BE49-F238E27FC236}">
                <a16:creationId xmlns:a16="http://schemas.microsoft.com/office/drawing/2014/main" id="{E2BD685D-78AD-27E0-F209-8F1A5C14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4" y="1194537"/>
            <a:ext cx="10425452" cy="54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3620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BDTF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데이터 재판매</a:t>
            </a:r>
            <a:r>
              <a:rPr lang="en-US" altLang="ko-KR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,</a:t>
            </a:r>
            <a:r>
              <a:rPr lang="ko-KR" altLang="en-US" dirty="0">
                <a:solidFill>
                  <a:srgbClr val="0070C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 데이터 전송 거부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문제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YiSunShin Dotum M" panose="02020603020101020101" pitchFamily="18" charset="-127"/>
                <a:ea typeface="YiSunShin Dotum M" panose="02020603020101020101" pitchFamily="18" charset="-127"/>
              </a:rPr>
              <a:t>Trusted Data Trading Platform(TDTP)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을 통한 거래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	-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합의 노드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/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거래소 노드</a:t>
            </a:r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Ethereum, Intel SGX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상에 구현</a:t>
            </a:r>
            <a:endParaRPr lang="en-US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Matching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단계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,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 </a:t>
            </a:r>
            <a:r>
              <a:rPr lang="en-US" altLang="ko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Trading 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단계</a:t>
            </a:r>
            <a:endParaRPr lang="en-US" altLang="ko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ore-KR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Seller, Buyer, TDTP</a:t>
            </a:r>
            <a:r>
              <a:rPr lang="ko-KR" altLang="en-US" dirty="0">
                <a:latin typeface="YiSunShin Dotum L" panose="02020603020101020101" pitchFamily="18" charset="-127"/>
                <a:ea typeface="YiSunShin Dotum L" panose="02020603020101020101" pitchFamily="18" charset="-127"/>
              </a:rPr>
              <a:t>로 구성</a:t>
            </a:r>
            <a:endParaRPr lang="en-US" altLang="ko-Kore-KR" dirty="0">
              <a:latin typeface="YiSunShin Dotum L" panose="02020603020101020101" pitchFamily="18" charset="-127"/>
              <a:ea typeface="YiSunShin Dotum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622EA2-6F79-5E1E-F3AB-C3CC2ABE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91" y="3876085"/>
            <a:ext cx="5492290" cy="25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025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2" y="1152524"/>
                <a:ext cx="6004674" cy="56349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1.</a:t>
                </a:r>
                <a:r>
                  <a:rPr lang="ko-KR" altLang="en-US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Matching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-</a:t>
                </a:r>
                <a:r>
                  <a:rPr lang="ko-KR" altLang="en-US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원하는 데이터에 대해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Message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altLang="ko-KR" sz="1600" b="0" i="1" baseline="-25000" smtClean="0">
                        <a:latin typeface="Cambria Math" panose="02040503050406030204" pitchFamily="18" charset="0"/>
                      </a:rPr>
                      <m:t>𝑏𝑢𝑦𝑒𝑟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)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브로드캐스팅한다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-</a:t>
                </a:r>
                <a:r>
                  <a:rPr lang="ko-KR" altLang="en-US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2: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본인이 보유한 데이터인지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적절한 가격인지 확인한다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-</a:t>
                </a:r>
                <a:r>
                  <a:rPr lang="ko-KR" altLang="en-US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3: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</a:t>
                </a:r>
                <a14:m>
                  <m:oMath xmlns:m="http://schemas.openxmlformats.org/officeDocument/2006/math">
                    <m:r>
                      <a:rPr lang="ko-KR" alt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𝑏𝑢𝑦𝑒𝑟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</a:t>
                </a:r>
                <a:r>
                  <a:rPr lang="ko-KR" altLang="en-US" sz="1400" dirty="0">
                    <a:latin typeface="+mj-lt"/>
                    <a:ea typeface="YiSunShin Dotum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i="1" baseline="-25000" dirty="0">
                        <a:latin typeface="Cambria Math" panose="02040503050406030204" pitchFamily="18" charset="0"/>
                      </a:rPr>
                      <m:t>𝑠𝑒𝑙𝑙𝑒𝑟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𝑠𝑒𝑙𝑙𝑒𝑟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전송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4: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손익과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TDTP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내에 기록되어 있는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의 평판에 따라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결정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-</a:t>
                </a:r>
                <a:r>
                  <a:rPr lang="ko-KR" altLang="en-US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5: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𝐼𝑃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거래에 대해 알린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신뢰할 수 있는 거래소를 결정한다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2" y="1152524"/>
                <a:ext cx="6004674" cy="5634935"/>
              </a:xfrm>
              <a:prstGeom prst="rect">
                <a:avLst/>
              </a:prstGeom>
              <a:blipFill>
                <a:blip r:embed="rId3"/>
                <a:stretch>
                  <a:fillRect l="-16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959D01C8-05E4-D8DE-F2B9-B3D457922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836" y="1152524"/>
            <a:ext cx="5530763" cy="55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32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altLang="ko-Kore-KR" sz="3200" dirty="0">
                <a:latin typeface="YiSunShin Dotum M" panose="02020603020101020101" pitchFamily="18" charset="-127"/>
                <a:ea typeface="YiSunShin Dotum M" panose="02020603020101020101" pitchFamily="18" charset="-127"/>
              </a:rPr>
              <a:t>TEE Blockchain-based Data Trading Framework(BDTF)</a:t>
            </a:r>
            <a:endParaRPr sz="3200" dirty="0">
              <a:latin typeface="YiSunShin Dotum M" panose="02020603020101020101" pitchFamily="18" charset="-127"/>
              <a:ea typeface="YiSunShin Dotum M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2.</a:t>
                </a:r>
                <a:r>
                  <a:rPr lang="ko-KR" altLang="en-US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 </a:t>
                </a:r>
                <a:r>
                  <a:rPr lang="en-US" altLang="ko-KR" sz="18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Trading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1: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거래소 내의 거래 프로그램을 검증하기 위해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TEE 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의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remote attestation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을 수행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2: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𝑒𝑥𝑐h𝑎𝑛𝑔𝑒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통해 신뢰할 수 있는 거래소의 주인에게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ether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입금한다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3: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이에 대한 증거로써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𝑒𝑥𝑐h𝑎𝑛𝑔𝑒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생성한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𝑒𝑥𝑐h𝑎𝑛𝑔𝑒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</a:rPr>
                      <m:t>𝑠𝑒𝑙𝑙𝑒𝑟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𝑒𝑥𝑐h𝑎𝑛𝑔𝑒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입금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transaction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과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block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의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index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로 구성된다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endParaRPr lang="en-US" altLang="ko-KR" sz="16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4: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𝑏𝑢𝑦𝑒𝑟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 baseline="-25000" dirty="0">
                        <a:latin typeface="Cambria Math" panose="02040503050406030204" pitchFamily="18" charset="0"/>
                      </a:rPr>
                      <m:t>𝑒𝑥𝑐h𝑎𝑛𝑔𝑒</m:t>
                    </m:r>
                    <m:r>
                      <a:rPr lang="en-US" altLang="ko-KR" sz="1600" b="0" i="1" baseline="-250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가 유효할 경우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,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유저가 서비스를 사용하도록 허가되었는지에 대해 알려주는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id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생성한 후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해당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</a:t>
                </a:r>
                <a14:m>
                  <m:oMath xmlns:m="http://schemas.openxmlformats.org/officeDocument/2006/math"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게</m:t>
                    </m:r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전송한다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.</m:t>
                    </m:r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</m:oMath>
                </a14:m>
                <a:endParaRPr lang="en-US" altLang="ko-KR" sz="1600" b="0" i="0" dirty="0">
                  <a:latin typeface="Cambria Math" panose="02040503050406030204" pitchFamily="18" charset="0"/>
                  <a:ea typeface="YiSunShin Dotum L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enclave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</a:t>
                </a:r>
                <a14:m>
                  <m:oMath xmlns:m="http://schemas.openxmlformats.org/officeDocument/2006/math">
                    <m:r>
                      <a:rPr lang="ko-KR" altLang="en-US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(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𝐴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𝑠𝑒𝑙𝑙𝑒𝑟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𝑃</m:t>
                    </m:r>
                    <m:r>
                      <a:rPr lang="en-US" altLang="ko-KR" sz="1600" i="1" baseline="-25000" dirty="0" err="1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,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 </m:t>
                    </m:r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𝑡𝑖𝑚𝑒𝑠𝑡𝑎𝑚𝑝</m:t>
                    </m:r>
                  </m:oMath>
                </a14:m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)</a:t>
                </a:r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pending transaction table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 기록한다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1600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Step 5: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Buyer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는 </a:t>
                </a:r>
                <a:r>
                  <a:rPr lang="en-US" altLang="ko-KR" sz="1600" dirty="0">
                    <a:solidFill>
                      <a:srgbClr val="FF0000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Seller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에게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𝐼𝐷</m:t>
                    </m:r>
                  </m:oMath>
                </a14:m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와 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AES-256 key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인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𝐾</m:t>
                    </m:r>
                    <m:r>
                      <a:rPr lang="en-US" altLang="ko-KR" sz="1600" i="1" baseline="-25000" dirty="0" smtClean="0">
                        <a:latin typeface="Cambria Math" panose="02040503050406030204" pitchFamily="18" charset="0"/>
                        <a:ea typeface="YiSunShin Dotum L" panose="02020603020101020101" pitchFamily="18" charset="-127"/>
                      </a:rPr>
                      <m:t>𝑏𝑢𝑦𝑒𝑟</m:t>
                    </m:r>
                  </m:oMath>
                </a14:m>
                <a:r>
                  <a:rPr lang="ko-KR" altLang="en-US" sz="1600" dirty="0" err="1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를</a:t>
                </a:r>
                <a:r>
                  <a:rPr lang="ko-KR" altLang="en-US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 전송한다</a:t>
                </a:r>
                <a:r>
                  <a:rPr lang="en-US" altLang="ko-KR" sz="1600" dirty="0">
                    <a:latin typeface="YiSunShin Dotum L" panose="02020603020101020101" pitchFamily="18" charset="-127"/>
                    <a:ea typeface="YiSunShin Dotum L" panose="02020603020101020101" pitchFamily="18" charset="-127"/>
                  </a:rPr>
                  <a:t>.</a:t>
                </a:r>
              </a:p>
              <a:p>
                <a:pPr lvl="2">
                  <a:lnSpc>
                    <a:spcPct val="100000"/>
                  </a:lnSpc>
                  <a:buFontTx/>
                  <a:buChar char="-"/>
                </a:pPr>
                <a:endParaRPr lang="en-US" altLang="ko-KR" sz="1600" baseline="-25000" dirty="0">
                  <a:latin typeface="YiSunShin Dotum L" panose="02020603020101020101" pitchFamily="18" charset="-127"/>
                  <a:ea typeface="YiSunShin Dotum L" panose="02020603020101020101" pitchFamily="18" charset="-127"/>
                </a:endParaRPr>
              </a:p>
            </p:txBody>
          </p:sp>
        </mc:Choice>
        <mc:Fallback>
          <p:sp>
            <p:nvSpPr>
              <p:cNvPr id="68" name="텍스트 개체 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1" y="1152525"/>
                <a:ext cx="6353781" cy="5634935"/>
              </a:xfrm>
              <a:prstGeom prst="rect">
                <a:avLst/>
              </a:prstGeom>
              <a:blipFill>
                <a:blip r:embed="rId2"/>
                <a:stretch>
                  <a:fillRect l="-1597" t="-4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8053C5F8-C33D-1F77-E828-90808E86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942" y="1041590"/>
            <a:ext cx="5181657" cy="58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92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4412</TotalTime>
  <Words>1576</Words>
  <Application>Microsoft Macintosh PowerPoint</Application>
  <PresentationFormat>와이드스크린</PresentationFormat>
  <Paragraphs>278</Paragraphs>
  <Slides>29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YiSunShin Dotum L</vt:lpstr>
      <vt:lpstr>YiSunShin Dotum M</vt:lpstr>
      <vt:lpstr>Arial</vt:lpstr>
      <vt:lpstr>Cambria Math</vt:lpstr>
      <vt:lpstr>Helvetica</vt:lpstr>
      <vt:lpstr>Wingdings</vt:lpstr>
      <vt:lpstr>CryptoCraft 테마</vt:lpstr>
      <vt:lpstr>신뢰 실행환경 기반 블록체인 동향</vt:lpstr>
      <vt:lpstr>PowerPoint 프레젠테이션</vt:lpstr>
      <vt:lpstr>서론</vt:lpstr>
      <vt:lpstr>서론</vt:lpstr>
      <vt:lpstr>신뢰 실행환경이란</vt:lpstr>
      <vt:lpstr>신뢰 실행환경이란</vt:lpstr>
      <vt:lpstr>TEE Blockchain-based Data Trading Framework(BDTF)</vt:lpstr>
      <vt:lpstr>TEE Blockchain-based Data Trading Framework(BDTF)</vt:lpstr>
      <vt:lpstr>TEE Blockchain-based Data Trading Framework(BDTF)</vt:lpstr>
      <vt:lpstr>TEE Blockchain-based Data Trading Framework(BDTF)</vt:lpstr>
      <vt:lpstr>TEE Blockchain-based Data Trading Framework(BDTF)</vt:lpstr>
      <vt:lpstr>TEE Blockchain-based Data Trading Framework(BDTF)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Truxen: A Trusted Compution Enhanced Blockchain</vt:lpstr>
      <vt:lpstr>Teegraph</vt:lpstr>
      <vt:lpstr>Teegraph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 보류 공격 방지 기법 동향</dc:title>
  <cp:lastModifiedBy>원웅 김</cp:lastModifiedBy>
  <cp:revision>27</cp:revision>
  <dcterms:modified xsi:type="dcterms:W3CDTF">2022-11-27T09:58:53Z</dcterms:modified>
</cp:coreProperties>
</file>