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9" r:id="rId10"/>
    <p:sldId id="270" r:id="rId11"/>
    <p:sldId id="271" r:id="rId12"/>
    <p:sldId id="272" r:id="rId13"/>
    <p:sldId id="273" r:id="rId14"/>
    <p:sldId id="266" r:id="rId15"/>
    <p:sldId id="259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292"/>
    <p:restoredTop sz="94694"/>
  </p:normalViewPr>
  <p:slideViewPr>
    <p:cSldViewPr snapToGrid="0">
      <p:cViewPr varScale="1">
        <p:scale>
          <a:sx n="121" d="100"/>
          <a:sy n="121" d="100"/>
        </p:scale>
        <p:origin x="1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6650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84907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19119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340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0" y="1223120"/>
            <a:ext cx="12192000" cy="2387601"/>
          </a:xfrm>
          <a:prstGeom prst="rect">
            <a:avLst/>
          </a:prstGeom>
        </p:spPr>
        <p:txBody>
          <a:bodyPr/>
          <a:lstStyle>
            <a:lvl1pPr algn="ctr">
              <a:defRPr sz="6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-3" y="3794871"/>
            <a:ext cx="12192003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1pPr>
            <a:lvl2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2pPr>
            <a:lvl3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3pPr>
            <a:lvl4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4pPr>
            <a:lvl5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pic>
        <p:nvPicPr>
          <p:cNvPr id="23" name="그림 7" descr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" y="6195047"/>
            <a:ext cx="3026855" cy="642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8" descr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201" y="6215219"/>
            <a:ext cx="1311799" cy="642782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선 연결선 8"/>
          <p:cNvSpPr/>
          <p:nvPr/>
        </p:nvSpPr>
        <p:spPr>
          <a:xfrm>
            <a:off x="4863596" y="2208981"/>
            <a:ext cx="1994076" cy="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55590" y="1691015"/>
            <a:ext cx="10071854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  <a:lvl2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2pPr>
            <a:lvl3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3pPr>
            <a:lvl4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4pPr>
            <a:lvl5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r>
              <a:t>제목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1055591" y="2606856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1055591" y="3526039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6" name="텍스트 개체 틀 4"/>
          <p:cNvSpPr>
            <a:spLocks noGrp="1"/>
          </p:cNvSpPr>
          <p:nvPr>
            <p:ph type="body" sz="quarter" idx="23" hasCustomPrompt="1"/>
          </p:nvPr>
        </p:nvSpPr>
        <p:spPr>
          <a:xfrm>
            <a:off x="1055593" y="4441880"/>
            <a:ext cx="10071849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7" name="모서리가 둥근 직사각형 19"/>
          <p:cNvSpPr/>
          <p:nvPr/>
        </p:nvSpPr>
        <p:spPr>
          <a:xfrm>
            <a:off x="1064556" y="16910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" name="모서리가 둥근 직사각형 19"/>
          <p:cNvSpPr/>
          <p:nvPr/>
        </p:nvSpPr>
        <p:spPr>
          <a:xfrm>
            <a:off x="1064556" y="2603618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" name="모서리가 둥근 직사각형 19"/>
          <p:cNvSpPr/>
          <p:nvPr/>
        </p:nvSpPr>
        <p:spPr>
          <a:xfrm>
            <a:off x="1064556" y="35326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" name="모서리가 둥근 직사각형 19"/>
          <p:cNvSpPr/>
          <p:nvPr/>
        </p:nvSpPr>
        <p:spPr>
          <a:xfrm>
            <a:off x="1064556" y="4445220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3"/>
          <p:cNvSpPr txBox="1"/>
          <p:nvPr/>
        </p:nvSpPr>
        <p:spPr>
          <a:xfrm>
            <a:off x="45718" y="2767279"/>
            <a:ext cx="12100563" cy="12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 &amp; A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9"/>
          <p:cNvSpPr/>
          <p:nvPr/>
        </p:nvSpPr>
        <p:spPr>
          <a:xfrm>
            <a:off x="411920" y="207747"/>
            <a:ext cx="11368162" cy="762165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2" cy="762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11162" y="1152525"/>
            <a:ext cx="11369676" cy="505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05336" y="6412231"/>
            <a:ext cx="386664" cy="3752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penai.com/blog/dall-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br>
              <a:rPr lang="en-US" sz="4000" dirty="0"/>
            </a:br>
            <a:r>
              <a:rPr lang="en-US" sz="4000" dirty="0"/>
              <a:t>DALL-E: Zero-Shot Text-to-Image Generation</a:t>
            </a:r>
            <a:br>
              <a:rPr lang="en-US" sz="4000" dirty="0"/>
            </a:br>
            <a:endParaRPr sz="4000" dirty="0"/>
          </a:p>
        </p:txBody>
      </p:sp>
      <p:sp>
        <p:nvSpPr>
          <p:cNvPr id="59" name="부제목 2"/>
          <p:cNvSpPr txBox="1">
            <a:spLocks noGrp="1"/>
          </p:cNvSpPr>
          <p:nvPr>
            <p:ph type="body" sz="half" idx="1"/>
          </p:nvPr>
        </p:nvSpPr>
        <p:spPr>
          <a:xfrm>
            <a:off x="-4" y="3794871"/>
            <a:ext cx="12192005" cy="165576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/>
              <a:t>/B6DqhOVA4TQ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DALL-E </a:t>
            </a:r>
            <a:r>
              <a:rPr lang="ko-KR" altLang="en-US" dirty="0"/>
              <a:t>동작 과정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VQ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통해 </a:t>
            </a:r>
            <a:r>
              <a:rPr lang="en-US" altLang="ko-KR" sz="1800" b="1" dirty="0">
                <a:solidFill>
                  <a:srgbClr val="FF0000"/>
                </a:solidFill>
              </a:rPr>
              <a:t>latent representation</a:t>
            </a:r>
            <a:r>
              <a:rPr lang="ko-KR" altLang="en-US" sz="1800" dirty="0"/>
              <a:t>을 얻을 수 있음</a:t>
            </a:r>
            <a:endParaRPr lang="en-US" altLang="ko-KR" sz="1800" dirty="0"/>
          </a:p>
          <a:p>
            <a:r>
              <a:rPr lang="ko-KR" altLang="en-US" sz="1800" dirty="0"/>
              <a:t>약간의 </a:t>
            </a:r>
            <a:r>
              <a:rPr lang="en-US" altLang="ko-KR" sz="1800" b="1" dirty="0">
                <a:solidFill>
                  <a:srgbClr val="0070C0"/>
                </a:solidFill>
              </a:rPr>
              <a:t>blur</a:t>
            </a:r>
            <a:r>
              <a:rPr lang="ko-KR" altLang="en-US" sz="1800" b="1" dirty="0">
                <a:solidFill>
                  <a:srgbClr val="0070C0"/>
                </a:solidFill>
              </a:rPr>
              <a:t> 현상</a:t>
            </a:r>
            <a:r>
              <a:rPr lang="ko-KR" altLang="en-US" sz="1800" dirty="0"/>
              <a:t>이 발생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en-US" altLang="ko-KR" sz="1800" dirty="0">
                <a:sym typeface="Wingdings" pitchFamily="2" charset="2"/>
              </a:rPr>
              <a:t>detail</a:t>
            </a:r>
            <a:r>
              <a:rPr lang="ko-KR" altLang="en-US" sz="1800" dirty="0">
                <a:sym typeface="Wingdings" pitchFamily="2" charset="2"/>
              </a:rPr>
              <a:t>한 특징은 감소하더라도</a:t>
            </a:r>
            <a:r>
              <a:rPr lang="en-US" altLang="ko-KR" sz="1800" dirty="0">
                <a:sym typeface="Wingdings" pitchFamily="2" charset="2"/>
              </a:rPr>
              <a:t>,</a:t>
            </a:r>
            <a:r>
              <a:rPr lang="ko-KR" altLang="en-US" sz="1800" dirty="0">
                <a:sym typeface="Wingdings" pitchFamily="2" charset="2"/>
              </a:rPr>
              <a:t> 전체적인 맥락은 유지하면서 효율적인 학습이 가능하도록 한다</a:t>
            </a:r>
            <a:r>
              <a:rPr lang="en-US" altLang="ko-KR" sz="1800" dirty="0">
                <a:sym typeface="Wingdings" pitchFamily="2" charset="2"/>
              </a:rPr>
              <a:t>.</a:t>
            </a:r>
            <a:endParaRPr lang="en-US" sz="1800" dirty="0"/>
          </a:p>
        </p:txBody>
      </p:sp>
      <p:pic>
        <p:nvPicPr>
          <p:cNvPr id="3" name="그림 2" descr="고양이, 앉아있는, 집고양이, 쥐색이(가) 표시된 사진&#10;&#10;자동 생성된 설명">
            <a:extLst>
              <a:ext uri="{FF2B5EF4-FFF2-40B4-BE49-F238E27FC236}">
                <a16:creationId xmlns:a16="http://schemas.microsoft.com/office/drawing/2014/main" id="{392B5F9B-3F11-B3F2-00E7-838B827A5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795" y="2485702"/>
            <a:ext cx="6212409" cy="416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976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DALL-E </a:t>
            </a:r>
            <a:r>
              <a:rPr lang="ko-KR" altLang="en-US" dirty="0"/>
              <a:t>동작 과정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결과적으로 이미지는 </a:t>
            </a:r>
            <a:r>
              <a:rPr lang="en-US" altLang="ko-KR" sz="1800" b="1" dirty="0">
                <a:solidFill>
                  <a:srgbClr val="FF0000"/>
                </a:solidFill>
              </a:rPr>
              <a:t>codebook</a:t>
            </a:r>
            <a:r>
              <a:rPr lang="ko-KR" altLang="en-US" sz="1800" dirty="0"/>
              <a:t>을 통해 </a:t>
            </a:r>
            <a:r>
              <a:rPr lang="en-US" altLang="ko-KR" sz="1800" b="1" dirty="0">
                <a:solidFill>
                  <a:srgbClr val="FF0000"/>
                </a:solidFill>
              </a:rPr>
              <a:t>32x32</a:t>
            </a:r>
            <a:r>
              <a:rPr lang="ko-KR" altLang="en-US" sz="1800" b="1" dirty="0">
                <a:solidFill>
                  <a:srgbClr val="FF0000"/>
                </a:solidFill>
              </a:rPr>
              <a:t>의 이미지 토큰</a:t>
            </a:r>
            <a:r>
              <a:rPr lang="ko-KR" altLang="en-US" sz="1800" dirty="0"/>
              <a:t>으로 변경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텍스트</a:t>
            </a:r>
            <a:r>
              <a:rPr lang="en-US" altLang="ko-KR" sz="1800" dirty="0"/>
              <a:t>(</a:t>
            </a:r>
            <a:r>
              <a:rPr lang="ko-KR" altLang="en-US" sz="1800" dirty="0"/>
              <a:t>캡션</a:t>
            </a:r>
            <a:r>
              <a:rPr lang="en-US" altLang="ko-KR" sz="1800" dirty="0"/>
              <a:t>)</a:t>
            </a:r>
            <a:r>
              <a:rPr lang="ko-KR" altLang="en-US" sz="1800" dirty="0"/>
              <a:t>는 </a:t>
            </a:r>
            <a:r>
              <a:rPr lang="en-US" altLang="ko-KR" sz="1800" b="1" dirty="0">
                <a:solidFill>
                  <a:srgbClr val="FF0000"/>
                </a:solidFill>
              </a:rPr>
              <a:t>256</a:t>
            </a:r>
            <a:r>
              <a:rPr lang="ko-KR" altLang="en-US" sz="1800" b="1" dirty="0">
                <a:solidFill>
                  <a:srgbClr val="FF0000"/>
                </a:solidFill>
              </a:rPr>
              <a:t>개의 텍스트 토큰</a:t>
            </a:r>
            <a:r>
              <a:rPr lang="ko-KR" altLang="en-US" sz="1800" dirty="0"/>
              <a:t>으로 변경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70C0"/>
                </a:solidFill>
              </a:rPr>
              <a:t>텍스트 </a:t>
            </a:r>
            <a:r>
              <a:rPr lang="en-US" altLang="ko-KR" sz="1800" b="1" dirty="0">
                <a:solidFill>
                  <a:srgbClr val="0070C0"/>
                </a:solidFill>
              </a:rPr>
              <a:t>+</a:t>
            </a:r>
            <a:r>
              <a:rPr lang="ko-KR" altLang="en-US" sz="1800" b="1" dirty="0">
                <a:solidFill>
                  <a:srgbClr val="0070C0"/>
                </a:solidFill>
              </a:rPr>
              <a:t> 이미지의 데이터</a:t>
            </a:r>
            <a:r>
              <a:rPr lang="ko-KR" altLang="en-US" sz="1800" dirty="0"/>
              <a:t>를 </a:t>
            </a:r>
            <a:r>
              <a:rPr lang="en-US" altLang="ko-KR" sz="1800" b="1" dirty="0">
                <a:solidFill>
                  <a:srgbClr val="FF0000"/>
                </a:solidFill>
              </a:rPr>
              <a:t>Autoregressive Transformer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통해 학습</a:t>
            </a:r>
            <a:endParaRPr sz="1800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D803466B-CEE6-FAD3-ACF3-025432610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9" y="2958984"/>
            <a:ext cx="11620102" cy="3545526"/>
          </a:xfrm>
          <a:prstGeom prst="rect">
            <a:avLst/>
          </a:prstGeom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C11FF02-1321-2BFD-465E-52AED7114F11}"/>
              </a:ext>
            </a:extLst>
          </p:cNvPr>
          <p:cNvCxnSpPr>
            <a:cxnSpLocks/>
          </p:cNvCxnSpPr>
          <p:nvPr/>
        </p:nvCxnSpPr>
        <p:spPr>
          <a:xfrm>
            <a:off x="8237837" y="2958984"/>
            <a:ext cx="0" cy="37564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3716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DALL-E </a:t>
            </a:r>
            <a:r>
              <a:rPr lang="ko-KR" altLang="en-US" dirty="0"/>
              <a:t>동작 과정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Mixed precision training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실수는 개수가 무한하므로 컴퓨터상에서 표현하기에 한계가 있음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따라서</a:t>
            </a:r>
            <a:r>
              <a:rPr lang="en-US" altLang="ko-KR" sz="1800" dirty="0"/>
              <a:t>,</a:t>
            </a:r>
            <a:r>
              <a:rPr lang="ko-KR" altLang="en-US" sz="1800" dirty="0"/>
              <a:t> 비트를 통해 실수를 표현하기 위한 부동소수점</a:t>
            </a:r>
            <a:r>
              <a:rPr lang="en-US" altLang="ko-KR" sz="1800" dirty="0"/>
              <a:t>(Floating Point)</a:t>
            </a:r>
            <a:r>
              <a:rPr lang="ko-KR" altLang="en-US" sz="1800" dirty="0"/>
              <a:t>라는 개념이 존재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32-bit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사용하여 실수를 표현하는 </a:t>
            </a:r>
            <a:r>
              <a:rPr lang="en-US" altLang="ko-KR" sz="1800" dirty="0"/>
              <a:t>Single Precision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>
                <a:solidFill>
                  <a:srgbClr val="FF0000"/>
                </a:solidFill>
              </a:rPr>
              <a:t>16-bit(Half Precision)</a:t>
            </a:r>
            <a:r>
              <a:rPr lang="en-US" altLang="ko-KR" sz="1800" dirty="0"/>
              <a:t>, 64-bit(Double Precision), 128-bit(Quadruple Precision)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16-bit(Half Precision): </a:t>
            </a:r>
            <a:r>
              <a:rPr lang="ko-KR" altLang="en-US" sz="1800" dirty="0"/>
              <a:t>비교적 </a:t>
            </a:r>
            <a:r>
              <a:rPr lang="ko-KR" altLang="en-US" sz="1800" b="1" dirty="0">
                <a:solidFill>
                  <a:schemeClr val="accent6"/>
                </a:solidFill>
              </a:rPr>
              <a:t>정확도 측면</a:t>
            </a:r>
            <a:r>
              <a:rPr lang="ko-KR" altLang="en-US" sz="1800" dirty="0"/>
              <a:t>에서 </a:t>
            </a:r>
            <a:r>
              <a:rPr lang="ko-KR" altLang="en-US" sz="1800" b="1" dirty="0">
                <a:solidFill>
                  <a:srgbClr val="0070C0"/>
                </a:solidFill>
              </a:rPr>
              <a:t>성능이 떨어지지만</a:t>
            </a:r>
            <a:r>
              <a:rPr lang="en-US" altLang="ko-KR" sz="1800" b="1" dirty="0">
                <a:solidFill>
                  <a:srgbClr val="0070C0"/>
                </a:solidFill>
              </a:rPr>
              <a:t>,</a:t>
            </a:r>
            <a:r>
              <a:rPr lang="ko-KR" altLang="en-US" sz="1800" dirty="0"/>
              <a:t> </a:t>
            </a:r>
            <a:r>
              <a:rPr lang="ko-KR" altLang="en-US" sz="1800" b="1" dirty="0">
                <a:solidFill>
                  <a:schemeClr val="accent6"/>
                </a:solidFill>
              </a:rPr>
              <a:t>속도 측면</a:t>
            </a:r>
            <a:r>
              <a:rPr lang="ko-KR" altLang="en-US" sz="1800" dirty="0"/>
              <a:t>에서는 </a:t>
            </a:r>
            <a:r>
              <a:rPr lang="ko-KR" altLang="en-US" sz="1800" b="1" dirty="0">
                <a:solidFill>
                  <a:srgbClr val="FF0000"/>
                </a:solidFill>
              </a:rPr>
              <a:t>성능이 뛰어남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32-bit(Single Precision): </a:t>
            </a:r>
            <a:r>
              <a:rPr lang="ko-KR" altLang="en-US" sz="1800" dirty="0"/>
              <a:t>비교적 </a:t>
            </a:r>
            <a:r>
              <a:rPr lang="ko-KR" altLang="en-US" sz="1800" b="1" dirty="0">
                <a:solidFill>
                  <a:schemeClr val="accent6"/>
                </a:solidFill>
              </a:rPr>
              <a:t>속도 측면</a:t>
            </a:r>
            <a:r>
              <a:rPr lang="ko-KR" altLang="en-US" sz="1800" dirty="0"/>
              <a:t>에서는 </a:t>
            </a:r>
            <a:r>
              <a:rPr lang="ko-KR" altLang="en-US" sz="1800" b="1" dirty="0">
                <a:solidFill>
                  <a:srgbClr val="0070C0"/>
                </a:solidFill>
              </a:rPr>
              <a:t>성능이 떨어지지만</a:t>
            </a:r>
            <a:r>
              <a:rPr lang="ko-KR" altLang="en-US" sz="1800" dirty="0"/>
              <a:t> </a:t>
            </a:r>
            <a:r>
              <a:rPr lang="ko-KR" altLang="en-US" sz="1800" b="1" dirty="0">
                <a:solidFill>
                  <a:schemeClr val="accent6"/>
                </a:solidFill>
              </a:rPr>
              <a:t>정확도 측면</a:t>
            </a:r>
            <a:r>
              <a:rPr lang="ko-KR" altLang="en-US" sz="1800" dirty="0"/>
              <a:t>에서는 </a:t>
            </a:r>
            <a:r>
              <a:rPr lang="ko-KR" altLang="en-US" sz="1800" b="1" dirty="0">
                <a:solidFill>
                  <a:srgbClr val="FF0000"/>
                </a:solidFill>
              </a:rPr>
              <a:t>성능이 뛰어남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à"/>
            </a:pPr>
            <a:r>
              <a:rPr lang="en-US" altLang="ko-KR" sz="1800" dirty="0">
                <a:sym typeface="Wingdings" pitchFamily="2" charset="2"/>
              </a:rPr>
              <a:t>32-bit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en-US" altLang="ko-KR" sz="1800" dirty="0">
                <a:sym typeface="Wingdings" pitchFamily="2" charset="2"/>
              </a:rPr>
              <a:t>Precision</a:t>
            </a:r>
            <a:r>
              <a:rPr lang="ko-KR" altLang="en-US" sz="1800" dirty="0">
                <a:sym typeface="Wingdings" pitchFamily="2" charset="2"/>
              </a:rPr>
              <a:t>의 </a:t>
            </a:r>
            <a:r>
              <a:rPr lang="ko-KR" altLang="en-US" sz="1800" b="1" dirty="0">
                <a:solidFill>
                  <a:srgbClr val="FF0000"/>
                </a:solidFill>
                <a:sym typeface="Wingdings" pitchFamily="2" charset="2"/>
              </a:rPr>
              <a:t>정확도에서의 이점</a:t>
            </a:r>
            <a:r>
              <a:rPr lang="ko-KR" altLang="en-US" sz="1800" dirty="0">
                <a:sym typeface="Wingdings" pitchFamily="2" charset="2"/>
              </a:rPr>
              <a:t>과 </a:t>
            </a:r>
            <a:r>
              <a:rPr lang="en-US" altLang="ko-KR" sz="1800" dirty="0">
                <a:sym typeface="Wingdings" pitchFamily="2" charset="2"/>
              </a:rPr>
              <a:t>16-bit Precision</a:t>
            </a:r>
            <a:r>
              <a:rPr lang="ko-KR" altLang="en-US" sz="1800" dirty="0">
                <a:sym typeface="Wingdings" pitchFamily="2" charset="2"/>
              </a:rPr>
              <a:t>의 </a:t>
            </a:r>
            <a:r>
              <a:rPr lang="ko-KR" altLang="en-US" sz="1800" b="1" dirty="0">
                <a:solidFill>
                  <a:srgbClr val="FF0000"/>
                </a:solidFill>
                <a:sym typeface="Wingdings" pitchFamily="2" charset="2"/>
              </a:rPr>
              <a:t>속도에서의 이점</a:t>
            </a:r>
            <a:r>
              <a:rPr lang="ko-KR" altLang="en-US" sz="1800" dirty="0">
                <a:sym typeface="Wingdings" pitchFamily="2" charset="2"/>
              </a:rPr>
              <a:t>을 갖는 것이 </a:t>
            </a:r>
            <a:r>
              <a:rPr lang="en-US" altLang="ko-KR" sz="1800" dirty="0">
                <a:solidFill>
                  <a:srgbClr val="FF0000"/>
                </a:solidFill>
                <a:sym typeface="Wingdings" pitchFamily="2" charset="2"/>
              </a:rPr>
              <a:t>Mixed Precision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800" dirty="0">
                <a:sym typeface="Wingdings" pitchFamily="2" charset="2"/>
              </a:rPr>
              <a:t>파라미터</a:t>
            </a:r>
            <a:r>
              <a:rPr lang="en-US" altLang="ko-KR" sz="1800" dirty="0">
                <a:sym typeface="Wingdings" pitchFamily="2" charset="2"/>
              </a:rPr>
              <a:t>,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en-US" altLang="ko-KR" sz="1800" dirty="0">
                <a:sym typeface="Wingdings" pitchFamily="2" charset="2"/>
              </a:rPr>
              <a:t>Adam moments, activation</a:t>
            </a:r>
            <a:r>
              <a:rPr lang="ko-KR" altLang="en-US" sz="1800" dirty="0">
                <a:sym typeface="Wingdings" pitchFamily="2" charset="2"/>
              </a:rPr>
              <a:t>은 </a:t>
            </a:r>
            <a:r>
              <a:rPr lang="en-US" altLang="ko-KR" sz="1800" dirty="0">
                <a:sym typeface="Wingdings" pitchFamily="2" charset="2"/>
              </a:rPr>
              <a:t>16-bit Precision</a:t>
            </a:r>
            <a:r>
              <a:rPr lang="ko-KR" altLang="en-US" sz="1800" dirty="0">
                <a:sym typeface="Wingdings" pitchFamily="2" charset="2"/>
              </a:rPr>
              <a:t>에 저장된다</a:t>
            </a:r>
            <a:r>
              <a:rPr lang="en-US" altLang="ko-KR" sz="1800" dirty="0"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60033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DALL-E </a:t>
            </a:r>
            <a:r>
              <a:rPr lang="ko-KR" altLang="en-US" dirty="0"/>
              <a:t>동작 과정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Distributed Optimization</a:t>
            </a:r>
          </a:p>
          <a:p>
            <a:pPr lvl="1">
              <a:lnSpc>
                <a:spcPct val="200000"/>
              </a:lnSpc>
            </a:pPr>
            <a:r>
              <a:rPr lang="ko-KR" altLang="en-US" sz="1800" dirty="0"/>
              <a:t>모델이 매우 크기때문에</a:t>
            </a:r>
            <a:r>
              <a:rPr lang="en-US" altLang="ko-KR" sz="1800" dirty="0"/>
              <a:t>(12</a:t>
            </a:r>
            <a:r>
              <a:rPr lang="ko-KR" altLang="en-US" sz="1800" dirty="0"/>
              <a:t>억 개의 파라미터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ko-KR" altLang="en-US" sz="1800" b="1" dirty="0">
                <a:solidFill>
                  <a:srgbClr val="0070C0"/>
                </a:solidFill>
              </a:rPr>
              <a:t>하나의 </a:t>
            </a:r>
            <a:r>
              <a:rPr lang="en-US" altLang="ko-KR" sz="1800" b="1" dirty="0" err="1">
                <a:solidFill>
                  <a:srgbClr val="0070C0"/>
                </a:solidFill>
              </a:rPr>
              <a:t>gpu</a:t>
            </a:r>
            <a:r>
              <a:rPr lang="ko-KR" altLang="en-US" sz="1800" b="1" dirty="0">
                <a:solidFill>
                  <a:srgbClr val="0070C0"/>
                </a:solidFill>
              </a:rPr>
              <a:t>에 올라가지 않음</a:t>
            </a:r>
            <a:r>
              <a:rPr lang="en-US" altLang="ko-KR" sz="1800" dirty="0"/>
              <a:t>(</a:t>
            </a:r>
            <a:r>
              <a:rPr lang="ko-KR" altLang="en-US" sz="1800" dirty="0"/>
              <a:t>약 </a:t>
            </a:r>
            <a:r>
              <a:rPr lang="en-US" altLang="ko-KR" sz="1800" dirty="0"/>
              <a:t>50GB</a:t>
            </a:r>
            <a:r>
              <a:rPr lang="ko-KR" altLang="en-US" sz="1800" dirty="0"/>
              <a:t>의 메모리 소모</a:t>
            </a:r>
            <a:r>
              <a:rPr lang="en-US" altLang="ko-KR" sz="1800" dirty="0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sz="1800" dirty="0"/>
              <a:t>모델을 쪼개서 </a:t>
            </a:r>
            <a:r>
              <a:rPr lang="ko-KR" altLang="en-US" sz="1800" b="1" dirty="0" err="1">
                <a:solidFill>
                  <a:srgbClr val="FF0000"/>
                </a:solidFill>
              </a:rPr>
              <a:t>여러개의</a:t>
            </a:r>
            <a:r>
              <a:rPr lang="ko-KR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 err="1">
                <a:solidFill>
                  <a:srgbClr val="FF0000"/>
                </a:solidFill>
              </a:rPr>
              <a:t>gpu</a:t>
            </a:r>
            <a:r>
              <a:rPr lang="ko-KR" altLang="en-US" sz="1800" b="1" dirty="0" err="1">
                <a:solidFill>
                  <a:srgbClr val="FF0000"/>
                </a:solidFill>
              </a:rPr>
              <a:t>를</a:t>
            </a:r>
            <a:r>
              <a:rPr lang="ko-KR" altLang="en-US" sz="1800" b="1" dirty="0">
                <a:solidFill>
                  <a:srgbClr val="FF0000"/>
                </a:solidFill>
              </a:rPr>
              <a:t> 통해 학습 진행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800" dirty="0"/>
              <a:t>DALL-E</a:t>
            </a:r>
            <a:r>
              <a:rPr lang="ko-KR" altLang="en-US" sz="1800" dirty="0"/>
              <a:t>는 </a:t>
            </a:r>
            <a:r>
              <a:rPr lang="en-US" altLang="ko-KR" sz="1800" dirty="0"/>
              <a:t>1024</a:t>
            </a:r>
            <a:r>
              <a:rPr lang="ko-KR" altLang="en-US" sz="1800" dirty="0"/>
              <a:t>의 </a:t>
            </a:r>
            <a:r>
              <a:rPr lang="en-US" altLang="ko-KR" sz="1800" dirty="0"/>
              <a:t>batch size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가지며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1024</a:t>
            </a:r>
            <a:r>
              <a:rPr lang="ko-KR" altLang="en-US" sz="1800" dirty="0"/>
              <a:t>개의 </a:t>
            </a:r>
            <a:r>
              <a:rPr lang="en-US" altLang="ko-KR" sz="1800" dirty="0" err="1"/>
              <a:t>gpu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통해 학습을 진행</a:t>
            </a:r>
            <a:endParaRPr lang="en-US" altLang="ko-KR" sz="1800" dirty="0"/>
          </a:p>
          <a:p>
            <a:pPr lvl="1">
              <a:lnSpc>
                <a:spcPct val="200000"/>
              </a:lnSpc>
            </a:pPr>
            <a:r>
              <a:rPr lang="en-US" altLang="ko-KR" sz="1800" dirty="0">
                <a:sym typeface="Wingdings" pitchFamily="2" charset="2"/>
              </a:rPr>
              <a:t>	</a:t>
            </a:r>
            <a:r>
              <a:rPr lang="en-US" altLang="ko-KR" sz="1800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ko-KR" altLang="en-US" sz="18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sz="1800" b="1" dirty="0" err="1">
                <a:solidFill>
                  <a:srgbClr val="FF0000"/>
                </a:solidFill>
                <a:sym typeface="Wingdings" pitchFamily="2" charset="2"/>
              </a:rPr>
              <a:t>gpu</a:t>
            </a:r>
            <a:r>
              <a:rPr lang="ko-KR" altLang="en-US" sz="1800" b="1" dirty="0">
                <a:solidFill>
                  <a:srgbClr val="FF0000"/>
                </a:solidFill>
                <a:sym typeface="Wingdings" pitchFamily="2" charset="2"/>
              </a:rPr>
              <a:t>당 </a:t>
            </a:r>
            <a:r>
              <a:rPr lang="en-US" altLang="ko-KR" sz="1800" b="1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ko-KR" altLang="en-US" sz="1800" b="1" dirty="0">
                <a:solidFill>
                  <a:srgbClr val="FF0000"/>
                </a:solidFill>
                <a:sym typeface="Wingdings" pitchFamily="2" charset="2"/>
              </a:rPr>
              <a:t>개의 배치사이즈 담당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7979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DALL-E 2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CLIP, Diffusion Model</a:t>
            </a:r>
            <a:r>
              <a:rPr lang="ko-KR" altLang="en-US" b="1" dirty="0"/>
              <a:t> 사용</a:t>
            </a:r>
            <a:endParaRPr lang="en-US" altLang="ko-KR" b="1" dirty="0"/>
          </a:p>
          <a:p>
            <a:endParaRPr dirty="0"/>
          </a:p>
        </p:txBody>
      </p:sp>
      <p:pic>
        <p:nvPicPr>
          <p:cNvPr id="3074" name="Picture 2" descr="DALL-E - 위키백과, 우리 모두의 백과사전">
            <a:extLst>
              <a:ext uri="{FF2B5EF4-FFF2-40B4-BE49-F238E27FC236}">
                <a16:creationId xmlns:a16="http://schemas.microsoft.com/office/drawing/2014/main" id="{A9858F00-2227-D8F0-84F1-DE20878A4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55" y="2368669"/>
            <a:ext cx="2839673" cy="283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penAI's DALL-E 2 generates illustrations from written descriptions">
            <a:extLst>
              <a:ext uri="{FF2B5EF4-FFF2-40B4-BE49-F238E27FC236}">
                <a16:creationId xmlns:a16="http://schemas.microsoft.com/office/drawing/2014/main" id="{1C50301B-B25B-900A-F357-AA9E0C3EA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497" y="2368670"/>
            <a:ext cx="2839672" cy="283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8853CD-5175-E825-05BD-AA108DB9ECD5}"/>
              </a:ext>
            </a:extLst>
          </p:cNvPr>
          <p:cNvSpPr txBox="1"/>
          <p:nvPr/>
        </p:nvSpPr>
        <p:spPr>
          <a:xfrm>
            <a:off x="7012497" y="5208342"/>
            <a:ext cx="2839672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/>
              <a:t>”Teddy bears mixing sparkling chemicals as mad scientists in a steampunk style”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0011E-3467-66B7-4802-7D31C42B8E9E}"/>
              </a:ext>
            </a:extLst>
          </p:cNvPr>
          <p:cNvSpPr txBox="1"/>
          <p:nvPr/>
        </p:nvSpPr>
        <p:spPr>
          <a:xfrm>
            <a:off x="2589052" y="5208341"/>
            <a:ext cx="2911678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/>
              <a:t>”Teddy bears working on new AI research underwater with 1990s technology”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1470002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1"/>
          <p:cNvSpPr txBox="1">
            <a:spLocks noGrp="1"/>
          </p:cNvSpPr>
          <p:nvPr>
            <p:ph type="body" sz="quarter" idx="1"/>
          </p:nvPr>
        </p:nvSpPr>
        <p:spPr>
          <a:xfrm>
            <a:off x="1055592" y="1691015"/>
            <a:ext cx="10071852" cy="7189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DALL-E</a:t>
            </a:r>
            <a:r>
              <a:rPr lang="ko-KR" altLang="en-US" dirty="0"/>
              <a:t>란</a:t>
            </a:r>
            <a:endParaRPr dirty="0"/>
          </a:p>
        </p:txBody>
      </p:sp>
      <p:sp>
        <p:nvSpPr>
          <p:cNvPr id="62" name="텍스트 개체 틀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DALL-E</a:t>
            </a:r>
            <a:r>
              <a:rPr lang="ko-KR" altLang="en-US" dirty="0"/>
              <a:t> 동작 과정</a:t>
            </a:r>
            <a:endParaRPr dirty="0"/>
          </a:p>
        </p:txBody>
      </p:sp>
      <p:sp>
        <p:nvSpPr>
          <p:cNvPr id="63" name="텍스트 개체 틀 3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DALL-E 2</a:t>
            </a:r>
            <a:endParaRPr dirty="0"/>
          </a:p>
        </p:txBody>
      </p:sp>
      <p:sp>
        <p:nvSpPr>
          <p:cNvPr id="64" name="텍스트 개체 틀 4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E8DC01-0264-D44E-B301-5A521C6E71E6}"/>
              </a:ext>
            </a:extLst>
          </p:cNvPr>
          <p:cNvSpPr/>
          <p:nvPr/>
        </p:nvSpPr>
        <p:spPr>
          <a:xfrm>
            <a:off x="924910" y="4319752"/>
            <a:ext cx="10836166" cy="1524000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DALL-E</a:t>
            </a:r>
            <a:r>
              <a:rPr lang="ko-KR" altLang="en-US" dirty="0"/>
              <a:t>란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120</a:t>
            </a:r>
            <a:r>
              <a:rPr lang="ko-KR" altLang="en-US" sz="1800" b="1" dirty="0">
                <a:solidFill>
                  <a:srgbClr val="0070C0"/>
                </a:solidFill>
              </a:rPr>
              <a:t>억 개의 파라미터</a:t>
            </a:r>
            <a:r>
              <a:rPr lang="ko-KR" altLang="en-US" sz="1800" dirty="0"/>
              <a:t>와 </a:t>
            </a:r>
            <a:r>
              <a:rPr lang="en-US" altLang="ko-KR" sz="1800" b="1" dirty="0">
                <a:solidFill>
                  <a:srgbClr val="0070C0"/>
                </a:solidFill>
              </a:rPr>
              <a:t>2.5</a:t>
            </a:r>
            <a:r>
              <a:rPr lang="ko-KR" altLang="en-US" sz="1800" b="1" dirty="0">
                <a:solidFill>
                  <a:srgbClr val="0070C0"/>
                </a:solidFill>
              </a:rPr>
              <a:t>억 개의 데이터</a:t>
            </a:r>
            <a:r>
              <a:rPr lang="en-US" altLang="ko-KR" sz="1800" b="1" dirty="0">
                <a:solidFill>
                  <a:srgbClr val="0070C0"/>
                </a:solidFill>
              </a:rPr>
              <a:t>(text-image </a:t>
            </a:r>
            <a:r>
              <a:rPr lang="ko-KR" altLang="en-US" sz="1800" b="1" dirty="0">
                <a:solidFill>
                  <a:srgbClr val="0070C0"/>
                </a:solidFill>
              </a:rPr>
              <a:t>쌍</a:t>
            </a:r>
            <a:r>
              <a:rPr lang="en-US" altLang="ko-KR" sz="1800" b="1" dirty="0">
                <a:solidFill>
                  <a:srgbClr val="0070C0"/>
                </a:solidFill>
              </a:rPr>
              <a:t>)</a:t>
            </a:r>
            <a:r>
              <a:rPr lang="ko-KR" altLang="en-US" sz="1800" dirty="0" err="1"/>
              <a:t>으로</a:t>
            </a:r>
            <a:r>
              <a:rPr lang="ko-KR" altLang="en-US" sz="1800" dirty="0"/>
              <a:t> 학습시킨 </a:t>
            </a:r>
            <a:r>
              <a:rPr lang="en-US" altLang="ko-KR" sz="1800" b="1" dirty="0">
                <a:solidFill>
                  <a:srgbClr val="FF0000"/>
                </a:solidFill>
              </a:rPr>
              <a:t>Large-Scale</a:t>
            </a:r>
            <a:r>
              <a:rPr lang="ko-KR" altLang="en-US" sz="1800" b="1" dirty="0">
                <a:solidFill>
                  <a:srgbClr val="FF0000"/>
                </a:solidFill>
              </a:rPr>
              <a:t>의 </a:t>
            </a:r>
            <a:r>
              <a:rPr lang="en-US" altLang="ko-KR" sz="1800" b="1" dirty="0">
                <a:solidFill>
                  <a:srgbClr val="FF0000"/>
                </a:solidFill>
              </a:rPr>
              <a:t>Generative Model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dirty="0">
                <a:solidFill>
                  <a:srgbClr val="FF0000"/>
                </a:solidFill>
              </a:rPr>
              <a:t>텍스트를 통해 이미지를 생성</a:t>
            </a:r>
            <a:r>
              <a:rPr lang="ko-KR" altLang="en-US" sz="1800" dirty="0"/>
              <a:t>하거나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b="1" dirty="0">
                <a:solidFill>
                  <a:srgbClr val="FF0000"/>
                </a:solidFill>
              </a:rPr>
              <a:t>텍스트</a:t>
            </a:r>
            <a:r>
              <a:rPr lang="en-US" altLang="ko-KR" sz="1800" b="1" dirty="0">
                <a:solidFill>
                  <a:srgbClr val="FF0000"/>
                </a:solidFill>
              </a:rPr>
              <a:t>-</a:t>
            </a:r>
            <a:r>
              <a:rPr lang="ko-KR" altLang="en-US" sz="1800" b="1" dirty="0">
                <a:solidFill>
                  <a:srgbClr val="FF0000"/>
                </a:solidFill>
              </a:rPr>
              <a:t>이미지 쌍을 통해 새로운 이미지를 생성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dirty="0">
                <a:hlinkClick r:id="rId2"/>
              </a:rPr>
              <a:t>https://openai.com/blog/dall-e/</a:t>
            </a:r>
            <a:r>
              <a:rPr lang="en-US" sz="1800" dirty="0"/>
              <a:t> </a:t>
            </a:r>
            <a:r>
              <a:rPr lang="ko-KR" altLang="en-US" sz="1800" dirty="0"/>
              <a:t>에서 직접 테스트 가능</a:t>
            </a:r>
            <a:endParaRPr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26CE2B-CAEB-EEAC-1989-8DCCDB9C7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81" y="3189429"/>
            <a:ext cx="4635500" cy="977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910BA5-A082-07E1-2C2B-2A6EBC7E1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221" y="3189429"/>
            <a:ext cx="4635500" cy="977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E86553-0905-526F-7B73-1504F24DD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281" y="4848355"/>
            <a:ext cx="4635500" cy="977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5601F0-4501-CEC1-6E85-25E3477476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221" y="4848354"/>
            <a:ext cx="4635500" cy="97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CCBC54-12C3-CA79-E2C9-5BA8203EC65D}"/>
              </a:ext>
            </a:extLst>
          </p:cNvPr>
          <p:cNvSpPr txBox="1"/>
          <p:nvPr/>
        </p:nvSpPr>
        <p:spPr>
          <a:xfrm>
            <a:off x="1169616" y="4167329"/>
            <a:ext cx="443398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“An illustration of a baby daikon radish in a tutu walking a dog”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03DD6-0987-65B1-736C-4814051E99D4}"/>
              </a:ext>
            </a:extLst>
          </p:cNvPr>
          <p:cNvSpPr txBox="1"/>
          <p:nvPr/>
        </p:nvSpPr>
        <p:spPr>
          <a:xfrm>
            <a:off x="6713976" y="4171444"/>
            <a:ext cx="443398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“an armchair in the shape of an avocado”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616CE-6084-F98C-6821-E41445BF21E5}"/>
              </a:ext>
            </a:extLst>
          </p:cNvPr>
          <p:cNvSpPr txBox="1"/>
          <p:nvPr/>
        </p:nvSpPr>
        <p:spPr>
          <a:xfrm>
            <a:off x="1044036" y="5826255"/>
            <a:ext cx="443398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/>
              <a:t>”a store front that has the work ‘</a:t>
            </a:r>
            <a:r>
              <a:rPr lang="en-US" altLang="ko-Kore-KR" sz="1200" dirty="0" err="1"/>
              <a:t>openai</a:t>
            </a:r>
            <a:r>
              <a:rPr lang="en-US" altLang="ko-Kore-KR" sz="1200" dirty="0"/>
              <a:t>’ written on it”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50F15-1CC0-777C-1D95-6A1E37F5E014}"/>
              </a:ext>
            </a:extLst>
          </p:cNvPr>
          <p:cNvSpPr txBox="1"/>
          <p:nvPr/>
        </p:nvSpPr>
        <p:spPr>
          <a:xfrm>
            <a:off x="6814730" y="5826254"/>
            <a:ext cx="443398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/>
              <a:t>“the exact same cat on the top as a sketch on the bottom”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DALL-E</a:t>
            </a:r>
            <a:r>
              <a:rPr lang="ko-KR" altLang="en-US" dirty="0"/>
              <a:t>란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</a:rPr>
              <a:t>Contribution</a:t>
            </a:r>
          </a:p>
          <a:p>
            <a:pPr>
              <a:lnSpc>
                <a:spcPct val="30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2.5</a:t>
            </a:r>
            <a:r>
              <a:rPr lang="ko-KR" altLang="en-US" sz="1600" b="1" dirty="0">
                <a:solidFill>
                  <a:srgbClr val="0070C0"/>
                </a:solidFill>
              </a:rPr>
              <a:t>억 개의 </a:t>
            </a:r>
            <a:r>
              <a:rPr lang="en-US" altLang="ko-KR" sz="1600" b="1" dirty="0">
                <a:solidFill>
                  <a:srgbClr val="0070C0"/>
                </a:solidFill>
              </a:rPr>
              <a:t>text-image</a:t>
            </a:r>
            <a:r>
              <a:rPr lang="ko-KR" altLang="en-US" sz="1600" b="1" dirty="0">
                <a:solidFill>
                  <a:srgbClr val="0070C0"/>
                </a:solidFill>
              </a:rPr>
              <a:t>쌍 데이터</a:t>
            </a:r>
            <a:r>
              <a:rPr lang="ko-KR" altLang="en-US" sz="1600" dirty="0"/>
              <a:t>를 통해 </a:t>
            </a:r>
            <a:r>
              <a:rPr lang="en-US" altLang="ko-KR" sz="1600" b="1" dirty="0">
                <a:solidFill>
                  <a:srgbClr val="0070C0"/>
                </a:solidFill>
              </a:rPr>
              <a:t>120</a:t>
            </a:r>
            <a:r>
              <a:rPr lang="ko-KR" altLang="en-US" sz="1600" b="1" dirty="0">
                <a:solidFill>
                  <a:srgbClr val="0070C0"/>
                </a:solidFill>
              </a:rPr>
              <a:t>억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>
                <a:solidFill>
                  <a:srgbClr val="0070C0"/>
                </a:solidFill>
              </a:rPr>
              <a:t>개의 파라미터</a:t>
            </a:r>
            <a:r>
              <a:rPr lang="ko-KR" altLang="en-US" sz="1600" dirty="0"/>
              <a:t>를 갖는 </a:t>
            </a:r>
            <a:r>
              <a:rPr lang="en-US" altLang="ko-KR" sz="1600" b="1" dirty="0">
                <a:solidFill>
                  <a:srgbClr val="FF0000"/>
                </a:solidFill>
              </a:rPr>
              <a:t>Autoregressive Transformer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학습시켰다</a:t>
            </a:r>
            <a:r>
              <a:rPr lang="en-US" altLang="ko-KR" sz="1600" dirty="0"/>
              <a:t>.</a:t>
            </a:r>
          </a:p>
          <a:p>
            <a:pPr>
              <a:lnSpc>
                <a:spcPct val="300000"/>
              </a:lnSpc>
            </a:pPr>
            <a:r>
              <a:rPr lang="ko-KR" altLang="en-US" sz="1600" b="1" dirty="0">
                <a:solidFill>
                  <a:srgbClr val="0070C0"/>
                </a:solidFill>
              </a:rPr>
              <a:t>자연어</a:t>
            </a:r>
            <a:r>
              <a:rPr lang="ko-KR" altLang="en-US" sz="1600" dirty="0">
                <a:solidFill>
                  <a:schemeClr val="tx1"/>
                </a:solidFill>
              </a:rPr>
              <a:t>를 통해 </a:t>
            </a:r>
            <a:r>
              <a:rPr lang="ko-KR" altLang="en-US" sz="1600" b="1" dirty="0">
                <a:solidFill>
                  <a:srgbClr val="FF0000"/>
                </a:solidFill>
              </a:rPr>
              <a:t>컨트롤할 수 있는</a:t>
            </a:r>
            <a:r>
              <a:rPr lang="ko-KR" altLang="en-US" sz="1600" b="1" dirty="0"/>
              <a:t> </a:t>
            </a:r>
            <a:r>
              <a:rPr lang="ko-KR" altLang="en-US" sz="1600" dirty="0"/>
              <a:t>성능이 뛰어난 </a:t>
            </a:r>
            <a:r>
              <a:rPr lang="ko-KR" altLang="en-US" sz="1600" b="1" dirty="0">
                <a:solidFill>
                  <a:srgbClr val="0070C0"/>
                </a:solidFill>
              </a:rPr>
              <a:t>생성 모델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>
              <a:lnSpc>
                <a:spcPct val="30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Zero-Shot </a:t>
            </a:r>
            <a:r>
              <a:rPr lang="ko-KR" altLang="en-US" sz="1600" b="1" dirty="0">
                <a:solidFill>
                  <a:srgbClr val="FF0000"/>
                </a:solidFill>
              </a:rPr>
              <a:t>상황</a:t>
            </a:r>
            <a:r>
              <a:rPr lang="ko-KR" altLang="en-US" sz="1600" dirty="0"/>
              <a:t>에서도 매우 뛰어난 성능을 보인다</a:t>
            </a:r>
            <a:r>
              <a:rPr lang="en-US" altLang="ko-KR" sz="1600" dirty="0"/>
              <a:t>.</a:t>
            </a:r>
          </a:p>
          <a:p>
            <a:pPr>
              <a:lnSpc>
                <a:spcPct val="30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Image-to-Image translation</a:t>
            </a:r>
            <a:r>
              <a:rPr lang="ko-KR" altLang="en-US" sz="1600" dirty="0"/>
              <a:t>에서도 뛰어나다</a:t>
            </a:r>
            <a:r>
              <a:rPr lang="en-US" altLang="ko-KR" sz="1600" dirty="0"/>
              <a:t>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697225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DALL-E</a:t>
            </a:r>
            <a:r>
              <a:rPr lang="ko-KR" altLang="en-US" dirty="0"/>
              <a:t>란</a:t>
            </a: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363915-FABE-2A6F-6055-077CD616E137}"/>
              </a:ext>
            </a:extLst>
          </p:cNvPr>
          <p:cNvSpPr/>
          <p:nvPr/>
        </p:nvSpPr>
        <p:spPr>
          <a:xfrm>
            <a:off x="1006487" y="5915431"/>
            <a:ext cx="969818" cy="369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dirty="0"/>
              <a:t>My</a:t>
            </a: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1DDF98-7CC9-2280-4447-49ADBF716D76}"/>
              </a:ext>
            </a:extLst>
          </p:cNvPr>
          <p:cNvSpPr/>
          <p:nvPr/>
        </p:nvSpPr>
        <p:spPr>
          <a:xfrm>
            <a:off x="2322528" y="5915431"/>
            <a:ext cx="969818" cy="369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dog</a:t>
            </a: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7B1B70-FB39-F750-B2AD-078F377FC7BD}"/>
              </a:ext>
            </a:extLst>
          </p:cNvPr>
          <p:cNvSpPr/>
          <p:nvPr/>
        </p:nvSpPr>
        <p:spPr>
          <a:xfrm>
            <a:off x="3638569" y="5937096"/>
            <a:ext cx="969818" cy="369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is</a:t>
            </a: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291F5C-6C8D-30CC-73E5-B9B58835FF99}"/>
              </a:ext>
            </a:extLst>
          </p:cNvPr>
          <p:cNvSpPr/>
          <p:nvPr/>
        </p:nvSpPr>
        <p:spPr>
          <a:xfrm>
            <a:off x="4954610" y="5915431"/>
            <a:ext cx="969818" cy="369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dirty="0"/>
              <a:t>very</a:t>
            </a: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FC9B7B-D4EC-8517-A4ED-CB9303861730}"/>
              </a:ext>
            </a:extLst>
          </p:cNvPr>
          <p:cNvSpPr/>
          <p:nvPr/>
        </p:nvSpPr>
        <p:spPr>
          <a:xfrm>
            <a:off x="6270651" y="5919879"/>
            <a:ext cx="969818" cy="369328"/>
          </a:xfrm>
          <a:prstGeom prst="rect">
            <a:avLst/>
          </a:prstGeom>
          <a:noFill/>
          <a:ln w="2540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dirty="0">
                <a:solidFill>
                  <a:srgbClr val="FF0000"/>
                </a:solidFill>
              </a:rPr>
              <a:t>and</a:t>
            </a: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775EE7-78C1-6A1E-4604-B1F556082D9A}"/>
              </a:ext>
            </a:extLst>
          </p:cNvPr>
          <p:cNvSpPr/>
          <p:nvPr/>
        </p:nvSpPr>
        <p:spPr>
          <a:xfrm>
            <a:off x="7586972" y="5915431"/>
            <a:ext cx="969818" cy="369328"/>
          </a:xfrm>
          <a:prstGeom prst="rect">
            <a:avLst/>
          </a:prstGeom>
          <a:noFill/>
          <a:ln w="2540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dirty="0">
                <a:solidFill>
                  <a:srgbClr val="FF0000"/>
                </a:solidFill>
              </a:rPr>
              <a:t>enjoys</a:t>
            </a: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F86EAC-3A1C-426E-0F80-0C354BDBE937}"/>
              </a:ext>
            </a:extLst>
          </p:cNvPr>
          <p:cNvSpPr/>
          <p:nvPr/>
        </p:nvSpPr>
        <p:spPr>
          <a:xfrm>
            <a:off x="8902733" y="5915431"/>
            <a:ext cx="969818" cy="369328"/>
          </a:xfrm>
          <a:prstGeom prst="rect">
            <a:avLst/>
          </a:prstGeom>
          <a:noFill/>
          <a:ln w="2540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dirty="0">
                <a:solidFill>
                  <a:srgbClr val="FF0000"/>
                </a:solidFill>
              </a:rPr>
              <a:t>all</a:t>
            </a: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0D33B-0686-C5E2-039A-C83A4D0D2801}"/>
              </a:ext>
            </a:extLst>
          </p:cNvPr>
          <p:cNvSpPr/>
          <p:nvPr/>
        </p:nvSpPr>
        <p:spPr>
          <a:xfrm>
            <a:off x="10218494" y="5915431"/>
            <a:ext cx="969818" cy="369328"/>
          </a:xfrm>
          <a:prstGeom prst="rect">
            <a:avLst/>
          </a:prstGeom>
          <a:noFill/>
          <a:ln w="2540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dirty="0">
                <a:solidFill>
                  <a:srgbClr val="FF0000"/>
                </a:solidFill>
              </a:rPr>
              <a:t>the</a:t>
            </a: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F77BBCE-E353-3393-1220-627D4DF49FF6}"/>
              </a:ext>
            </a:extLst>
          </p:cNvPr>
          <p:cNvSpPr/>
          <p:nvPr/>
        </p:nvSpPr>
        <p:spPr>
          <a:xfrm>
            <a:off x="4262582" y="3836456"/>
            <a:ext cx="3666836" cy="5278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2500" b="1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Autoregressive Model</a:t>
            </a:r>
            <a:endParaRPr kumimoji="0" lang="ko-Kore-KR" altLang="en-US" sz="2500" b="1" i="0" u="none" strike="noStrike" normalizeH="0" baseline="0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AD0B10-ECA4-D04D-F4B8-45EBA166B3C7}"/>
              </a:ext>
            </a:extLst>
          </p:cNvPr>
          <p:cNvSpPr/>
          <p:nvPr/>
        </p:nvSpPr>
        <p:spPr>
          <a:xfrm>
            <a:off x="1006487" y="2001111"/>
            <a:ext cx="969818" cy="369328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and</a:t>
            </a: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99918E-343E-A1CE-1733-3F6B200BEA7B}"/>
              </a:ext>
            </a:extLst>
          </p:cNvPr>
          <p:cNvSpPr/>
          <p:nvPr/>
        </p:nvSpPr>
        <p:spPr>
          <a:xfrm>
            <a:off x="2322528" y="2001111"/>
            <a:ext cx="969818" cy="369328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enjoys</a:t>
            </a: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DF1B4B-E4DF-BF9A-DD83-C3615F429C79}"/>
              </a:ext>
            </a:extLst>
          </p:cNvPr>
          <p:cNvSpPr/>
          <p:nvPr/>
        </p:nvSpPr>
        <p:spPr>
          <a:xfrm>
            <a:off x="3638569" y="2022776"/>
            <a:ext cx="969818" cy="369328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dirty="0"/>
              <a:t>all</a:t>
            </a: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2E7774-A227-6573-BF29-D7F5FF88E7F4}"/>
              </a:ext>
            </a:extLst>
          </p:cNvPr>
          <p:cNvSpPr/>
          <p:nvPr/>
        </p:nvSpPr>
        <p:spPr>
          <a:xfrm>
            <a:off x="4954610" y="2038055"/>
            <a:ext cx="969818" cy="369328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dirty="0"/>
              <a:t>the</a:t>
            </a: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E13671-F611-CED4-C5D4-0B9BB00A74AF}"/>
              </a:ext>
            </a:extLst>
          </p:cNvPr>
          <p:cNvSpPr/>
          <p:nvPr/>
        </p:nvSpPr>
        <p:spPr>
          <a:xfrm>
            <a:off x="6270651" y="2046036"/>
            <a:ext cx="969818" cy="369328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dirty="0"/>
              <a:t>…</a:t>
            </a: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D93110-A388-EDEB-BADD-EA1EF3A46291}"/>
              </a:ext>
            </a:extLst>
          </p:cNvPr>
          <p:cNvSpPr/>
          <p:nvPr/>
        </p:nvSpPr>
        <p:spPr>
          <a:xfrm>
            <a:off x="7586692" y="2046036"/>
            <a:ext cx="969818" cy="369328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…</a:t>
            </a: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C7841E-69B9-7F7E-C9E9-8B7BCBAFA95B}"/>
              </a:ext>
            </a:extLst>
          </p:cNvPr>
          <p:cNvSpPr/>
          <p:nvPr/>
        </p:nvSpPr>
        <p:spPr>
          <a:xfrm>
            <a:off x="8902733" y="2048249"/>
            <a:ext cx="969818" cy="369328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…</a:t>
            </a: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9CC912-E53F-3C58-CCAE-5D9B5E27E1D9}"/>
              </a:ext>
            </a:extLst>
          </p:cNvPr>
          <p:cNvSpPr/>
          <p:nvPr/>
        </p:nvSpPr>
        <p:spPr>
          <a:xfrm>
            <a:off x="10218774" y="2046036"/>
            <a:ext cx="969818" cy="369328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dirty="0"/>
              <a:t>…</a:t>
            </a: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위쪽 화살표[U] 19">
            <a:extLst>
              <a:ext uri="{FF2B5EF4-FFF2-40B4-BE49-F238E27FC236}">
                <a16:creationId xmlns:a16="http://schemas.microsoft.com/office/drawing/2014/main" id="{6625476C-FAE4-744F-2313-81784515686E}"/>
              </a:ext>
            </a:extLst>
          </p:cNvPr>
          <p:cNvSpPr/>
          <p:nvPr/>
        </p:nvSpPr>
        <p:spPr>
          <a:xfrm>
            <a:off x="5813590" y="2900355"/>
            <a:ext cx="559501" cy="74814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i="0" u="none" strike="noStrike" normalizeH="0" baseline="0"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1" name="위쪽 화살표[U] 20">
            <a:extLst>
              <a:ext uri="{FF2B5EF4-FFF2-40B4-BE49-F238E27FC236}">
                <a16:creationId xmlns:a16="http://schemas.microsoft.com/office/drawing/2014/main" id="{59089157-38CA-E40C-F641-16C0E120A4D1}"/>
              </a:ext>
            </a:extLst>
          </p:cNvPr>
          <p:cNvSpPr/>
          <p:nvPr/>
        </p:nvSpPr>
        <p:spPr>
          <a:xfrm>
            <a:off x="5812748" y="4703566"/>
            <a:ext cx="559501" cy="74814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i="0" u="none" strike="noStrike" normalizeH="0" baseline="0"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72C7F9DA-0518-FA01-043F-37D95B053F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Autoregressive Model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1303994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DALL-E </a:t>
            </a:r>
            <a:r>
              <a:rPr lang="ko-KR" altLang="en-US" dirty="0"/>
              <a:t>동작 과정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Overview</a:t>
            </a:r>
            <a:endParaRPr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E6B686-F816-75D9-4F24-D0FA43C0E0EE}"/>
              </a:ext>
            </a:extLst>
          </p:cNvPr>
          <p:cNvSpPr/>
          <p:nvPr/>
        </p:nvSpPr>
        <p:spPr>
          <a:xfrm>
            <a:off x="917422" y="2550994"/>
            <a:ext cx="1786855" cy="12331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22B45-BAB7-6F9B-390A-F91645B820FA}"/>
              </a:ext>
            </a:extLst>
          </p:cNvPr>
          <p:cNvSpPr txBox="1"/>
          <p:nvPr/>
        </p:nvSpPr>
        <p:spPr>
          <a:xfrm>
            <a:off x="917422" y="2752087"/>
            <a:ext cx="178685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600" b="1" dirty="0"/>
              <a:t>Data collection of </a:t>
            </a:r>
            <a:r>
              <a:rPr lang="en-US" altLang="ko-Kore-KR" sz="1600" b="1"/>
              <a:t>250M text-image </a:t>
            </a:r>
            <a:r>
              <a:rPr lang="en-US" altLang="ko-Kore-KR" sz="1600" b="1" dirty="0"/>
              <a:t>pairs</a:t>
            </a:r>
            <a:endParaRPr kumimoji="0" lang="ko-Kore-KR" alt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7ABD7-08CC-AF0D-F1E2-3AA5B2EF17C7}"/>
              </a:ext>
            </a:extLst>
          </p:cNvPr>
          <p:cNvSpPr/>
          <p:nvPr/>
        </p:nvSpPr>
        <p:spPr>
          <a:xfrm>
            <a:off x="3752499" y="2550994"/>
            <a:ext cx="1786855" cy="12331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FCAEA-DEF8-57F6-2D68-B14509B33ADA}"/>
              </a:ext>
            </a:extLst>
          </p:cNvPr>
          <p:cNvSpPr txBox="1"/>
          <p:nvPr/>
        </p:nvSpPr>
        <p:spPr>
          <a:xfrm>
            <a:off x="3752499" y="2869533"/>
            <a:ext cx="1786855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600" b="1" dirty="0"/>
              <a:t>Learning the Visual Codebook</a:t>
            </a:r>
            <a:endParaRPr kumimoji="0" lang="ko-Kore-KR" alt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676EDD-8AE1-4D91-29B3-0AE70AE6FD6A}"/>
              </a:ext>
            </a:extLst>
          </p:cNvPr>
          <p:cNvSpPr/>
          <p:nvPr/>
        </p:nvSpPr>
        <p:spPr>
          <a:xfrm>
            <a:off x="6587576" y="2555073"/>
            <a:ext cx="1786855" cy="12331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2E4B4-CD29-77EE-1428-C339D6307B3E}"/>
              </a:ext>
            </a:extLst>
          </p:cNvPr>
          <p:cNvSpPr txBox="1"/>
          <p:nvPr/>
        </p:nvSpPr>
        <p:spPr>
          <a:xfrm>
            <a:off x="6587576" y="2756166"/>
            <a:ext cx="178685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Learning the Generative Model</a:t>
            </a:r>
            <a:endParaRPr kumimoji="0" lang="ko-Kore-KR" alt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E936AA-CA6E-6523-9422-9BAAF059ED6F}"/>
              </a:ext>
            </a:extLst>
          </p:cNvPr>
          <p:cNvSpPr/>
          <p:nvPr/>
        </p:nvSpPr>
        <p:spPr>
          <a:xfrm>
            <a:off x="9422653" y="2550994"/>
            <a:ext cx="1786855" cy="12331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CC64D-2090-4C2F-C80F-0759D5CEE119}"/>
              </a:ext>
            </a:extLst>
          </p:cNvPr>
          <p:cNvSpPr txBox="1"/>
          <p:nvPr/>
        </p:nvSpPr>
        <p:spPr>
          <a:xfrm>
            <a:off x="9422653" y="2995367"/>
            <a:ext cx="1786855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Evaluation</a:t>
            </a:r>
            <a:endParaRPr kumimoji="0" lang="ko-Kore-KR" alt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2DDDC87-C061-068F-1D07-57511EDEF1C5}"/>
              </a:ext>
            </a:extLst>
          </p:cNvPr>
          <p:cNvCxnSpPr>
            <a:cxnSpLocks/>
          </p:cNvCxnSpPr>
          <p:nvPr/>
        </p:nvCxnSpPr>
        <p:spPr>
          <a:xfrm>
            <a:off x="2857899" y="3171664"/>
            <a:ext cx="740978" cy="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A9CA764-026B-E9C1-AD07-B85D26FE1D42}"/>
              </a:ext>
            </a:extLst>
          </p:cNvPr>
          <p:cNvCxnSpPr>
            <a:cxnSpLocks/>
          </p:cNvCxnSpPr>
          <p:nvPr/>
        </p:nvCxnSpPr>
        <p:spPr>
          <a:xfrm>
            <a:off x="5725536" y="3171664"/>
            <a:ext cx="740978" cy="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B59B487-BA53-C041-6992-2E6E11485B54}"/>
              </a:ext>
            </a:extLst>
          </p:cNvPr>
          <p:cNvCxnSpPr>
            <a:cxnSpLocks/>
          </p:cNvCxnSpPr>
          <p:nvPr/>
        </p:nvCxnSpPr>
        <p:spPr>
          <a:xfrm>
            <a:off x="8530255" y="3148521"/>
            <a:ext cx="740978" cy="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7E884F7-399C-D502-1BF1-2F0C6238F7AA}"/>
              </a:ext>
            </a:extLst>
          </p:cNvPr>
          <p:cNvSpPr txBox="1"/>
          <p:nvPr/>
        </p:nvSpPr>
        <p:spPr>
          <a:xfrm>
            <a:off x="4188726" y="2156272"/>
            <a:ext cx="91440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Stage 1</a:t>
            </a: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E586B4-6621-B2CF-BFB1-DC0B8E9FE172}"/>
              </a:ext>
            </a:extLst>
          </p:cNvPr>
          <p:cNvSpPr txBox="1"/>
          <p:nvPr/>
        </p:nvSpPr>
        <p:spPr>
          <a:xfrm>
            <a:off x="7023803" y="2156272"/>
            <a:ext cx="91440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Stage 2</a:t>
            </a: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CC767FB-C2B8-781C-8A30-CCC1085E422F}"/>
              </a:ext>
            </a:extLst>
          </p:cNvPr>
          <p:cNvCxnSpPr>
            <a:cxnSpLocks/>
          </p:cNvCxnSpPr>
          <p:nvPr/>
        </p:nvCxnSpPr>
        <p:spPr>
          <a:xfrm>
            <a:off x="3752498" y="4545175"/>
            <a:ext cx="4621932" cy="0"/>
          </a:xfrm>
          <a:prstGeom prst="straightConnector1">
            <a:avLst/>
          </a:prstGeom>
          <a:noFill/>
          <a:ln w="57150" cap="flat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C8DF4F-14A1-5F9B-1331-8B3824B2D671}"/>
              </a:ext>
            </a:extLst>
          </p:cNvPr>
          <p:cNvSpPr txBox="1"/>
          <p:nvPr/>
        </p:nvSpPr>
        <p:spPr>
          <a:xfrm>
            <a:off x="3752498" y="4534803"/>
            <a:ext cx="4621933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 Mixed precision training</a:t>
            </a: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dirty="0"/>
              <a:t>- Distributed optimization</a:t>
            </a: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8EED24-5754-C383-EDCD-68E87D1C3D74}"/>
              </a:ext>
            </a:extLst>
          </p:cNvPr>
          <p:cNvSpPr txBox="1"/>
          <p:nvPr/>
        </p:nvSpPr>
        <p:spPr>
          <a:xfrm>
            <a:off x="3752499" y="3812901"/>
            <a:ext cx="1786856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VQ-VAE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F2DE75-ECC7-416A-D8C1-12038CFD772C}"/>
              </a:ext>
            </a:extLst>
          </p:cNvPr>
          <p:cNvSpPr txBox="1"/>
          <p:nvPr/>
        </p:nvSpPr>
        <p:spPr>
          <a:xfrm>
            <a:off x="6587575" y="3814347"/>
            <a:ext cx="1786855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400" dirty="0"/>
              <a:t>Transformer decoder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88977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DALL-E </a:t>
            </a:r>
            <a:r>
              <a:rPr lang="ko-KR" altLang="en-US" dirty="0"/>
              <a:t>동작 과정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Data Collection</a:t>
            </a:r>
            <a:r>
              <a:rPr lang="ko-KR" altLang="en-US" b="1" dirty="0"/>
              <a:t> </a:t>
            </a:r>
            <a:r>
              <a:rPr lang="en-US" altLang="ko-KR" b="1" dirty="0"/>
              <a:t>(2.5</a:t>
            </a:r>
            <a:r>
              <a:rPr lang="ko-KR" altLang="en-US" b="1" dirty="0"/>
              <a:t>억 개</a:t>
            </a:r>
            <a:r>
              <a:rPr lang="en-US" altLang="ko-KR" b="1" dirty="0"/>
              <a:t>)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이미지 </a:t>
            </a:r>
            <a:r>
              <a:rPr lang="en-US" altLang="ko-KR" sz="1800" dirty="0"/>
              <a:t>+</a:t>
            </a:r>
            <a:r>
              <a:rPr lang="ko-KR" altLang="en-US" sz="1800" dirty="0"/>
              <a:t> 캡션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YFCC,</a:t>
            </a:r>
            <a:r>
              <a:rPr lang="ko-KR" altLang="en-US" sz="1800" dirty="0"/>
              <a:t> </a:t>
            </a:r>
            <a:r>
              <a:rPr lang="en-US" altLang="ko-KR" sz="1800" dirty="0"/>
              <a:t>MS-COCO </a:t>
            </a:r>
            <a:r>
              <a:rPr lang="ko-KR" altLang="en-US" sz="1800" dirty="0"/>
              <a:t>이미지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Wikipedia</a:t>
            </a:r>
            <a:r>
              <a:rPr lang="ko-KR" altLang="en-US" sz="1800" dirty="0"/>
              <a:t>의 이미지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b="1" dirty="0" err="1"/>
              <a:t>전처리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매우 짧은 캡션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영어가 아닌 캡션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가로</a:t>
            </a:r>
            <a:r>
              <a:rPr lang="en-US" altLang="ko-KR" sz="1800" dirty="0"/>
              <a:t>-</a:t>
            </a:r>
            <a:r>
              <a:rPr lang="ko-KR" altLang="en-US" sz="1800" dirty="0"/>
              <a:t>세로 비율이 이상한 이미지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등등</a:t>
            </a:r>
            <a:r>
              <a:rPr lang="en-US" altLang="ko-KR" sz="1800" dirty="0"/>
              <a:t>..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41098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DALL-E </a:t>
            </a:r>
            <a:r>
              <a:rPr lang="ko-KR" altLang="en-US" dirty="0"/>
              <a:t>동작 과정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Stage 1 (Learning the Visual Code)</a:t>
            </a:r>
          </a:p>
          <a:p>
            <a:pPr lvl="1"/>
            <a:r>
              <a:rPr lang="ko-KR" altLang="en-US" sz="1800" dirty="0"/>
              <a:t>기존의 이미지는 </a:t>
            </a:r>
            <a:r>
              <a:rPr lang="en-US" altLang="ko-KR" sz="1800" dirty="0"/>
              <a:t>256x256</a:t>
            </a:r>
            <a:r>
              <a:rPr lang="ko-KR" altLang="en-US" sz="1800" dirty="0"/>
              <a:t>의 크기로 </a:t>
            </a:r>
            <a:r>
              <a:rPr lang="en-US" altLang="ko-KR" sz="1800" dirty="0"/>
              <a:t>65,536</a:t>
            </a:r>
            <a:r>
              <a:rPr lang="ko-KR" altLang="en-US" sz="1800" dirty="0"/>
              <a:t>개의 픽셀을 가짐</a:t>
            </a:r>
            <a:endParaRPr lang="en-US" altLang="ko-KR" sz="1800" dirty="0"/>
          </a:p>
          <a:p>
            <a:pPr lvl="1"/>
            <a:r>
              <a:rPr lang="en-US" altLang="ko-KR" sz="1800" dirty="0"/>
              <a:t>VQ-VAE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사용하여 </a:t>
            </a:r>
            <a:r>
              <a:rPr lang="en-US" altLang="ko-KR" sz="1800" dirty="0"/>
              <a:t>32x32</a:t>
            </a:r>
            <a:r>
              <a:rPr lang="ko-KR" altLang="en-US" sz="1800" dirty="0"/>
              <a:t>의 </a:t>
            </a:r>
            <a:r>
              <a:rPr lang="en-US" altLang="ko-KR" sz="1800" dirty="0"/>
              <a:t>latent representation</a:t>
            </a:r>
            <a:r>
              <a:rPr lang="ko-KR" altLang="en-US" sz="1800" dirty="0"/>
              <a:t>로 변환</a:t>
            </a:r>
            <a:endParaRPr lang="en-US" altLang="ko-KR" sz="18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400" b="1" dirty="0"/>
              <a:t>Vector </a:t>
            </a:r>
            <a:r>
              <a:rPr lang="en-US" sz="2400" b="1" dirty="0" err="1"/>
              <a:t>Quatization</a:t>
            </a:r>
            <a:r>
              <a:rPr lang="en-US" sz="2400" b="1" dirty="0"/>
              <a:t> (VQ)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</a:p>
          <a:p>
            <a:pPr lvl="1"/>
            <a:r>
              <a:rPr lang="ko-KR" altLang="en-US" sz="1800" dirty="0"/>
              <a:t>특징 벡터를 특징 벡터 집합에 매핑하는 것</a:t>
            </a:r>
            <a:endParaRPr lang="en-US" altLang="ko-KR" sz="1800" dirty="0"/>
          </a:p>
          <a:p>
            <a:pPr lvl="1"/>
            <a:r>
              <a:rPr lang="en-US" altLang="ko-KR" sz="1800" dirty="0"/>
              <a:t>Ex)</a:t>
            </a:r>
          </a:p>
          <a:p>
            <a:pPr lvl="2"/>
            <a:r>
              <a:rPr lang="ko-KR" altLang="en-US" sz="1800" dirty="0"/>
              <a:t>특징 벡터 </a:t>
            </a:r>
            <a:r>
              <a:rPr lang="en-US" altLang="ko-KR" sz="1800" dirty="0"/>
              <a:t>=</a:t>
            </a:r>
            <a:r>
              <a:rPr lang="ko-KR" altLang="en-US" sz="1800" dirty="0"/>
              <a:t> </a:t>
            </a:r>
            <a:r>
              <a:rPr lang="en-US" altLang="ko-KR" sz="1800" dirty="0"/>
              <a:t>{</a:t>
            </a:r>
            <a:r>
              <a:rPr lang="ko-KR" altLang="en-US" sz="1800" dirty="0"/>
              <a:t>유재석</a:t>
            </a:r>
            <a:r>
              <a:rPr lang="en-US" altLang="ko-KR" sz="1800" dirty="0"/>
              <a:t>,</a:t>
            </a:r>
            <a:r>
              <a:rPr lang="ko-KR" altLang="en-US" sz="1800" dirty="0"/>
              <a:t> 지드래곤</a:t>
            </a:r>
            <a:r>
              <a:rPr lang="en-US" altLang="ko-KR" sz="1800" dirty="0"/>
              <a:t>,</a:t>
            </a:r>
            <a:r>
              <a:rPr lang="ko-KR" altLang="en-US" sz="1800" dirty="0"/>
              <a:t> 이정재</a:t>
            </a:r>
            <a:r>
              <a:rPr lang="en-US" altLang="ko-KR" sz="1800" dirty="0"/>
              <a:t>,</a:t>
            </a:r>
            <a:r>
              <a:rPr lang="ko-KR" altLang="en-US" sz="1800" dirty="0"/>
              <a:t> 싸이</a:t>
            </a:r>
            <a:r>
              <a:rPr lang="en-US" altLang="ko-KR" sz="1800" dirty="0"/>
              <a:t>,</a:t>
            </a:r>
            <a:r>
              <a:rPr lang="ko-KR" altLang="en-US" sz="1800" dirty="0"/>
              <a:t> 아이유</a:t>
            </a:r>
            <a:r>
              <a:rPr lang="en-US" altLang="ko-KR" sz="1800" dirty="0"/>
              <a:t>,</a:t>
            </a:r>
            <a:r>
              <a:rPr lang="ko-KR" altLang="en-US" sz="1800" dirty="0"/>
              <a:t> 마동석</a:t>
            </a:r>
            <a:r>
              <a:rPr lang="en-US" altLang="ko-KR" sz="1800" dirty="0"/>
              <a:t>,</a:t>
            </a:r>
            <a:r>
              <a:rPr lang="ko-KR" altLang="en-US" sz="1800" dirty="0"/>
              <a:t> 강호동</a:t>
            </a:r>
            <a:r>
              <a:rPr lang="en-US" altLang="ko-KR" sz="1800" dirty="0"/>
              <a:t>}</a:t>
            </a:r>
          </a:p>
          <a:p>
            <a:pPr lvl="2"/>
            <a:r>
              <a:rPr lang="ko-KR" altLang="en-US" sz="1800" dirty="0"/>
              <a:t>특징 벡터 집합 </a:t>
            </a:r>
            <a:r>
              <a:rPr lang="en-US" altLang="ko-KR" sz="1800" dirty="0"/>
              <a:t>=</a:t>
            </a:r>
            <a:r>
              <a:rPr lang="ko-KR" altLang="en-US" sz="1800" dirty="0"/>
              <a:t> </a:t>
            </a:r>
            <a:r>
              <a:rPr lang="en-US" altLang="ko-KR" sz="1800" dirty="0"/>
              <a:t>{</a:t>
            </a:r>
            <a:r>
              <a:rPr lang="ko-KR" altLang="en-US" sz="1800" dirty="0"/>
              <a:t>가수</a:t>
            </a:r>
            <a:r>
              <a:rPr lang="en-US" altLang="ko-KR" sz="1800" dirty="0"/>
              <a:t>,</a:t>
            </a:r>
            <a:r>
              <a:rPr lang="ko-KR" altLang="en-US" sz="1800" dirty="0"/>
              <a:t> 영화배우</a:t>
            </a:r>
            <a:r>
              <a:rPr lang="en-US" altLang="ko-KR" sz="1800" dirty="0"/>
              <a:t>,</a:t>
            </a:r>
            <a:r>
              <a:rPr lang="ko-KR" altLang="en-US" sz="1800" dirty="0"/>
              <a:t> 개그맨</a:t>
            </a:r>
            <a:r>
              <a:rPr lang="en-US" altLang="ko-KR" sz="1800" dirty="0"/>
              <a:t>}</a:t>
            </a:r>
            <a:r>
              <a:rPr lang="en-US" altLang="ko-KR" sz="1800" dirty="0">
                <a:sym typeface="Wingdings" pitchFamily="2" charset="2"/>
              </a:rPr>
              <a:t> </a:t>
            </a:r>
          </a:p>
          <a:p>
            <a:pPr lvl="3"/>
            <a:r>
              <a:rPr lang="ko-KR" altLang="en-US" sz="1800" dirty="0">
                <a:sym typeface="Wingdings" pitchFamily="2" charset="2"/>
              </a:rPr>
              <a:t>가수 </a:t>
            </a:r>
            <a:r>
              <a:rPr lang="en-US" altLang="ko-KR" sz="1800" dirty="0">
                <a:sym typeface="Wingdings" pitchFamily="2" charset="2"/>
              </a:rPr>
              <a:t>=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en-US" altLang="ko-KR" sz="1800" dirty="0">
                <a:sym typeface="Wingdings" pitchFamily="2" charset="2"/>
              </a:rPr>
              <a:t>{</a:t>
            </a:r>
            <a:r>
              <a:rPr lang="ko-KR" altLang="en-US" sz="1800" dirty="0">
                <a:sym typeface="Wingdings" pitchFamily="2" charset="2"/>
              </a:rPr>
              <a:t>지드래곤</a:t>
            </a:r>
            <a:r>
              <a:rPr lang="en-US" altLang="ko-KR" sz="1800" dirty="0">
                <a:sym typeface="Wingdings" pitchFamily="2" charset="2"/>
              </a:rPr>
              <a:t>,</a:t>
            </a:r>
            <a:r>
              <a:rPr lang="ko-KR" altLang="en-US" sz="1800" dirty="0">
                <a:sym typeface="Wingdings" pitchFamily="2" charset="2"/>
              </a:rPr>
              <a:t> 싸이</a:t>
            </a:r>
            <a:r>
              <a:rPr lang="en-US" altLang="ko-KR" sz="1800" dirty="0">
                <a:sym typeface="Wingdings" pitchFamily="2" charset="2"/>
              </a:rPr>
              <a:t>,</a:t>
            </a:r>
            <a:r>
              <a:rPr lang="ko-KR" altLang="en-US" sz="1800" dirty="0">
                <a:sym typeface="Wingdings" pitchFamily="2" charset="2"/>
              </a:rPr>
              <a:t> 아이유</a:t>
            </a:r>
            <a:r>
              <a:rPr lang="en-US" altLang="ko-KR" sz="1800" dirty="0">
                <a:sym typeface="Wingdings" pitchFamily="2" charset="2"/>
              </a:rPr>
              <a:t>}</a:t>
            </a:r>
          </a:p>
          <a:p>
            <a:pPr lvl="3"/>
            <a:r>
              <a:rPr lang="ko-KR" altLang="en-US" sz="1800" dirty="0">
                <a:sym typeface="Wingdings" pitchFamily="2" charset="2"/>
              </a:rPr>
              <a:t>영화배우 </a:t>
            </a:r>
            <a:r>
              <a:rPr lang="en-US" altLang="ko-KR" sz="1800" dirty="0">
                <a:sym typeface="Wingdings" pitchFamily="2" charset="2"/>
              </a:rPr>
              <a:t>=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en-US" altLang="ko-KR" sz="1800" dirty="0">
                <a:sym typeface="Wingdings" pitchFamily="2" charset="2"/>
              </a:rPr>
              <a:t>{</a:t>
            </a:r>
            <a:r>
              <a:rPr lang="ko-KR" altLang="en-US" sz="1800" dirty="0">
                <a:sym typeface="Wingdings" pitchFamily="2" charset="2"/>
              </a:rPr>
              <a:t>이정재</a:t>
            </a:r>
            <a:r>
              <a:rPr lang="en-US" altLang="ko-KR" sz="1800" dirty="0">
                <a:sym typeface="Wingdings" pitchFamily="2" charset="2"/>
              </a:rPr>
              <a:t>,</a:t>
            </a:r>
            <a:r>
              <a:rPr lang="ko-KR" altLang="en-US" sz="1800" dirty="0">
                <a:sym typeface="Wingdings" pitchFamily="2" charset="2"/>
              </a:rPr>
              <a:t> 마동석</a:t>
            </a:r>
            <a:r>
              <a:rPr lang="en-US" altLang="ko-KR" sz="1800" dirty="0">
                <a:sym typeface="Wingdings" pitchFamily="2" charset="2"/>
              </a:rPr>
              <a:t>}</a:t>
            </a:r>
          </a:p>
          <a:p>
            <a:pPr lvl="3"/>
            <a:r>
              <a:rPr lang="ko-KR" altLang="en-US" sz="1800" dirty="0">
                <a:sym typeface="Wingdings" pitchFamily="2" charset="2"/>
              </a:rPr>
              <a:t>개그맨 </a:t>
            </a:r>
            <a:r>
              <a:rPr lang="en-US" altLang="ko-KR" sz="1800" dirty="0">
                <a:sym typeface="Wingdings" pitchFamily="2" charset="2"/>
              </a:rPr>
              <a:t>=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en-US" altLang="ko-KR" sz="1800" dirty="0">
                <a:sym typeface="Wingdings" pitchFamily="2" charset="2"/>
              </a:rPr>
              <a:t>{</a:t>
            </a:r>
            <a:r>
              <a:rPr lang="ko-KR" altLang="en-US" sz="1800" dirty="0">
                <a:sym typeface="Wingdings" pitchFamily="2" charset="2"/>
              </a:rPr>
              <a:t>유재석</a:t>
            </a:r>
            <a:r>
              <a:rPr lang="en-US" altLang="ko-KR" sz="1800" dirty="0">
                <a:sym typeface="Wingdings" pitchFamily="2" charset="2"/>
              </a:rPr>
              <a:t>,</a:t>
            </a:r>
            <a:r>
              <a:rPr lang="ko-KR" altLang="en-US" sz="1800" dirty="0">
                <a:sym typeface="Wingdings" pitchFamily="2" charset="2"/>
              </a:rPr>
              <a:t> 강호동</a:t>
            </a:r>
            <a:r>
              <a:rPr lang="en-US" altLang="ko-KR" sz="1800" dirty="0">
                <a:sym typeface="Wingdings" pitchFamily="2" charset="2"/>
              </a:rPr>
              <a:t>}</a:t>
            </a:r>
          </a:p>
          <a:p>
            <a:pPr lvl="2"/>
            <a:endParaRPr lang="en-US" altLang="ko-KR" sz="1800" dirty="0"/>
          </a:p>
          <a:p>
            <a:pPr lvl="1"/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5389857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DALL-E </a:t>
            </a:r>
            <a:r>
              <a:rPr lang="ko-KR" altLang="en-US" dirty="0"/>
              <a:t>동작 과정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" name="Picture 2" descr="VQ-VAE Explained | Papers With Code">
            <a:extLst>
              <a:ext uri="{FF2B5EF4-FFF2-40B4-BE49-F238E27FC236}">
                <a16:creationId xmlns:a16="http://schemas.microsoft.com/office/drawing/2014/main" id="{49159A93-87AF-8C17-CAFC-0A25E1099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91" y="1670788"/>
            <a:ext cx="10484890" cy="442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1756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626</Words>
  <Application>Microsoft Macintosh PowerPoint</Application>
  <PresentationFormat>와이드스크린</PresentationFormat>
  <Paragraphs>115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Helvetica</vt:lpstr>
      <vt:lpstr>Wingdings</vt:lpstr>
      <vt:lpstr>CryptoCraft 테마</vt:lpstr>
      <vt:lpstr> DALL-E: Zero-Shot Text-to-Image Generation </vt:lpstr>
      <vt:lpstr>PowerPoint 프레젠테이션</vt:lpstr>
      <vt:lpstr>DALL-E란</vt:lpstr>
      <vt:lpstr>DALL-E란</vt:lpstr>
      <vt:lpstr>DALL-E란</vt:lpstr>
      <vt:lpstr>DALL-E 동작 과정</vt:lpstr>
      <vt:lpstr>DALL-E 동작 과정</vt:lpstr>
      <vt:lpstr>DALL-E 동작 과정</vt:lpstr>
      <vt:lpstr>DALL-E 동작 과정</vt:lpstr>
      <vt:lpstr>DALL-E 동작 과정</vt:lpstr>
      <vt:lpstr>DALL-E 동작 과정</vt:lpstr>
      <vt:lpstr>DALL-E 동작 과정</vt:lpstr>
      <vt:lpstr>DALL-E 동작 과정</vt:lpstr>
      <vt:lpstr>DALL-E 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원웅 김</cp:lastModifiedBy>
  <cp:revision>34</cp:revision>
  <dcterms:modified xsi:type="dcterms:W3CDTF">2022-11-27T10:02:01Z</dcterms:modified>
</cp:coreProperties>
</file>