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81" r:id="rId3"/>
    <p:sldId id="275" r:id="rId4"/>
    <p:sldId id="300" r:id="rId5"/>
    <p:sldId id="299" r:id="rId6"/>
    <p:sldId id="301" r:id="rId7"/>
    <p:sldId id="302" r:id="rId8"/>
    <p:sldId id="303" r:id="rId9"/>
    <p:sldId id="307" r:id="rId10"/>
    <p:sldId id="305" r:id="rId11"/>
    <p:sldId id="308" r:id="rId12"/>
    <p:sldId id="309" r:id="rId13"/>
    <p:sldId id="306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78415" autoAdjust="0"/>
  </p:normalViewPr>
  <p:slideViewPr>
    <p:cSldViewPr snapToGrid="0">
      <p:cViewPr varScale="1">
        <p:scale>
          <a:sx n="86" d="100"/>
          <a:sy n="86" d="100"/>
        </p:scale>
        <p:origin x="1560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7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1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4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2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56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7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2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4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99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9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4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eFPJ73PW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9699" y="2297590"/>
            <a:ext cx="7347550" cy="7456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Deep learning 2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7033" y="4560410"/>
            <a:ext cx="3072881" cy="3939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/>
              <a:t>1871005 </a:t>
            </a:r>
            <a:r>
              <a:rPr lang="ko-KR" altLang="en-US" sz="2800" dirty="0"/>
              <a:t>강예준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5D776-E1DF-49B0-A886-77446E0FF72C}"/>
              </a:ext>
            </a:extLst>
          </p:cNvPr>
          <p:cNvSpPr txBox="1"/>
          <p:nvPr/>
        </p:nvSpPr>
        <p:spPr>
          <a:xfrm>
            <a:off x="5519854" y="5464097"/>
            <a:ext cx="370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https://youtu.be/YeFPJ73PWmA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2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1DC1-6578-4462-8AAF-94A0EA1E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E96AF1-6176-4305-BEE8-BA35A56D3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/>
              <a:t>오차제곱합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(sum of squares for </a:t>
            </a:r>
            <a:r>
              <a:rPr lang="en-US" altLang="ko-KR" sz="2000" b="1" dirty="0" err="1"/>
              <a:t>errror</a:t>
            </a:r>
            <a:r>
              <a:rPr lang="en-US" altLang="ko-KR" sz="2000" b="1" dirty="0"/>
              <a:t>, SSE)</a:t>
            </a:r>
            <a:r>
              <a:rPr lang="en-US" altLang="ko-KR" sz="2000" dirty="0"/>
              <a:t> </a:t>
            </a:r>
          </a:p>
          <a:p>
            <a:endParaRPr lang="en-US" altLang="ko-KR" sz="700" dirty="0"/>
          </a:p>
          <a:p>
            <a:pPr lvl="1"/>
            <a:r>
              <a:rPr lang="ko-KR" altLang="en-US" sz="1800" dirty="0"/>
              <a:t>가장 많이 쓰이는 손실함수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15512-B40D-4635-9FF3-7BC4ABC1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54" y="2828841"/>
            <a:ext cx="3505689" cy="1200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679498-9DB3-4905-939A-C384C4EBE53A}"/>
              </a:ext>
            </a:extLst>
          </p:cNvPr>
          <p:cNvSpPr txBox="1"/>
          <p:nvPr/>
        </p:nvSpPr>
        <p:spPr>
          <a:xfrm>
            <a:off x="1193554" y="4196243"/>
            <a:ext cx="3810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</a:t>
            </a:r>
            <a:r>
              <a:rPr lang="en-US" altLang="ko-KR" sz="1600" baseline="-25000" dirty="0" err="1"/>
              <a:t>k</a:t>
            </a:r>
            <a:r>
              <a:rPr lang="en-US" altLang="ko-KR" sz="1600" baseline="-250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신경망의 출력</a:t>
            </a:r>
            <a:r>
              <a:rPr lang="en-US" altLang="ko-KR" sz="1600" dirty="0"/>
              <a:t> (</a:t>
            </a:r>
            <a:r>
              <a:rPr lang="ko-KR" altLang="en-US" sz="1600" dirty="0"/>
              <a:t>신경망이 추정한 값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t</a:t>
            </a:r>
            <a:r>
              <a:rPr lang="en-US" altLang="ko-KR" sz="1600" baseline="-25000" dirty="0" err="1"/>
              <a:t>k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정답레이블</a:t>
            </a:r>
            <a:endParaRPr lang="en-US" altLang="ko-KR" sz="1600" dirty="0"/>
          </a:p>
          <a:p>
            <a:r>
              <a:rPr lang="en-US" altLang="ko-KR" sz="1600" dirty="0"/>
              <a:t>k : </a:t>
            </a:r>
            <a:r>
              <a:rPr lang="ko-KR" altLang="en-US" sz="1600" dirty="0"/>
              <a:t>데이터의 차원 수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1A9732-7613-45E9-B383-0EDE491B3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9098"/>
            <a:ext cx="5414917" cy="41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F0BE9A4-951B-40A4-992F-3BE361C6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154" y="4786548"/>
            <a:ext cx="4098496" cy="1214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E0F8CFD-4F9A-4AEE-83F0-3D0C6FC8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39819-A3AB-4371-99B0-8A0C34D21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교차 엔트로피 오차 </a:t>
            </a:r>
            <a:r>
              <a:rPr lang="en-US" altLang="ko-KR" sz="2000" b="1" dirty="0"/>
              <a:t>(cross entropy error, CEE)</a:t>
            </a:r>
          </a:p>
          <a:p>
            <a:endParaRPr lang="en-US" altLang="ko-KR" sz="2000" b="1" dirty="0"/>
          </a:p>
          <a:p>
            <a:pPr lvl="1"/>
            <a:endParaRPr lang="en-US" altLang="ko-KR" sz="1800" b="1" dirty="0"/>
          </a:p>
          <a:p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A9004-8302-456C-908C-DAF92B97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376" y="2525933"/>
            <a:ext cx="3371361" cy="98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696C4-8A18-46A2-8656-88202667F0F5}"/>
              </a:ext>
            </a:extLst>
          </p:cNvPr>
          <p:cNvSpPr txBox="1"/>
          <p:nvPr/>
        </p:nvSpPr>
        <p:spPr>
          <a:xfrm>
            <a:off x="1041154" y="3659951"/>
            <a:ext cx="3810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y</a:t>
            </a:r>
            <a:r>
              <a:rPr lang="en-US" altLang="ko-KR" sz="1600" baseline="-25000" dirty="0" err="1"/>
              <a:t>k</a:t>
            </a:r>
            <a:r>
              <a:rPr lang="en-US" altLang="ko-KR" sz="1600" baseline="-250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신경망의 출력</a:t>
            </a:r>
            <a:r>
              <a:rPr lang="en-US" altLang="ko-KR" sz="1600" dirty="0"/>
              <a:t> (</a:t>
            </a:r>
            <a:r>
              <a:rPr lang="ko-KR" altLang="en-US" sz="1600" dirty="0"/>
              <a:t>신경망이 추정한 값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t</a:t>
            </a:r>
            <a:r>
              <a:rPr lang="en-US" altLang="ko-KR" sz="1600" baseline="-25000" dirty="0" err="1"/>
              <a:t>k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정답레이블</a:t>
            </a:r>
            <a:endParaRPr lang="en-US" altLang="ko-KR" sz="1600" dirty="0"/>
          </a:p>
          <a:p>
            <a:r>
              <a:rPr lang="en-US" altLang="ko-KR" sz="1600" dirty="0"/>
              <a:t>k : </a:t>
            </a:r>
            <a:r>
              <a:rPr lang="ko-KR" altLang="en-US" sz="1600" dirty="0"/>
              <a:t>데이터의 차원 수</a:t>
            </a: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C5B342-6EA9-48F2-9B3F-C1BCE3C75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427" y="2407037"/>
            <a:ext cx="4613419" cy="3583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C3E95A-AEE4-4156-96DD-EBD25EEE353B}"/>
              </a:ext>
            </a:extLst>
          </p:cNvPr>
          <p:cNvSpPr txBox="1"/>
          <p:nvPr/>
        </p:nvSpPr>
        <p:spPr>
          <a:xfrm>
            <a:off x="7675662" y="5933825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자연로그 </a:t>
            </a:r>
            <a:r>
              <a:rPr lang="en-US" altLang="ko-KR" dirty="0"/>
              <a:t>y = </a:t>
            </a:r>
            <a:r>
              <a:rPr lang="en-US" altLang="ko-KR" dirty="0" err="1"/>
              <a:t>logx</a:t>
            </a:r>
            <a:r>
              <a:rPr lang="ko-KR" altLang="en-US" dirty="0"/>
              <a:t>의 그래프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820D5B-81F8-49AE-AE02-F8BCDFBEAB72}"/>
              </a:ext>
            </a:extLst>
          </p:cNvPr>
          <p:cNvSpPr txBox="1"/>
          <p:nvPr/>
        </p:nvSpPr>
        <p:spPr>
          <a:xfrm>
            <a:off x="1083104" y="4886016"/>
            <a:ext cx="40984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def cross_entropy_error(y,t):</a:t>
            </a:r>
          </a:p>
          <a:p>
            <a:pPr algn="l"/>
            <a:r>
              <a:rPr lang="es-E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    delta = 1e-7</a:t>
            </a:r>
          </a:p>
          <a:p>
            <a:pPr algn="l"/>
            <a:r>
              <a:rPr lang="es-E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    return -np.sum(t*np.log(y+delta))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D5771-8585-495D-A5F9-C4F40384B1BD}"/>
              </a:ext>
            </a:extLst>
          </p:cNvPr>
          <p:cNvSpPr txBox="1"/>
          <p:nvPr/>
        </p:nvSpPr>
        <p:spPr>
          <a:xfrm>
            <a:off x="908693" y="1703325"/>
            <a:ext cx="920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계산 할 때는 마이너스 무한대가 되지 않도록 아주 작은 값을 </a:t>
            </a:r>
            <a:r>
              <a:rPr lang="ko-KR" altLang="en-US" dirty="0" err="1"/>
              <a:t>더해줌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48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064F5-DA17-4ECB-ABEE-32F9D8A8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6C68E-019D-4E08-B1CB-98A3FB10E4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정확도가 아닌 손실함수를 사용하는 이유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신경망 학습 과정</a:t>
            </a:r>
            <a:endParaRPr lang="en-US" altLang="ko-KR" sz="1800" dirty="0"/>
          </a:p>
          <a:p>
            <a:pPr lvl="1"/>
            <a:r>
              <a:rPr lang="en-US" altLang="ko-KR" sz="800" b="1" dirty="0"/>
              <a:t>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1. </a:t>
            </a:r>
            <a:r>
              <a:rPr lang="ko-KR" altLang="en-US" sz="1800" dirty="0"/>
              <a:t>손실함수의 값을 가능한 작게 하는 매개변수 값을 탐색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2. </a:t>
            </a:r>
            <a:r>
              <a:rPr lang="ko-KR" altLang="en-US" sz="1800" dirty="0"/>
              <a:t>이때 매개변수의 미분을 계산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3. 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미분값을</a:t>
            </a:r>
            <a:r>
              <a:rPr lang="ko-KR" altLang="en-US" sz="1800" dirty="0"/>
              <a:t> 단서로 매개변수의 값을 갱신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4. </a:t>
            </a:r>
            <a:r>
              <a:rPr lang="ko-KR" altLang="en-US" sz="1800" dirty="0"/>
              <a:t>반복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2000" dirty="0"/>
              <a:t>가중치 매개변수의 손실함수의 미분</a:t>
            </a:r>
            <a:endParaRPr lang="en-US" altLang="ko-KR" sz="2000" dirty="0"/>
          </a:p>
          <a:p>
            <a:pPr lvl="2"/>
            <a:r>
              <a:rPr lang="ko-KR" altLang="en-US" sz="1600" dirty="0"/>
              <a:t>가중치 매개변수의 값을 아주 조금 변화 시켰을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손실함수의 변화</a:t>
            </a:r>
            <a:endParaRPr lang="en-US" altLang="ko-KR" sz="12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600" dirty="0"/>
              <a:t>  음수 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 매개변수를 양의 방향으로 변화   </a:t>
            </a:r>
            <a:r>
              <a:rPr lang="en-US" altLang="ko-KR" sz="1600" dirty="0"/>
              <a:t>      </a:t>
            </a:r>
            <a:r>
              <a:rPr lang="ko-KR" altLang="en-US" sz="1600" dirty="0"/>
              <a:t>손실함수의 값 </a:t>
            </a:r>
            <a:r>
              <a:rPr lang="ko-KR" altLang="en-US" sz="1600" b="1" dirty="0">
                <a:solidFill>
                  <a:srgbClr val="FF0000"/>
                </a:solidFill>
              </a:rPr>
              <a:t>감소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 양수 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 매개변수를 음의 방향으로 변화 </a:t>
            </a:r>
            <a:r>
              <a:rPr lang="en-US" altLang="ko-KR" sz="1600" dirty="0"/>
              <a:t>        </a:t>
            </a:r>
            <a:r>
              <a:rPr lang="ko-KR" altLang="en-US" sz="1600" dirty="0"/>
              <a:t>손실함수의 값 </a:t>
            </a:r>
            <a:r>
              <a:rPr lang="ko-KR" altLang="en-US" sz="1600" b="1" dirty="0">
                <a:solidFill>
                  <a:srgbClr val="FF0000"/>
                </a:solidFill>
              </a:rPr>
              <a:t>감소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0 : </a:t>
            </a:r>
            <a:r>
              <a:rPr lang="ko-KR" altLang="en-US" sz="1600" dirty="0"/>
              <a:t>가중치 매개변수를 어느 쪽으로 움직이든 손실함수의 값은 그대로이기 때문에 가중치 매개변수의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갱신 중단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양쪽 중괄호 3">
            <a:extLst>
              <a:ext uri="{FF2B5EF4-FFF2-40B4-BE49-F238E27FC236}">
                <a16:creationId xmlns:a16="http://schemas.microsoft.com/office/drawing/2014/main" id="{3194EE50-EBB1-480D-8DF0-EE0A761166B0}"/>
              </a:ext>
            </a:extLst>
          </p:cNvPr>
          <p:cNvSpPr/>
          <p:nvPr/>
        </p:nvSpPr>
        <p:spPr>
          <a:xfrm>
            <a:off x="596142" y="4660900"/>
            <a:ext cx="10719558" cy="1549400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53FC30-E10D-4791-AC39-5396349A55CB}"/>
              </a:ext>
            </a:extLst>
          </p:cNvPr>
          <p:cNvSpPr/>
          <p:nvPr/>
        </p:nvSpPr>
        <p:spPr>
          <a:xfrm>
            <a:off x="5283200" y="4749800"/>
            <a:ext cx="2159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B46F084-8913-4ACF-9964-6A732D27BC5A}"/>
              </a:ext>
            </a:extLst>
          </p:cNvPr>
          <p:cNvSpPr/>
          <p:nvPr/>
        </p:nvSpPr>
        <p:spPr>
          <a:xfrm>
            <a:off x="5270500" y="5314950"/>
            <a:ext cx="2159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7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Perceptron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Neural Network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Classification &amp; Regression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 B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Apple SD Gothic Neo"/>
              </a:rPr>
              <a:t>atch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 Processing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5. Loss Function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59380-8EBD-46A6-87C6-5D746F99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88" y="5800074"/>
            <a:ext cx="7944959" cy="10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46B2-AEA3-48A0-AC5A-13642143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D9AE85-8151-4198-8E55-A79C43284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b="1" dirty="0" err="1"/>
              <a:t>퍼셉트론</a:t>
            </a:r>
            <a:endParaRPr lang="en-US" altLang="ko-KR" sz="2400" b="1" dirty="0"/>
          </a:p>
          <a:p>
            <a:pPr lvl="1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82C5D0-93B6-47A5-B8E5-6A8E6D16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23" y="4024881"/>
            <a:ext cx="2446574" cy="186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F5427-CAC0-422E-92CE-7918EE01F5C6}"/>
              </a:ext>
            </a:extLst>
          </p:cNvPr>
          <p:cNvSpPr txBox="1"/>
          <p:nvPr/>
        </p:nvSpPr>
        <p:spPr>
          <a:xfrm>
            <a:off x="2954123" y="5890141"/>
            <a:ext cx="2657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입력이 </a:t>
            </a:r>
            <a:r>
              <a:rPr lang="en-US" altLang="ko-KR" sz="1600" dirty="0"/>
              <a:t>2</a:t>
            </a:r>
            <a:r>
              <a:rPr lang="ko-KR" altLang="en-US" sz="1600" dirty="0"/>
              <a:t>개인 </a:t>
            </a:r>
            <a:r>
              <a:rPr lang="ko-KR" altLang="en-US" sz="1600" dirty="0" err="1"/>
              <a:t>퍼셉트론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3D8E1E-278A-494D-933D-3F2F0486B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825" y="4508943"/>
            <a:ext cx="3936681" cy="897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8C997-8E16-4C43-AD68-6BF52CC03177}"/>
              </a:ext>
            </a:extLst>
          </p:cNvPr>
          <p:cNvSpPr txBox="1"/>
          <p:nvPr/>
        </p:nvSpPr>
        <p:spPr>
          <a:xfrm>
            <a:off x="411162" y="1659668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딥러닝의</a:t>
            </a:r>
            <a:r>
              <a:rPr lang="ko-KR" altLang="en-US" sz="1800" dirty="0"/>
              <a:t> 기원이 되는 알고리즘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2E75B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퍼셉트론은</a:t>
            </a:r>
            <a:r>
              <a:rPr lang="ko-KR" altLang="en-US" sz="1800" dirty="0"/>
              <a:t> 다수의 신호</a:t>
            </a:r>
            <a:r>
              <a:rPr lang="en-US" altLang="ko-KR" sz="1800" dirty="0"/>
              <a:t>(0,1)</a:t>
            </a:r>
            <a:r>
              <a:rPr lang="ko-KR" altLang="en-US" sz="1800" dirty="0"/>
              <a:t>를 입력으로 받아 하나의 신호를 출력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매개변수 값을 사람이 </a:t>
            </a:r>
            <a:r>
              <a:rPr lang="ko-KR" altLang="en-US" b="1" dirty="0">
                <a:solidFill>
                  <a:srgbClr val="FF0000"/>
                </a:solidFill>
              </a:rPr>
              <a:t>직접</a:t>
            </a:r>
            <a:r>
              <a:rPr lang="ko-KR" altLang="en-US" sz="1800" dirty="0"/>
              <a:t> 정해야 함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활성화 함수로 </a:t>
            </a:r>
            <a:r>
              <a:rPr lang="ko-KR" altLang="en-US" sz="1800" b="1" dirty="0">
                <a:solidFill>
                  <a:srgbClr val="2E75B6"/>
                </a:solidFill>
              </a:rPr>
              <a:t>계단 함수</a:t>
            </a:r>
            <a:r>
              <a:rPr lang="ko-KR" altLang="en-US" sz="1800" dirty="0"/>
              <a:t>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31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6ECE-1A8B-4E18-B424-0B1F1F31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86BD1-C51D-4954-BC32-67C41E64C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신경망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0A901-673A-4F2F-882B-CE3642FA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52" y="2733912"/>
            <a:ext cx="4420895" cy="3581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1C808-1929-4D64-9187-5E52603BD93B}"/>
              </a:ext>
            </a:extLst>
          </p:cNvPr>
          <p:cNvSpPr txBox="1"/>
          <p:nvPr/>
        </p:nvSpPr>
        <p:spPr>
          <a:xfrm>
            <a:off x="279400" y="1638300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활성화 함수로 계단함수 이외의 함수를 사용</a:t>
            </a: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가중치 매개변수의 적절한 값을 데이터로부터 </a:t>
            </a:r>
            <a:r>
              <a:rPr lang="ko-KR" altLang="en-US" b="1" dirty="0">
                <a:solidFill>
                  <a:srgbClr val="2E75B6"/>
                </a:solidFill>
              </a:rPr>
              <a:t>자동으로</a:t>
            </a:r>
            <a:r>
              <a:rPr lang="ko-KR" altLang="en-US" sz="1800" dirty="0"/>
              <a:t> 학습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52BC-6153-4556-B74B-EAC816F4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&amp; Regression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02454-820A-46AF-B1FC-99C13D18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분류 </a:t>
            </a:r>
            <a:r>
              <a:rPr lang="en-US" altLang="ko-KR" sz="2000" b="1" dirty="0"/>
              <a:t>(Classification)</a:t>
            </a:r>
          </a:p>
          <a:p>
            <a:endParaRPr lang="en-US" altLang="ko-KR" sz="18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000" b="1" dirty="0"/>
              <a:t>회귀 </a:t>
            </a:r>
            <a:r>
              <a:rPr lang="en-US" altLang="ko-KR" sz="2000" b="1" dirty="0"/>
              <a:t>(Regression)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7F966-BBCF-433B-9995-A4B616B0060B}"/>
              </a:ext>
            </a:extLst>
          </p:cNvPr>
          <p:cNvSpPr txBox="1"/>
          <p:nvPr/>
        </p:nvSpPr>
        <p:spPr>
          <a:xfrm>
            <a:off x="411162" y="1674674"/>
            <a:ext cx="81359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미리 정의된</a:t>
            </a:r>
            <a:r>
              <a:rPr lang="en-US" altLang="ko-KR" sz="1800" dirty="0"/>
              <a:t>, </a:t>
            </a:r>
            <a:r>
              <a:rPr lang="ko-KR" altLang="en-US" sz="1800" dirty="0"/>
              <a:t>가능성이 있는 여러 클래스 레이블 중 하나를 예측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이중 분류 </a:t>
            </a:r>
            <a:r>
              <a:rPr lang="en-US" altLang="ko-KR" sz="1800" dirty="0"/>
              <a:t>(binary classification)</a:t>
            </a:r>
          </a:p>
          <a:p>
            <a:pPr lvl="1"/>
            <a:endParaRPr lang="en-US" altLang="ko-KR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다중 분류 </a:t>
            </a:r>
            <a:r>
              <a:rPr lang="en-US" altLang="ko-KR" sz="1800" dirty="0"/>
              <a:t>(multiclass classification)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DB0FA-2F40-4F68-B76F-B5F7E755912E}"/>
              </a:ext>
            </a:extLst>
          </p:cNvPr>
          <p:cNvSpPr txBox="1"/>
          <p:nvPr/>
        </p:nvSpPr>
        <p:spPr>
          <a:xfrm>
            <a:off x="863600" y="4496484"/>
            <a:ext cx="577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입력 데이터에서 연속적인 수치를 예측하는 문제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44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2DA5-3A4D-4D1A-9681-05169CCE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atch 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BCBC7-0F4E-4665-8AAD-56E0EB7A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배치처리</a:t>
            </a:r>
            <a:endParaRPr lang="en-US" altLang="ko-KR" sz="2000" b="1" dirty="0"/>
          </a:p>
          <a:p>
            <a:endParaRPr lang="en-US" altLang="ko-KR" sz="900" b="1" dirty="0"/>
          </a:p>
          <a:p>
            <a:pPr lvl="1"/>
            <a:r>
              <a:rPr lang="ko-KR" altLang="en-US" sz="1800" b="1" dirty="0"/>
              <a:t>이미지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장 처리</a:t>
            </a:r>
            <a:endParaRPr lang="en-US" altLang="ko-KR" sz="18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1800" b="1" dirty="0"/>
              <a:t>이미지 </a:t>
            </a:r>
            <a:r>
              <a:rPr lang="en-US" altLang="ko-KR" sz="1800" b="1" dirty="0"/>
              <a:t>100</a:t>
            </a:r>
            <a:r>
              <a:rPr lang="ko-KR" altLang="en-US" sz="1800" b="1" dirty="0"/>
              <a:t>장 처리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05DE36-96F6-46DF-90F3-41B77004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1" y="2274585"/>
            <a:ext cx="6655275" cy="1303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05477C-5179-4432-A1F1-141D51A66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51" y="4537427"/>
            <a:ext cx="6655275" cy="1168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D7176-97F3-4D97-A11F-CF96DCBCB42E}"/>
              </a:ext>
            </a:extLst>
          </p:cNvPr>
          <p:cNvSpPr txBox="1"/>
          <p:nvPr/>
        </p:nvSpPr>
        <p:spPr>
          <a:xfrm>
            <a:off x="8735413" y="2646040"/>
            <a:ext cx="30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Y=[0.1, 0.3, 0.2,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·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en-US" altLang="ko-KR" dirty="0"/>
              <a:t>·, 0.04]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192D6A-C5F6-453F-8421-74B80543D8F4}"/>
              </a:ext>
            </a:extLst>
          </p:cNvPr>
          <p:cNvGrpSpPr/>
          <p:nvPr/>
        </p:nvGrpSpPr>
        <p:grpSpPr>
          <a:xfrm>
            <a:off x="2652156" y="5648029"/>
            <a:ext cx="4362696" cy="160218"/>
            <a:chOff x="2064421" y="5333475"/>
            <a:chExt cx="4362696" cy="1602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CBB3749-234F-4280-8B49-87E68316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4421" y="5333475"/>
              <a:ext cx="331117" cy="16021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0AAA00-BF40-479E-9DEA-B328C0EA1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5046" y="5333475"/>
              <a:ext cx="331117" cy="16021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A73A160-7457-43C9-BCC3-D35245C82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45671" y="5333475"/>
              <a:ext cx="331117" cy="16021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0853A5A-43DD-4FD2-B5B3-1205C17BD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5333475"/>
              <a:ext cx="331117" cy="160218"/>
            </a:xfrm>
            <a:prstGeom prst="rect">
              <a:avLst/>
            </a:prstGeom>
          </p:spPr>
        </p:pic>
      </p:grpSp>
      <p:sp>
        <p:nvSpPr>
          <p:cNvPr id="17" name="양쪽 중괄호 16">
            <a:extLst>
              <a:ext uri="{FF2B5EF4-FFF2-40B4-BE49-F238E27FC236}">
                <a16:creationId xmlns:a16="http://schemas.microsoft.com/office/drawing/2014/main" id="{2041C387-80F8-4C03-9807-98C7D839E773}"/>
              </a:ext>
            </a:extLst>
          </p:cNvPr>
          <p:cNvSpPr/>
          <p:nvPr/>
        </p:nvSpPr>
        <p:spPr>
          <a:xfrm>
            <a:off x="914400" y="2274584"/>
            <a:ext cx="10865680" cy="1303167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중괄호 17">
            <a:extLst>
              <a:ext uri="{FF2B5EF4-FFF2-40B4-BE49-F238E27FC236}">
                <a16:creationId xmlns:a16="http://schemas.microsoft.com/office/drawing/2014/main" id="{7EC40229-550F-41FD-AD2A-FD1CCC1D8E22}"/>
              </a:ext>
            </a:extLst>
          </p:cNvPr>
          <p:cNvSpPr/>
          <p:nvPr/>
        </p:nvSpPr>
        <p:spPr>
          <a:xfrm>
            <a:off x="914400" y="4551061"/>
            <a:ext cx="10865680" cy="1405939"/>
          </a:xfrm>
          <a:prstGeom prst="brace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94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3A79-CBFA-4B30-9F57-02F7A1B2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atch 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8173B-8976-4D12-B706-785845649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</a:t>
            </a:r>
            <a:r>
              <a:rPr lang="en-US" altLang="ko-KR" sz="2000" dirty="0"/>
              <a:t>1</a:t>
            </a:r>
            <a:r>
              <a:rPr lang="ko-KR" altLang="en-US" sz="2000" dirty="0"/>
              <a:t>장당 처리 시간을 대폭 감소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endParaRPr lang="en-US" altLang="ko-KR" sz="2400" dirty="0"/>
          </a:p>
          <a:p>
            <a:pPr lvl="1"/>
            <a:r>
              <a:rPr lang="ko-KR" altLang="en-US" sz="1800" dirty="0"/>
              <a:t>수치 계산 라이브러리</a:t>
            </a:r>
            <a:r>
              <a:rPr lang="en-US" altLang="ko-KR" sz="1800" dirty="0"/>
              <a:t> </a:t>
            </a:r>
          </a:p>
          <a:p>
            <a:pPr marL="457200" lvl="1" indent="0">
              <a:buNone/>
            </a:pPr>
            <a:r>
              <a:rPr lang="en-US" altLang="ko-KR" sz="800" b="1" dirty="0"/>
              <a:t> </a:t>
            </a:r>
            <a:endParaRPr lang="en-US" altLang="ko-KR" sz="1800" dirty="0"/>
          </a:p>
          <a:p>
            <a:pPr lvl="2"/>
            <a:r>
              <a:rPr lang="ko-KR" altLang="en-US" sz="1600" dirty="0"/>
              <a:t>큰 배열을 효율적으로 처리할 수 있도록 고도로 </a:t>
            </a:r>
            <a:r>
              <a:rPr lang="ko-KR" altLang="en-US" sz="1600" b="1" dirty="0">
                <a:solidFill>
                  <a:srgbClr val="FF0000"/>
                </a:solidFill>
              </a:rPr>
              <a:t>최적화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버스에 부하 </a:t>
            </a:r>
            <a:r>
              <a:rPr lang="ko-KR" altLang="en-US" sz="1800" b="1" dirty="0">
                <a:solidFill>
                  <a:srgbClr val="FF0000"/>
                </a:solidFill>
              </a:rPr>
              <a:t>감소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800" b="1" dirty="0"/>
              <a:t> </a:t>
            </a:r>
            <a:endParaRPr lang="en-US" altLang="ko-KR" sz="1800" dirty="0"/>
          </a:p>
          <a:p>
            <a:pPr lvl="2"/>
            <a:r>
              <a:rPr lang="ko-KR" altLang="en-US" sz="1600" dirty="0"/>
              <a:t>데이터를 읽는 횟수가 줄어 </a:t>
            </a:r>
            <a:r>
              <a:rPr lang="en-US" altLang="ko-KR" sz="1600" dirty="0"/>
              <a:t>CPU</a:t>
            </a:r>
            <a:r>
              <a:rPr lang="ko-KR" altLang="en-US" sz="1600" dirty="0"/>
              <a:t>나 </a:t>
            </a:r>
            <a:r>
              <a:rPr lang="en-US" altLang="ko-KR" sz="1600" dirty="0"/>
              <a:t>GPU</a:t>
            </a:r>
            <a:r>
              <a:rPr lang="ko-KR" altLang="en-US" sz="1600" dirty="0"/>
              <a:t>로 순수 계산을 수행하는 비율이 높아짐</a:t>
            </a:r>
            <a:endParaRPr lang="en-US" altLang="ko-KR" sz="1600" dirty="0"/>
          </a:p>
          <a:p>
            <a:pPr lvl="2"/>
            <a:endParaRPr lang="en-US" altLang="ko-KR" sz="800" dirty="0"/>
          </a:p>
          <a:p>
            <a:pPr marL="914400" lvl="2" indent="0">
              <a:buNone/>
            </a:pPr>
            <a:r>
              <a:rPr lang="en-US" altLang="ko-KR" sz="1600" dirty="0"/>
              <a:t>Ex) </a:t>
            </a:r>
            <a:r>
              <a:rPr lang="ko-KR" altLang="en-US" sz="1600" dirty="0"/>
              <a:t>책을 가져오는 횟수가 줄어 내 머리로 순수 공부를 할 수 있는 시간이 높아짐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7B1FD4-BA1C-4F02-868C-234B66E34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0" y="4450143"/>
            <a:ext cx="490347" cy="490347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A6686A-87C5-4619-BF93-F0003CEC02AD}"/>
              </a:ext>
            </a:extLst>
          </p:cNvPr>
          <p:cNvSpPr/>
          <p:nvPr/>
        </p:nvSpPr>
        <p:spPr>
          <a:xfrm>
            <a:off x="684400" y="4189315"/>
            <a:ext cx="2936420" cy="18558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C1E21-E349-41BF-969F-FC3C556D59EB}"/>
              </a:ext>
            </a:extLst>
          </p:cNvPr>
          <p:cNvSpPr txBox="1"/>
          <p:nvPr/>
        </p:nvSpPr>
        <p:spPr>
          <a:xfrm>
            <a:off x="1373048" y="5609935"/>
            <a:ext cx="15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학술정보관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95864FD-9152-4DAD-95A6-D9F89D016229}"/>
              </a:ext>
            </a:extLst>
          </p:cNvPr>
          <p:cNvSpPr/>
          <p:nvPr/>
        </p:nvSpPr>
        <p:spPr>
          <a:xfrm>
            <a:off x="8212732" y="4189315"/>
            <a:ext cx="2936420" cy="18558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77EC88-9ABF-4D21-9DD5-44CF297AAD51}"/>
              </a:ext>
            </a:extLst>
          </p:cNvPr>
          <p:cNvSpPr txBox="1"/>
          <p:nvPr/>
        </p:nvSpPr>
        <p:spPr>
          <a:xfrm>
            <a:off x="9209887" y="5609935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우촌관</a:t>
            </a:r>
            <a:endParaRPr lang="ko-KR" altLang="en-US" b="1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D607607-3DB4-4047-B342-5B33EC5AF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13" y="4450143"/>
            <a:ext cx="490347" cy="49034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2D7FBFC-5A5B-4704-BA38-3292B69BF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06" y="4450143"/>
            <a:ext cx="490347" cy="4903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9701170-3342-4F5C-92A0-07E2259BD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99" y="4450143"/>
            <a:ext cx="490347" cy="4903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5E191AE-FC8C-40A4-96BC-FC9FF7E3D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92" y="4450143"/>
            <a:ext cx="490347" cy="49034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F13B4D4-1627-468E-8100-C7912829AE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20" y="5062630"/>
            <a:ext cx="490347" cy="49034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76F169E-E9CA-438B-9614-C57CEFA03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13" y="5062630"/>
            <a:ext cx="490347" cy="49034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81FD348-5C66-4EC7-81CB-AC8CCD364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06" y="5062630"/>
            <a:ext cx="490347" cy="49034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95915C0-570A-49D6-B58C-A1E811CBF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99" y="5062630"/>
            <a:ext cx="490347" cy="49034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B5B2911-8960-475A-8064-79CA98BB9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92" y="5062630"/>
            <a:ext cx="490347" cy="4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16459 0.04005 C 0.19883 0.04908 0.25026 0.05394 0.3043 0.05394 C 0.36576 0.05394 0.41498 0.04908 0.44922 0.04005 L 0.6138 -2.59259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16615 0.04005 C 0.20065 0.04908 0.25273 0.05394 0.30729 0.05394 C 0.36914 0.05394 0.41901 0.04908 0.45352 0.04005 L 0.62005 -2.59259E-6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16614 0.04005 C 0.20065 0.04908 0.25247 0.05394 0.30716 0.05394 C 0.36901 0.05394 0.41875 0.04908 0.45325 0.04005 L 0.61979 -2.59259E-6 " pathEditMode="relative" rAng="0" ptsTypes="AAAAA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16667 0.04005 C 0.20144 0.04908 0.25352 0.05394 0.30847 0.05394 C 0.37058 0.05394 0.42045 0.04908 0.45521 0.04005 L 0.62227 -2.59259E-6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16693 0.04005 C 0.20169 0.04908 0.25391 0.05394 0.30872 0.05394 C 0.37109 0.05394 0.42109 0.04908 0.45586 0.04005 L 0.62318 -2.59259E-6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6433 0.04005 C 0.19857 0.04907 0.25 0.05394 0.30391 0.05394 C 0.36524 0.05394 0.41446 0.04907 0.4487 0.04005 L 0.61341 -7.40741E-7 " pathEditMode="relative" rAng="0" ptsTypes="AAA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6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6615 0.04005 C 0.20065 0.04907 0.25273 0.05394 0.30729 0.05394 C 0.36914 0.05394 0.41901 0.04907 0.45352 0.04005 L 0.62005 -7.40741E-7 " pathEditMode="relative" rAng="0" ptsTypes="AAAAA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7.40741E-7 L 0.1668 0.04005 C 0.20157 0.04907 0.25378 0.05394 0.30847 0.05394 C 0.37058 0.05394 0.42058 0.04907 0.45534 0.04005 L 0.62227 -7.40741E-7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16628 0.04005 C 0.20078 0.04907 0.25286 0.05394 0.30742 0.05394 C 0.3694 0.05394 0.41914 0.04907 0.45365 0.04005 L 0.62005 -7.40741E-7 " pathEditMode="relative" rAng="0" ptsTypes="AAAAA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16653 0.04005 C 0.20117 0.04907 0.25338 0.05394 0.30807 0.05394 C 0.37018 0.05394 0.42005 0.04907 0.45468 0.04005 L 0.62135 -7.40741E-7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13A79-CBFA-4B30-9F57-02F7A1B2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atch Processing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8173B-8976-4D12-B706-785845649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</a:t>
            </a:r>
            <a:r>
              <a:rPr lang="en-US" altLang="ko-KR" sz="2000" dirty="0"/>
              <a:t>1</a:t>
            </a:r>
            <a:r>
              <a:rPr lang="ko-KR" altLang="en-US" sz="2000" dirty="0"/>
              <a:t>장당 처리 시간을 대폭 감소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endParaRPr lang="en-US" altLang="ko-KR" sz="2400" dirty="0"/>
          </a:p>
          <a:p>
            <a:pPr lvl="1"/>
            <a:r>
              <a:rPr lang="ko-KR" altLang="en-US" sz="1800" dirty="0"/>
              <a:t>수치 계산 라이브러리</a:t>
            </a:r>
            <a:r>
              <a:rPr lang="en-US" altLang="ko-KR" sz="1800" dirty="0"/>
              <a:t> </a:t>
            </a:r>
          </a:p>
          <a:p>
            <a:pPr marL="457200" lvl="1" indent="0">
              <a:buNone/>
            </a:pPr>
            <a:r>
              <a:rPr lang="en-US" altLang="ko-KR" sz="800" b="1" dirty="0"/>
              <a:t> </a:t>
            </a:r>
            <a:endParaRPr lang="en-US" altLang="ko-KR" sz="1800" dirty="0"/>
          </a:p>
          <a:p>
            <a:pPr lvl="2"/>
            <a:r>
              <a:rPr lang="ko-KR" altLang="en-US" sz="1600" dirty="0"/>
              <a:t>큰 배열을 효율적으로 처리할 수 있도록 고도로 </a:t>
            </a:r>
            <a:r>
              <a:rPr lang="ko-KR" altLang="en-US" sz="1600" b="1" dirty="0">
                <a:solidFill>
                  <a:srgbClr val="FF0000"/>
                </a:solidFill>
              </a:rPr>
              <a:t>최적화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버스에 부하 </a:t>
            </a:r>
            <a:r>
              <a:rPr lang="ko-KR" altLang="en-US" sz="1800" b="1" dirty="0">
                <a:solidFill>
                  <a:srgbClr val="FF0000"/>
                </a:solidFill>
              </a:rPr>
              <a:t>감소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sz="800" b="1" dirty="0"/>
              <a:t> </a:t>
            </a:r>
            <a:endParaRPr lang="en-US" altLang="ko-KR" sz="1800" dirty="0"/>
          </a:p>
          <a:p>
            <a:pPr lvl="2"/>
            <a:r>
              <a:rPr lang="ko-KR" altLang="en-US" sz="1600" dirty="0"/>
              <a:t>데이터를 읽는 횟수가 줄어 </a:t>
            </a:r>
            <a:r>
              <a:rPr lang="en-US" altLang="ko-KR" sz="1600" dirty="0"/>
              <a:t>CPU</a:t>
            </a:r>
            <a:r>
              <a:rPr lang="ko-KR" altLang="en-US" sz="1600" dirty="0"/>
              <a:t>나 </a:t>
            </a:r>
            <a:r>
              <a:rPr lang="en-US" altLang="ko-KR" sz="1600" dirty="0"/>
              <a:t>GPU</a:t>
            </a:r>
            <a:r>
              <a:rPr lang="ko-KR" altLang="en-US" sz="1600" dirty="0"/>
              <a:t>로 순수 계산을 수행하는 비율이 높아짐</a:t>
            </a:r>
            <a:endParaRPr lang="en-US" altLang="ko-KR" sz="1600" dirty="0"/>
          </a:p>
          <a:p>
            <a:pPr lvl="2"/>
            <a:endParaRPr lang="en-US" altLang="ko-KR" sz="700" dirty="0"/>
          </a:p>
          <a:p>
            <a:pPr marL="914400" lvl="2" indent="0">
              <a:buNone/>
            </a:pPr>
            <a:r>
              <a:rPr lang="en-US" altLang="ko-KR" sz="1600" dirty="0"/>
              <a:t>Ex) </a:t>
            </a:r>
            <a:r>
              <a:rPr lang="ko-KR" altLang="en-US" sz="1600" dirty="0"/>
              <a:t>책을 가져오는 횟수가 줄어 내 머리로 순수 공부를 할 수 있는 시간이 높아짐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 </a:t>
            </a:r>
          </a:p>
          <a:p>
            <a:endParaRPr lang="en-US" altLang="ko-KR" sz="24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D84FB77-93BE-4334-885B-CC327C4C9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0" y="4373943"/>
            <a:ext cx="490347" cy="490347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E677FB1-711D-4D3B-87BC-1F7233F92910}"/>
              </a:ext>
            </a:extLst>
          </p:cNvPr>
          <p:cNvSpPr/>
          <p:nvPr/>
        </p:nvSpPr>
        <p:spPr>
          <a:xfrm>
            <a:off x="722500" y="4113115"/>
            <a:ext cx="2936420" cy="18558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6D067E-95EA-44BF-B0F0-F5B3A6B29D4C}"/>
              </a:ext>
            </a:extLst>
          </p:cNvPr>
          <p:cNvSpPr txBox="1"/>
          <p:nvPr/>
        </p:nvSpPr>
        <p:spPr>
          <a:xfrm>
            <a:off x="1411148" y="5533735"/>
            <a:ext cx="15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학술정보관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A9483D1-9A18-4118-8CC1-7305FB11F66F}"/>
              </a:ext>
            </a:extLst>
          </p:cNvPr>
          <p:cNvSpPr/>
          <p:nvPr/>
        </p:nvSpPr>
        <p:spPr>
          <a:xfrm>
            <a:off x="8250832" y="4113115"/>
            <a:ext cx="2936420" cy="18558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4BB97-FBB5-4983-9A96-18BC6DC5A6D7}"/>
              </a:ext>
            </a:extLst>
          </p:cNvPr>
          <p:cNvSpPr txBox="1"/>
          <p:nvPr/>
        </p:nvSpPr>
        <p:spPr>
          <a:xfrm>
            <a:off x="9247987" y="5533735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우촌관</a:t>
            </a:r>
            <a:endParaRPr lang="ko-KR" altLang="en-US" b="1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08CE18A1-51A4-423F-8791-CF9BC0846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3" y="4373943"/>
            <a:ext cx="490347" cy="49034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DEEEE7E9-DFB0-42C8-9E50-291BA4F4BE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06" y="4373943"/>
            <a:ext cx="490347" cy="49034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B560E90-1461-4F53-BCBB-01816B762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99" y="4373943"/>
            <a:ext cx="490347" cy="49034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8E95AC5-C132-4147-954E-A4D2F322B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2" y="4373943"/>
            <a:ext cx="490347" cy="49034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AF13B76-A70A-4CA1-A80B-818E36F77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0" y="4986430"/>
            <a:ext cx="490347" cy="49034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83EFD495-DF7B-4314-8985-508D41E037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3" y="4986430"/>
            <a:ext cx="490347" cy="49034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94B2F562-7F89-4E1D-B295-FC8A455F5C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706" y="4986430"/>
            <a:ext cx="490347" cy="49034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6730DAA-FD8C-4474-A454-7B34F0D49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99" y="4986430"/>
            <a:ext cx="490347" cy="49034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47813F5-4302-41C8-9B39-0EDF81B69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2" y="4986430"/>
            <a:ext cx="490347" cy="4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16458 0.04005 C 0.19883 0.04908 0.25026 0.05394 0.30429 0.05394 C 0.36575 0.05394 0.41497 0.04908 0.44922 0.04005 L 0.6138 -1.48148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16615 0.04005 C 0.20066 0.04908 0.25274 0.05394 0.3073 0.05394 C 0.36915 0.05394 0.41902 0.04908 0.45352 0.04005 L 0.62006 -1.48148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16615 0.04005 C 0.20065 0.04908 0.25248 0.05394 0.30716 0.05394 C 0.36901 0.05394 0.41875 0.04908 0.45326 0.04005 L 0.61979 -1.48148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0.16666 0.04005 C 0.20143 0.04908 0.25351 0.05394 0.30846 0.05394 C 0.37057 0.05394 0.42044 0.04908 0.45521 0.04005 L 0.62226 -1.48148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16693 0.04005 C 0.2017 0.04908 0.25391 0.05394 0.30873 0.05394 C 0.3711 0.05394 0.4211 0.04908 0.45586 0.04005 L 0.62318 -1.48148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59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0.16432 0.04005 C 0.19857 0.04907 0.25 0.05393 0.3039 0.05393 C 0.36523 0.05393 0.41445 0.04907 0.4487 0.04005 L 0.61341 3.7037E-7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64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6615 0.04005 C 0.20066 0.04907 0.25274 0.05393 0.3073 0.05393 C 0.36915 0.05393 0.41902 0.04907 0.45352 0.04005 L 0.62006 3.7037E-7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16679 0.04005 C 0.20156 0.04907 0.25377 0.05393 0.30846 0.05393 C 0.37057 0.05393 0.42057 0.04907 0.45534 0.04005 L 0.62226 3.7037E-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07" y="26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6628 0.04005 C 0.20079 0.04907 0.25287 0.05393 0.30743 0.05393 C 0.36941 0.05393 0.41915 0.04907 0.45365 0.04005 L 0.62006 3.7037E-7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3" y="26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16654 0.04005 C 0.20117 0.04907 0.25339 0.05393 0.30807 0.05393 C 0.37018 0.05393 0.42005 0.04907 0.45469 0.04005 L 0.62136 3.7037E-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6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22B91-03BA-44BC-9211-B3F77BD9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AA6D3-9EB3-4C75-AFAB-DAC892988A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학습</a:t>
            </a:r>
            <a:endParaRPr lang="en-US" altLang="ko-KR" sz="2000" b="1" dirty="0"/>
          </a:p>
          <a:p>
            <a:r>
              <a:rPr lang="en-US" altLang="ko-KR" sz="100" b="1" dirty="0"/>
              <a:t> 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훈련 데이터로부터 가중치 매개변수의 </a:t>
            </a:r>
            <a:r>
              <a:rPr lang="ko-KR" altLang="en-US" sz="1800" dirty="0" err="1"/>
              <a:t>최적값을</a:t>
            </a:r>
            <a:r>
              <a:rPr lang="ko-KR" altLang="en-US" sz="1800" dirty="0"/>
              <a:t> 자동으로 획득하는 것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손실함수의 </a:t>
            </a:r>
            <a:r>
              <a:rPr lang="ko-KR" altLang="en-US" sz="1800" dirty="0" err="1"/>
              <a:t>결괏값을</a:t>
            </a:r>
            <a:r>
              <a:rPr lang="ko-KR" altLang="en-US" sz="1800" dirty="0"/>
              <a:t> 작게 만드는 가중치 매개변수를 찾는 것이 학습의 목표</a:t>
            </a:r>
            <a:endParaRPr lang="en-US" altLang="ko-KR" sz="1800" dirty="0"/>
          </a:p>
          <a:p>
            <a:pPr lvl="1"/>
            <a:endParaRPr lang="en-US" altLang="ko-KR" sz="2000" b="1" dirty="0"/>
          </a:p>
          <a:p>
            <a:r>
              <a:rPr lang="ko-KR" altLang="en-US" sz="2000" b="1" dirty="0"/>
              <a:t>손실함수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endParaRPr lang="en-US" altLang="ko-KR" sz="2400" b="1" dirty="0"/>
          </a:p>
          <a:p>
            <a:pPr lvl="1"/>
            <a:r>
              <a:rPr lang="ko-KR" altLang="en-US" sz="1800" dirty="0"/>
              <a:t>신경망이 학습에서 신경망 성능이 얼마나 </a:t>
            </a:r>
            <a:r>
              <a:rPr lang="ko-KR" altLang="en-US" sz="1800" b="1" dirty="0">
                <a:solidFill>
                  <a:srgbClr val="FF0000"/>
                </a:solidFill>
              </a:rPr>
              <a:t>나쁜지</a:t>
            </a:r>
            <a:r>
              <a:rPr lang="ko-KR" altLang="en-US" sz="1800" dirty="0"/>
              <a:t> 나타내는 지표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오차제곱합</a:t>
            </a:r>
            <a:r>
              <a:rPr lang="en-US" altLang="ko-KR" sz="1800" dirty="0"/>
              <a:t>, </a:t>
            </a:r>
            <a:r>
              <a:rPr lang="ko-KR" altLang="en-US" sz="1800" dirty="0"/>
              <a:t>교차 엔트로피 오차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5856584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521</Words>
  <Application>Microsoft Office PowerPoint</Application>
  <PresentationFormat>와이드스크린</PresentationFormat>
  <Paragraphs>142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</vt:lpstr>
      <vt:lpstr>-apple-system</vt:lpstr>
      <vt:lpstr>맑은 고딕</vt:lpstr>
      <vt:lpstr>Arial</vt:lpstr>
      <vt:lpstr>CryptoCraft 테마</vt:lpstr>
      <vt:lpstr>제목 테마</vt:lpstr>
      <vt:lpstr>Deep learning 2</vt:lpstr>
      <vt:lpstr>PowerPoint 프레젠테이션</vt:lpstr>
      <vt:lpstr>Perceptron</vt:lpstr>
      <vt:lpstr>Neural Network</vt:lpstr>
      <vt:lpstr>Classification &amp; Regression</vt:lpstr>
      <vt:lpstr>Batch Processing</vt:lpstr>
      <vt:lpstr>Batch Processing</vt:lpstr>
      <vt:lpstr>Batch Processing</vt:lpstr>
      <vt:lpstr>Loss Function</vt:lpstr>
      <vt:lpstr>Loss Function</vt:lpstr>
      <vt:lpstr>Loss Function</vt:lpstr>
      <vt:lpstr>Loss Function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495</cp:revision>
  <dcterms:created xsi:type="dcterms:W3CDTF">2019-03-05T04:29:07Z</dcterms:created>
  <dcterms:modified xsi:type="dcterms:W3CDTF">2021-06-27T20:01:51Z</dcterms:modified>
</cp:coreProperties>
</file>