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64" r:id="rId5"/>
  </p:sldMasterIdLst>
  <p:notesMasterIdLst>
    <p:notesMasterId r:id="rId23"/>
  </p:notesMasterIdLst>
  <p:handoutMasterIdLst>
    <p:handoutMasterId r:id="rId24"/>
  </p:handoutMasterIdLst>
  <p:sldIdLst>
    <p:sldId id="269" r:id="rId6"/>
    <p:sldId id="290" r:id="rId7"/>
    <p:sldId id="300" r:id="rId8"/>
    <p:sldId id="291" r:id="rId9"/>
    <p:sldId id="292" r:id="rId10"/>
    <p:sldId id="294" r:id="rId11"/>
    <p:sldId id="295" r:id="rId12"/>
    <p:sldId id="296" r:id="rId13"/>
    <p:sldId id="298" r:id="rId14"/>
    <p:sldId id="299" r:id="rId15"/>
    <p:sldId id="281" r:id="rId16"/>
    <p:sldId id="282" r:id="rId17"/>
    <p:sldId id="285" r:id="rId18"/>
    <p:sldId id="302" r:id="rId19"/>
    <p:sldId id="286" r:id="rId20"/>
    <p:sldId id="301" r:id="rId21"/>
    <p:sldId id="27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30EEB4-8C9D-4334-8313-0D9CFF947CF0}" v="428" dt="2019-11-04T08:31:26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8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GHBeZfqH1O0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격자 기반 암호 </a:t>
            </a:r>
            <a:r>
              <a:rPr lang="ko-KR" altLang="en-US" sz="4400" dirty="0" err="1"/>
              <a:t>부채널</a:t>
            </a:r>
            <a:r>
              <a:rPr lang="ko-KR" altLang="en-US" sz="4400" dirty="0"/>
              <a:t> 공격 </a:t>
            </a:r>
            <a:br>
              <a:rPr lang="en-US" altLang="ko-KR" sz="4400" dirty="0"/>
            </a:br>
            <a:r>
              <a:rPr lang="ko-KR" altLang="en-US" sz="4400" dirty="0"/>
              <a:t>논문 리뷰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https://youtu.be/GHBeZfqH1O0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49E19-B4E6-446C-86D9-264792EC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격자 디코딩을 통한 키 복구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EA7634-34FB-4845-97F1-BAD08BC37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r2</a:t>
            </a:r>
            <a:r>
              <a:rPr lang="ko-KR" altLang="en-US" dirty="0"/>
              <a:t>는 위의 시스템과 공개 키에 포함 된 정보 </a:t>
            </a:r>
            <a:r>
              <a:rPr lang="en-US" altLang="ko-KR" dirty="0"/>
              <a:t>(a, p)</a:t>
            </a:r>
            <a:r>
              <a:rPr lang="ko-KR" altLang="en-US" dirty="0"/>
              <a:t>를 결합하여 최종적으로 복구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격자 디코딩 성공률은 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⇒ </a:t>
            </a:r>
            <a:r>
              <a:rPr lang="ko-KR" altLang="en-US" dirty="0"/>
              <a:t>공격 성공률은 </a:t>
            </a:r>
            <a:r>
              <a:rPr lang="en-US" altLang="ko-KR" dirty="0"/>
              <a:t>1</a:t>
            </a:r>
          </a:p>
          <a:p>
            <a:endParaRPr lang="en-US" altLang="ko-KR" dirty="0"/>
          </a:p>
          <a:p>
            <a:r>
              <a:rPr lang="ko-KR" altLang="en-US" dirty="0"/>
              <a:t>마스크 구현에 대해서도 동일</a:t>
            </a:r>
          </a:p>
        </p:txBody>
      </p:sp>
    </p:spTree>
    <p:extLst>
      <p:ext uri="{BB962C8B-B14F-4D97-AF65-F5344CB8AC3E}">
        <p14:creationId xmlns:p14="http://schemas.microsoft.com/office/powerpoint/2010/main" val="1495249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BF9FA-9961-41EE-A65A-CB8F0C80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논문 </a:t>
            </a:r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F75B7E-4E6F-4634-8AAB-FB2610A762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충분한 누출이 발생하면 단일 암호 디코딩의 사이드 채널 관찰만으로 개인 키를 복구 할 수 있는 격자 기반 암호화에 대한 새로운 사이드 채널 공격을 제시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공격은 거의 모든 효율적인 격자 기반 암호화 구현을 위한 필수 구성 요소 인 </a:t>
            </a:r>
            <a:r>
              <a:rPr lang="en-US" altLang="ko-KR" sz="2000" dirty="0"/>
              <a:t>NTT (Number Theoretic Transform)</a:t>
            </a:r>
            <a:r>
              <a:rPr lang="ko-KR" altLang="en-US" sz="2000" dirty="0"/>
              <a:t>의 계산을 목표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NTT </a:t>
            </a:r>
            <a:r>
              <a:rPr lang="ko-KR" altLang="en-US" sz="2000" dirty="0"/>
              <a:t>전체에서 모든 작업의 ​​정보 </a:t>
            </a:r>
            <a:r>
              <a:rPr lang="en-US" altLang="ko-KR" sz="2000" dirty="0"/>
              <a:t>(</a:t>
            </a:r>
            <a:r>
              <a:rPr lang="ko-KR" altLang="en-US" sz="2000" dirty="0"/>
              <a:t>중간 가능성</a:t>
            </a:r>
            <a:r>
              <a:rPr lang="en-US" altLang="ko-KR" sz="2000" dirty="0"/>
              <a:t>)</a:t>
            </a:r>
            <a:r>
              <a:rPr lang="ko-KR" altLang="en-US" sz="2000" dirty="0"/>
              <a:t>를 결합합니다</a:t>
            </a:r>
            <a:r>
              <a:rPr lang="en-US" altLang="ko-KR" sz="2000" dirty="0"/>
              <a:t>. NTT</a:t>
            </a:r>
            <a:r>
              <a:rPr lang="ko-KR" altLang="en-US" sz="2000" dirty="0"/>
              <a:t>의 </a:t>
            </a:r>
            <a:r>
              <a:rPr lang="en-US" altLang="ko-KR" sz="2000" dirty="0"/>
              <a:t>FFT</a:t>
            </a:r>
            <a:r>
              <a:rPr lang="ko-KR" altLang="en-US" sz="2000" dirty="0"/>
              <a:t>와 유사한 구조를 그래프로 표현한 다음 신념 전파 알고리즘 </a:t>
            </a:r>
            <a:r>
              <a:rPr lang="en-US" altLang="ko-KR" sz="2000" dirty="0"/>
              <a:t>(BP)</a:t>
            </a:r>
            <a:r>
              <a:rPr lang="ko-KR" altLang="en-US" sz="2000" dirty="0"/>
              <a:t>을 적용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비밀 중간 값에 대한 지식을 공개 키와 결합하여 공격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dirty="0" err="1"/>
              <a:t>마스킹을</a:t>
            </a:r>
            <a:r>
              <a:rPr lang="ko-KR" altLang="en-US" sz="2000" dirty="0"/>
              <a:t> 사용하더라도 공격의 성능이 비슷하게 나타남</a:t>
            </a:r>
          </a:p>
        </p:txBody>
      </p:sp>
    </p:spTree>
    <p:extLst>
      <p:ext uri="{BB962C8B-B14F-4D97-AF65-F5344CB8AC3E}">
        <p14:creationId xmlns:p14="http://schemas.microsoft.com/office/powerpoint/2010/main" val="355829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4C5D0-3051-419A-888C-DAB3712E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논문 </a:t>
            </a:r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DED9C5-25B0-4B5D-845B-F9EAEAE41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NTT</a:t>
            </a:r>
            <a:r>
              <a:rPr lang="ko-KR" altLang="en-US" sz="2400" dirty="0"/>
              <a:t>의 규칙적인 구조는 전체 암호 디코딩 프로세스의 누출을 효율적으로 결합 할 수 있습니다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en-US" altLang="ko-KR" sz="2400" dirty="0"/>
              <a:t>NTT</a:t>
            </a:r>
            <a:r>
              <a:rPr lang="ko-KR" altLang="en-US" sz="2400" dirty="0"/>
              <a:t>를 사용하는 격자 기반 암호화의 다른 구현에 적용 할 수 있습니다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 err="1"/>
              <a:t>마스킹은</a:t>
            </a:r>
            <a:r>
              <a:rPr lang="ko-KR" altLang="en-US" sz="2400" dirty="0"/>
              <a:t> </a:t>
            </a:r>
            <a:r>
              <a:rPr lang="en-US" altLang="ko-KR" sz="2400" dirty="0"/>
              <a:t>DPA</a:t>
            </a:r>
            <a:r>
              <a:rPr lang="ko-KR" altLang="en-US" sz="2400" dirty="0"/>
              <a:t>에 효과적이지만 공격을 막지는 못합니다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/>
              <a:t>따라서 추가 대책이 구현되어야 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1138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E05C6-16F9-4467-BF73-AE6B240D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Generic Side-channel attacks on CCA-secure lattice-based PKE and KEM schemes </a:t>
            </a:r>
            <a:endParaRPr lang="ko-KR" altLang="en-US" sz="24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665348-8077-4A3D-9E67-237894EDAB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/>
              <a:t>LWE / LWR </a:t>
            </a:r>
            <a:r>
              <a:rPr lang="ko-KR" altLang="en-US" sz="2000" dirty="0"/>
              <a:t>기반 체계에 사용 된 </a:t>
            </a:r>
            <a:r>
              <a:rPr lang="en-US" altLang="ko-KR" sz="2000" dirty="0"/>
              <a:t>ECC (Error Correcting Code) </a:t>
            </a:r>
            <a:r>
              <a:rPr lang="ko-KR" altLang="en-US" sz="2000" dirty="0"/>
              <a:t>사이드 채널 취약성을 식별하여 암호 디코딩 작업에서 출력되는 코드 워드의 값을 구별 할 수 있었음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 </a:t>
            </a:r>
            <a:r>
              <a:rPr lang="en-US" altLang="ko-KR" sz="2000" dirty="0"/>
              <a:t>ECC</a:t>
            </a:r>
            <a:r>
              <a:rPr lang="ko-KR" altLang="en-US" sz="2000" dirty="0"/>
              <a:t>를 사용하지 않는 후지사키</a:t>
            </a:r>
            <a:r>
              <a:rPr lang="en-US" altLang="ko-KR" sz="2000" dirty="0"/>
              <a:t>-</a:t>
            </a:r>
            <a:r>
              <a:rPr lang="ko-KR" altLang="en-US" sz="2000" dirty="0"/>
              <a:t>오카모토 </a:t>
            </a:r>
            <a:r>
              <a:rPr lang="en-US" altLang="ko-KR" sz="2000" dirty="0"/>
              <a:t>(Fujisaki-Okamoto) </a:t>
            </a:r>
            <a:r>
              <a:rPr lang="ko-KR" altLang="en-US" sz="2000" dirty="0"/>
              <a:t>변환에서 암호 디코딩 된 메시지에 대한 채널 정보를 제공하는 다중 격자 기반에서도 유사한 취약점을 발견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NIST </a:t>
            </a:r>
            <a:r>
              <a:rPr lang="ko-KR" altLang="en-US" sz="2000" dirty="0"/>
              <a:t>표준화 과정의 두 번째 라운드에 있는 약 </a:t>
            </a:r>
            <a:r>
              <a:rPr lang="en-US" altLang="ko-KR" sz="2000" dirty="0"/>
              <a:t>6 </a:t>
            </a:r>
            <a:r>
              <a:rPr lang="ko-KR" altLang="en-US" sz="2000" dirty="0"/>
              <a:t>개의 </a:t>
            </a:r>
            <a:r>
              <a:rPr lang="en-US" altLang="ko-KR" sz="2000" dirty="0"/>
              <a:t>CCA </a:t>
            </a:r>
            <a:r>
              <a:rPr lang="ko-KR" altLang="en-US" sz="2000" dirty="0"/>
              <a:t>보안 격자 기반 공개키에 적용됨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62034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1434C-544C-4568-928E-D6EF10A5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Generic Side-channel attacks on CCA-secure lattice-based PKE and KEM schemes </a:t>
            </a:r>
            <a:endParaRPr lang="ko-KR" altLang="en-US" sz="24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11B31E-9B30-4372-B7BC-7C1980ECFE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/>
              <a:t>공개키 체계는 관련된 두 당사자가 공유 비밀 키를 설정하지 못할 때 실패 이벤트가 발생할 수 있습니다</a:t>
            </a:r>
            <a:r>
              <a:rPr lang="en-US" altLang="ko-KR" sz="2000" dirty="0"/>
              <a:t>. </a:t>
            </a:r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이러한 점을 설계자들은 </a:t>
            </a:r>
            <a:r>
              <a:rPr lang="en-US" altLang="ko-KR" sz="2000" dirty="0"/>
              <a:t>CCA</a:t>
            </a:r>
            <a:r>
              <a:rPr lang="ko-KR" altLang="en-US" sz="2000" dirty="0"/>
              <a:t>에 대한 보안을 달성하기위한 핵심 요구 사항으로 작용하고 있음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en-US" altLang="ko-KR" sz="2000" dirty="0"/>
              <a:t>LAC </a:t>
            </a:r>
            <a:r>
              <a:rPr lang="ko-KR" altLang="en-US" sz="2000" dirty="0"/>
              <a:t>및 </a:t>
            </a:r>
            <a:r>
              <a:rPr lang="en-US" altLang="ko-KR" sz="2000" dirty="0"/>
              <a:t>Round5</a:t>
            </a:r>
            <a:r>
              <a:rPr lang="ko-KR" altLang="en-US" sz="2000" dirty="0"/>
              <a:t>와 같은 특정 </a:t>
            </a:r>
            <a:r>
              <a:rPr lang="en-US" altLang="ko-KR" sz="2000" dirty="0"/>
              <a:t>LWE / LWR </a:t>
            </a:r>
            <a:r>
              <a:rPr lang="ko-KR" altLang="en-US" sz="2000" dirty="0"/>
              <a:t>기반 체계는 디코딩 된 메시지의 오류를 수정하여 디코딩 실패를 인위적으로 줄이기 위해 </a:t>
            </a:r>
            <a:r>
              <a:rPr lang="en-US" altLang="ko-KR" sz="2000" dirty="0"/>
              <a:t>ECC (</a:t>
            </a:r>
            <a:r>
              <a:rPr lang="ko-KR" altLang="en-US" sz="2000" dirty="0"/>
              <a:t>오류 수정 코드</a:t>
            </a:r>
            <a:r>
              <a:rPr lang="en-US" altLang="ko-KR" sz="2000" dirty="0"/>
              <a:t>) </a:t>
            </a:r>
            <a:r>
              <a:rPr lang="ko-KR" altLang="en-US" sz="2000" dirty="0"/>
              <a:t>사용을 선택</a:t>
            </a:r>
          </a:p>
        </p:txBody>
      </p:sp>
    </p:spTree>
    <p:extLst>
      <p:ext uri="{BB962C8B-B14F-4D97-AF65-F5344CB8AC3E}">
        <p14:creationId xmlns:p14="http://schemas.microsoft.com/office/powerpoint/2010/main" val="1748123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4C41E-8717-4151-BE8A-5F9081A6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Generic Side-channel attacks on CCA-secure lattice-based PKE and KEM schemes </a:t>
            </a:r>
            <a:endParaRPr lang="ko-KR" altLang="en-US" sz="24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47374B-0FB9-4C42-927D-DA657F131A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EE0CB1-572C-48DB-880E-D9D2A6341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6548"/>
            <a:ext cx="12192000" cy="51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62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D1B74-E654-463F-BFC1-EAEBD4BF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논문 </a:t>
            </a:r>
            <a:r>
              <a:rPr lang="en-US" altLang="ko-KR" sz="2800" dirty="0"/>
              <a:t>Results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E0C42D-45E7-4B56-A5E4-95F232DB6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격자 기반 방식과 </a:t>
            </a:r>
            <a:r>
              <a:rPr lang="en-US" altLang="ko-KR" sz="2000" dirty="0"/>
              <a:t>FO </a:t>
            </a:r>
            <a:r>
              <a:rPr lang="ko-KR" altLang="en-US" sz="2000" dirty="0"/>
              <a:t>변환 내에서 사용되는 오류 수정 코드 내에서 </a:t>
            </a:r>
            <a:r>
              <a:rPr lang="en-US" altLang="ko-KR" sz="2000" dirty="0"/>
              <a:t>EM </a:t>
            </a:r>
            <a:r>
              <a:rPr lang="ko-KR" altLang="en-US" sz="2000" dirty="0"/>
              <a:t>측 채널 취약성을 식별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디코딩 알고리즘의 출력에 대한 정보를 유출하여 전체 키 복구 함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ECC</a:t>
            </a:r>
            <a:r>
              <a:rPr lang="ko-KR" altLang="en-US" sz="2000" dirty="0"/>
              <a:t>를 대상으로 하는 공격</a:t>
            </a:r>
            <a:r>
              <a:rPr lang="en-US" altLang="ko-KR" sz="2000" dirty="0"/>
              <a:t>, ECC</a:t>
            </a:r>
            <a:r>
              <a:rPr lang="ko-KR" altLang="en-US" sz="2000" dirty="0"/>
              <a:t>를 사용하지 않는 체계에서 </a:t>
            </a:r>
            <a:r>
              <a:rPr lang="en-US" altLang="ko-KR" sz="2000" dirty="0"/>
              <a:t>FO ​​</a:t>
            </a:r>
            <a:r>
              <a:rPr lang="ko-KR" altLang="en-US" sz="2000" dirty="0"/>
              <a:t>변환은 </a:t>
            </a:r>
            <a:r>
              <a:rPr lang="ko-KR" altLang="en-US" sz="2000" dirty="0" err="1"/>
              <a:t>부채널</a:t>
            </a:r>
            <a:r>
              <a:rPr lang="ko-KR" altLang="en-US" sz="2000" dirty="0"/>
              <a:t> 보호 구현을 통해 보호 할 수 있습니다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격자 기반 암호화에 사용되는 </a:t>
            </a:r>
            <a:r>
              <a:rPr lang="en-US" altLang="ko-KR" sz="2000" dirty="0"/>
              <a:t>ECC</a:t>
            </a:r>
            <a:r>
              <a:rPr lang="ko-KR" altLang="en-US" sz="2000" dirty="0"/>
              <a:t>를 위한 효율적인 </a:t>
            </a:r>
            <a:r>
              <a:rPr lang="ko-KR" altLang="en-US" sz="2000" dirty="0" err="1"/>
              <a:t>마스킹</a:t>
            </a:r>
            <a:r>
              <a:rPr lang="ko-KR" altLang="en-US" sz="2000" dirty="0"/>
              <a:t> 기법은 아직 발명되지 않았다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CCA </a:t>
            </a:r>
            <a:r>
              <a:rPr lang="ko-KR" altLang="en-US" sz="2000" dirty="0"/>
              <a:t>보안 </a:t>
            </a:r>
            <a:r>
              <a:rPr lang="en-US" altLang="ko-KR" sz="2000" dirty="0"/>
              <a:t>LWE / LWR </a:t>
            </a:r>
            <a:r>
              <a:rPr lang="ko-KR" altLang="en-US" sz="2000" dirty="0"/>
              <a:t>기반 </a:t>
            </a:r>
            <a:r>
              <a:rPr lang="en-US" altLang="ko-KR" sz="2000" dirty="0"/>
              <a:t>PKE </a:t>
            </a:r>
            <a:r>
              <a:rPr lang="ko-KR" altLang="en-US" sz="2000" dirty="0"/>
              <a:t>및 </a:t>
            </a:r>
            <a:r>
              <a:rPr lang="en-US" altLang="ko-KR" sz="2000" dirty="0"/>
              <a:t>KEM</a:t>
            </a:r>
            <a:r>
              <a:rPr lang="ko-KR" altLang="en-US" sz="2000" dirty="0"/>
              <a:t>을 보호하기위한 효율적인 </a:t>
            </a:r>
            <a:r>
              <a:rPr lang="ko-KR" altLang="en-US" sz="2000" dirty="0" err="1"/>
              <a:t>마스킹</a:t>
            </a:r>
            <a:r>
              <a:rPr lang="ko-KR" altLang="en-US" sz="2000" dirty="0"/>
              <a:t> 전략과 </a:t>
            </a:r>
            <a:br>
              <a:rPr lang="en-US" altLang="ko-KR" sz="2000" dirty="0"/>
            </a:br>
            <a:r>
              <a:rPr lang="ko-KR" altLang="en-US" sz="2000" dirty="0"/>
              <a:t>함께 오류 수정 코드의 사이드 채널 내성 구현에 대한 관심이 필요</a:t>
            </a:r>
          </a:p>
        </p:txBody>
      </p:sp>
    </p:spTree>
    <p:extLst>
      <p:ext uri="{BB962C8B-B14F-4D97-AF65-F5344CB8AC3E}">
        <p14:creationId xmlns:p14="http://schemas.microsoft.com/office/powerpoint/2010/main" val="3630813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F782F-2C4F-4ECD-8800-351DAC747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dirty="0"/>
              <a:t>논문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49F6B9-F0BB-432F-BE07-150C5D1609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/>
              <a:t>마스크 된 비대칭 격자 기반 암호화의 단일 </a:t>
            </a:r>
            <a:r>
              <a:rPr lang="ko-KR" altLang="en-US" sz="1800" b="1" dirty="0" err="1"/>
              <a:t>트레이스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SCA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템플릿 공격 </a:t>
            </a:r>
            <a:r>
              <a:rPr lang="en-US" altLang="ko-KR" sz="1800" dirty="0"/>
              <a:t>(TA)</a:t>
            </a:r>
            <a:r>
              <a:rPr lang="ko-KR" altLang="en-US" sz="1800" dirty="0"/>
              <a:t>과 다음의 조합 </a:t>
            </a:r>
            <a:r>
              <a:rPr lang="en-US" altLang="ko-KR" sz="1800" dirty="0"/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/>
              <a:t>신념 전파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/>
              <a:t>격자 디코딩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⇒ 전체 개인 키 복구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b="1" dirty="0"/>
              <a:t>CCA </a:t>
            </a:r>
            <a:r>
              <a:rPr lang="ko-KR" altLang="en-US" sz="1800" b="1" dirty="0"/>
              <a:t>보안 격자 기반 </a:t>
            </a:r>
            <a:r>
              <a:rPr lang="en-US" altLang="ko-KR" sz="1800" b="1" dirty="0"/>
              <a:t>PKE </a:t>
            </a:r>
            <a:r>
              <a:rPr lang="ko-KR" altLang="en-US" sz="1800" b="1" dirty="0"/>
              <a:t>및 </a:t>
            </a:r>
            <a:r>
              <a:rPr lang="en-US" altLang="ko-KR" sz="1800" b="1" dirty="0"/>
              <a:t>KEM </a:t>
            </a:r>
            <a:r>
              <a:rPr lang="ko-KR" altLang="en-US" sz="1800" b="1" dirty="0"/>
              <a:t>체계에 대한 일반 사이드 채널 공격</a:t>
            </a:r>
            <a:endParaRPr lang="en-US" altLang="ko-KR" sz="1800" b="1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NIST </a:t>
            </a:r>
            <a:r>
              <a:rPr lang="ko-KR" altLang="en-US" sz="1800" dirty="0"/>
              <a:t>표준화 과정의 두 번째 라운드에 있는 격자 기반 </a:t>
            </a:r>
            <a:r>
              <a:rPr lang="en-US" altLang="ko-KR" sz="1800" dirty="0"/>
              <a:t>PKE / KEM</a:t>
            </a:r>
            <a:r>
              <a:rPr lang="ko-KR" altLang="en-US" sz="1800" dirty="0"/>
              <a:t>에 적용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⇒ 격자 기반 방식과 </a:t>
            </a:r>
            <a:r>
              <a:rPr lang="en-US" altLang="ko-KR" sz="1800" dirty="0"/>
              <a:t>FO </a:t>
            </a:r>
            <a:r>
              <a:rPr lang="ko-KR" altLang="en-US" sz="1800" dirty="0"/>
              <a:t>변환 내에서 사용되는 오류 수정 코드 내에서 </a:t>
            </a:r>
            <a:r>
              <a:rPr lang="en-US" altLang="ko-KR" sz="1800" dirty="0"/>
              <a:t>EM </a:t>
            </a:r>
            <a:r>
              <a:rPr lang="ko-KR" altLang="en-US" sz="1800" dirty="0"/>
              <a:t>측 채널 취약성을 식별 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⇒ 디코딩 알고리즘의 출력에 대한 정보를 통하여 전체 키 복구 함 </a:t>
            </a:r>
          </a:p>
        </p:txBody>
      </p:sp>
    </p:spTree>
    <p:extLst>
      <p:ext uri="{BB962C8B-B14F-4D97-AF65-F5344CB8AC3E}">
        <p14:creationId xmlns:p14="http://schemas.microsoft.com/office/powerpoint/2010/main" val="176261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3FD93-78A7-457D-B02F-04FEFD7AA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Ring-LWE(Ring learning with errors)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79ED9F-F272-4CD0-8E90-35F12F1A9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84926" y="2919249"/>
            <a:ext cx="3778474" cy="76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와        가 주어졌을 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64B1EF-CF31-4D1B-9FF7-E55584C50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9" y="1085588"/>
            <a:ext cx="6969358" cy="51916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33220B-5B2A-43BB-B93E-C6DAFBB68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440" y="2415497"/>
            <a:ext cx="3169820" cy="3522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700F24F-3AEF-4962-A5EA-6CAA8574B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440" y="2948129"/>
            <a:ext cx="564738" cy="3522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BD5551-1F0A-4BE9-B31F-0CEB5D9D9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9664" y="2922221"/>
            <a:ext cx="536481" cy="4040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401678-4D97-4C77-A462-F6ADF77E6C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0612" y="3404067"/>
            <a:ext cx="529471" cy="35505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DD07B6A-CE70-4C5E-8EEE-E3F8F718FB60}"/>
              </a:ext>
            </a:extLst>
          </p:cNvPr>
          <p:cNvSpPr/>
          <p:nvPr/>
        </p:nvSpPr>
        <p:spPr>
          <a:xfrm>
            <a:off x="7860143" y="3389792"/>
            <a:ext cx="3967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를</a:t>
            </a:r>
            <a:r>
              <a:rPr lang="ko-KR" altLang="en-US" dirty="0"/>
              <a:t> 복구하는 것이 어렵다는 것을 사용</a:t>
            </a:r>
          </a:p>
        </p:txBody>
      </p:sp>
    </p:spTree>
    <p:extLst>
      <p:ext uri="{BB962C8B-B14F-4D97-AF65-F5344CB8AC3E}">
        <p14:creationId xmlns:p14="http://schemas.microsoft.com/office/powerpoint/2010/main" val="257192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93B-14ED-46E2-B8FB-CCDC58CF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Encryption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D5C085-46D2-4969-8847-64872284C687}"/>
              </a:ext>
            </a:extLst>
          </p:cNvPr>
          <p:cNvSpPr/>
          <p:nvPr/>
        </p:nvSpPr>
        <p:spPr>
          <a:xfrm>
            <a:off x="1135060" y="1939903"/>
            <a:ext cx="20489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/>
              <a:t>r2 </a:t>
            </a:r>
          </a:p>
          <a:p>
            <a:pPr algn="ctr"/>
            <a:r>
              <a:rPr lang="en-US" altLang="ko-KR" sz="2400" dirty="0"/>
              <a:t>( private key )</a:t>
            </a: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2B326E-61A8-4B39-8277-03F215BDE552}"/>
              </a:ext>
            </a:extLst>
          </p:cNvPr>
          <p:cNvSpPr/>
          <p:nvPr/>
        </p:nvSpPr>
        <p:spPr>
          <a:xfrm>
            <a:off x="4816470" y="1989322"/>
            <a:ext cx="19303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/>
              <a:t>(</a:t>
            </a:r>
            <a:r>
              <a:rPr lang="en-US" altLang="ko-KR" sz="2400" b="1" dirty="0" err="1"/>
              <a:t>a,p</a:t>
            </a:r>
            <a:r>
              <a:rPr lang="en-US" altLang="ko-KR" sz="2400" b="1" dirty="0"/>
              <a:t>) </a:t>
            </a:r>
          </a:p>
          <a:p>
            <a:pPr algn="ctr"/>
            <a:r>
              <a:rPr lang="en-US" altLang="ko-KR" sz="2400" dirty="0"/>
              <a:t>( public key )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FCB6CD-CA85-4354-A0F8-35A2684C28B0}"/>
              </a:ext>
            </a:extLst>
          </p:cNvPr>
          <p:cNvSpPr/>
          <p:nvPr/>
        </p:nvSpPr>
        <p:spPr>
          <a:xfrm>
            <a:off x="7959858" y="1939903"/>
            <a:ext cx="30780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/>
              <a:t>m</a:t>
            </a:r>
            <a:endParaRPr lang="en-US" altLang="ko-KR" sz="2400" dirty="0"/>
          </a:p>
          <a:p>
            <a:pPr algn="ctr"/>
            <a:r>
              <a:rPr lang="en-US" altLang="ko-KR" sz="2400" dirty="0"/>
              <a:t>( encoded message )</a:t>
            </a:r>
            <a:endParaRPr lang="ko-KR" altLang="en-US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1A5D9E-05DC-4E0F-8930-F27C40096351}"/>
              </a:ext>
            </a:extLst>
          </p:cNvPr>
          <p:cNvSpPr/>
          <p:nvPr/>
        </p:nvSpPr>
        <p:spPr>
          <a:xfrm>
            <a:off x="3799610" y="3497173"/>
            <a:ext cx="350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ko-KR" dirty="0"/>
              <a:t>c1 = a </a:t>
            </a:r>
            <a:r>
              <a:rPr lang="pt-BR" altLang="ko-KR" sz="1600" dirty="0"/>
              <a:t>x</a:t>
            </a:r>
            <a:r>
              <a:rPr lang="pt-BR" altLang="ko-KR" dirty="0"/>
              <a:t> e1 + e2 ( cipher text 1 ) 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EA4026-813A-4C10-B2EB-9CA76EF413B7}"/>
              </a:ext>
            </a:extLst>
          </p:cNvPr>
          <p:cNvSpPr/>
          <p:nvPr/>
        </p:nvSpPr>
        <p:spPr>
          <a:xfrm>
            <a:off x="3799610" y="3866505"/>
            <a:ext cx="4192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c2 = p </a:t>
            </a:r>
            <a:r>
              <a:rPr lang="en-US" altLang="ko-KR" sz="1600" dirty="0"/>
              <a:t>x</a:t>
            </a:r>
            <a:r>
              <a:rPr lang="en-US" altLang="ko-KR" dirty="0"/>
              <a:t> e1 + e3 + m ← ( cipher text 2 )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F44520-ACD5-4CD5-BD6C-6BED609FA829}"/>
              </a:ext>
            </a:extLst>
          </p:cNvPr>
          <p:cNvSpPr/>
          <p:nvPr/>
        </p:nvSpPr>
        <p:spPr>
          <a:xfrm>
            <a:off x="1782092" y="4993831"/>
            <a:ext cx="1747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m = c1r2 + c2</a:t>
            </a:r>
            <a:endParaRPr lang="ko-KR" altLang="en-US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024CD8-BC1D-4830-B8E8-8C8CE7DE65AC}"/>
              </a:ext>
            </a:extLst>
          </p:cNvPr>
          <p:cNvSpPr/>
          <p:nvPr/>
        </p:nvSpPr>
        <p:spPr>
          <a:xfrm>
            <a:off x="2108303" y="4174219"/>
            <a:ext cx="10951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err="1"/>
              <a:t>alice</a:t>
            </a:r>
            <a:endParaRPr lang="ko-KR" altLang="en-US" sz="32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9B8B12-01F0-4CBF-92C1-FC36043BA725}"/>
              </a:ext>
            </a:extLst>
          </p:cNvPr>
          <p:cNvSpPr/>
          <p:nvPr/>
        </p:nvSpPr>
        <p:spPr>
          <a:xfrm>
            <a:off x="8605066" y="275276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ko-KR"/>
              <a:t>e1,e2,e3 ← X n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B828C3E-1E15-4AA8-9B59-E9582AEE593E}"/>
              </a:ext>
            </a:extLst>
          </p:cNvPr>
          <p:cNvSpPr/>
          <p:nvPr/>
        </p:nvSpPr>
        <p:spPr>
          <a:xfrm>
            <a:off x="8521091" y="4183947"/>
            <a:ext cx="9348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/>
              <a:t>bob</a:t>
            </a:r>
            <a:endParaRPr lang="ko-KR" altLang="en-US" sz="32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929D1C1-1038-407A-B547-49FFA90B4961}"/>
              </a:ext>
            </a:extLst>
          </p:cNvPr>
          <p:cNvSpPr/>
          <p:nvPr/>
        </p:nvSpPr>
        <p:spPr>
          <a:xfrm>
            <a:off x="6057824" y="2032597"/>
            <a:ext cx="1601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p</a:t>
            </a:r>
            <a:r>
              <a:rPr lang="ko-KR" altLang="en-US" dirty="0"/>
              <a:t> = r1 − </a:t>
            </a:r>
            <a:r>
              <a:rPr lang="ko-KR" altLang="en-US" dirty="0" err="1"/>
              <a:t>a</a:t>
            </a:r>
            <a:r>
              <a:rPr lang="pt-BR" altLang="ko-KR" dirty="0"/>
              <a:t> </a:t>
            </a:r>
            <a:r>
              <a:rPr lang="pt-BR" altLang="ko-KR" sz="1600" dirty="0"/>
              <a:t>x </a:t>
            </a:r>
            <a:r>
              <a:rPr lang="ko-KR" altLang="en-US" dirty="0"/>
              <a:t>r2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DFD13B1B-80B7-47B3-BDA7-D13467C4F00D}"/>
              </a:ext>
            </a:extLst>
          </p:cNvPr>
          <p:cNvSpPr/>
          <p:nvPr/>
        </p:nvSpPr>
        <p:spPr>
          <a:xfrm rot="10800000">
            <a:off x="3294643" y="4301397"/>
            <a:ext cx="520210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619CF12-8BD4-45D9-9B9A-2A1CCA18E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516" y="999261"/>
            <a:ext cx="30861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8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0636B-424A-4899-8350-6B8417B3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Number Theoretic Transform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DD2F70-8898-42DE-818D-F2700939A3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m = c1 </a:t>
            </a:r>
            <a:r>
              <a:rPr lang="en-US" altLang="ko-KR" sz="2400" dirty="0"/>
              <a:t>x</a:t>
            </a:r>
            <a:r>
              <a:rPr lang="en-US" altLang="ko-KR" dirty="0"/>
              <a:t> r2 + c2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비효율적 &gt;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a * b = INTT( NTT(a) ∗ NTT(b) 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5905AB-BC57-4CB7-98F7-0AD3E7809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568" y="1970083"/>
            <a:ext cx="4899108" cy="23993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E8A717-72F2-4B13-A716-99054693D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226" y="2659072"/>
            <a:ext cx="1165879" cy="66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8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34844-3747-429A-831E-EECDA99E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Number Theoretic Transform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384A8C-90D3-470E-A200-3950CA38A7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ko-KR" dirty="0"/>
              <a:t>m = c1 </a:t>
            </a:r>
            <a:r>
              <a:rPr lang="pt-BR" altLang="ko-KR" sz="2400" dirty="0"/>
              <a:t>x</a:t>
            </a:r>
            <a:r>
              <a:rPr lang="pt-BR" altLang="ko-KR" dirty="0"/>
              <a:t> r2 + c2 </a:t>
            </a:r>
          </a:p>
          <a:p>
            <a:endParaRPr lang="pt-BR" altLang="ko-KR" dirty="0"/>
          </a:p>
          <a:p>
            <a:endParaRPr lang="pt-BR" altLang="ko-KR" dirty="0"/>
          </a:p>
          <a:p>
            <a:pPr marL="0" indent="0">
              <a:buNone/>
            </a:pPr>
            <a:r>
              <a:rPr lang="pt-BR" altLang="ko-KR" dirty="0"/>
              <a:t>⇒ Faster:</a:t>
            </a:r>
          </a:p>
          <a:p>
            <a:endParaRPr lang="pt-BR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107B99-B3FC-492C-9AD1-1EEFB21FA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20" y="2642115"/>
            <a:ext cx="1789697" cy="5743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BC84073-3D91-4056-B99F-9BF28A809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63" y="3681412"/>
            <a:ext cx="6216566" cy="13573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D3451D-6BB7-4D31-95C0-662711662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26" y="5251531"/>
            <a:ext cx="5939840" cy="9078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7EB815-2894-4C62-9CAF-E4E89DD14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973" y="1924356"/>
            <a:ext cx="4669006" cy="60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6468B-CF10-4A9F-843F-F3C984B4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공격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E985BB-3809-4D92-86C8-7118A2B2E4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1270739"/>
            <a:ext cx="11369675" cy="40446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1. INTT </a:t>
            </a:r>
            <a:r>
              <a:rPr lang="ko-KR" altLang="en-US" sz="2400" dirty="0"/>
              <a:t>동작의 단일 </a:t>
            </a:r>
            <a:r>
              <a:rPr lang="ko-KR" altLang="en-US" sz="2400" dirty="0" err="1"/>
              <a:t>트레이스</a:t>
            </a:r>
            <a:r>
              <a:rPr lang="ko-KR" altLang="en-US" sz="2400" dirty="0"/>
              <a:t> </a:t>
            </a:r>
            <a:r>
              <a:rPr lang="en-US" altLang="ko-KR" sz="2400" dirty="0"/>
              <a:t>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2. </a:t>
            </a:r>
            <a:r>
              <a:rPr lang="ko-KR" altLang="en-US" sz="2400" dirty="0"/>
              <a:t>신뢰 전파 </a:t>
            </a:r>
            <a:r>
              <a:rPr lang="en-US" altLang="ko-KR" sz="2400" dirty="0"/>
              <a:t>(Belief Propagation)</a:t>
            </a:r>
            <a:r>
              <a:rPr lang="ko-KR" altLang="en-US" sz="2400" dirty="0"/>
              <a:t>를 통한 누출 조합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3. </a:t>
            </a:r>
            <a:r>
              <a:rPr lang="ko-KR" altLang="en-US" sz="2400" dirty="0"/>
              <a:t>격자 디코딩을 통한 키 복구</a:t>
            </a:r>
          </a:p>
        </p:txBody>
      </p:sp>
    </p:spTree>
    <p:extLst>
      <p:ext uri="{BB962C8B-B14F-4D97-AF65-F5344CB8AC3E}">
        <p14:creationId xmlns:p14="http://schemas.microsoft.com/office/powerpoint/2010/main" val="67831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0884A-2FE7-4796-AF23-4995D19F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INTT </a:t>
            </a:r>
            <a:r>
              <a:rPr lang="ko-KR" altLang="en-US" dirty="0"/>
              <a:t>동작의 단일 </a:t>
            </a:r>
            <a:r>
              <a:rPr lang="ko-KR" altLang="en-US" dirty="0" err="1"/>
              <a:t>트레이스</a:t>
            </a:r>
            <a:r>
              <a:rPr lang="ko-KR" altLang="en-US" dirty="0"/>
              <a:t> </a:t>
            </a:r>
            <a:r>
              <a:rPr lang="en-US" altLang="ko-KR" dirty="0"/>
              <a:t>TA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A9C177-79C5-4985-A34E-A90CF9CBF5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먼저 프로파일링을 수행 한 다음 실제 공격에 대해 각 모듈 식 연산에서 기록 된 템플릿을 일치시켜 각 계수에 대한 확률 분포 획득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6C3A07-77BD-4E1A-8679-8011553C8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540" y="3064213"/>
            <a:ext cx="7191375" cy="3009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938E93-ABF8-4C7B-A63F-298248FBC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94" y="4732613"/>
            <a:ext cx="2209800" cy="152400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843AA99-F574-4241-ADF2-4BB02308CBD5}"/>
              </a:ext>
            </a:extLst>
          </p:cNvPr>
          <p:cNvSpPr/>
          <p:nvPr/>
        </p:nvSpPr>
        <p:spPr>
          <a:xfrm rot="10518023">
            <a:off x="2966108" y="5084313"/>
            <a:ext cx="494863" cy="520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888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3A88E-66A4-42F4-9923-4E58415F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신뢰 전파 </a:t>
            </a:r>
            <a:r>
              <a:rPr lang="en-US" altLang="ko-KR" dirty="0"/>
              <a:t>(Belief Propagation)</a:t>
            </a:r>
            <a:r>
              <a:rPr lang="ko-KR" altLang="en-US" dirty="0"/>
              <a:t>를 통한 누출 조합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EE6D2F-FE9E-4749-8E27-38469C5E432E}"/>
              </a:ext>
            </a:extLst>
          </p:cNvPr>
          <p:cNvSpPr/>
          <p:nvPr/>
        </p:nvSpPr>
        <p:spPr>
          <a:xfrm>
            <a:off x="211736" y="995711"/>
            <a:ext cx="11700214" cy="1154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그래프 모델상에서 메시지 전달 알고리즘</a:t>
            </a:r>
            <a:r>
              <a:rPr lang="en-US" altLang="ko-KR" sz="1600" dirty="0"/>
              <a:t>.</a:t>
            </a:r>
            <a:r>
              <a:rPr lang="ko-KR" altLang="en-US" sz="1600" dirty="0"/>
              <a:t> 관측한 노드의 상태를 토대로 아직 관측하지 않은 노드의 주변분포를 각각 계산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모든 </a:t>
            </a:r>
            <a:r>
              <a:rPr lang="en-US" altLang="ko-KR" sz="1600" dirty="0"/>
              <a:t>(I)NTT</a:t>
            </a:r>
            <a:r>
              <a:rPr lang="ko-KR" altLang="en-US" sz="1600" dirty="0"/>
              <a:t>에 대하여</a:t>
            </a:r>
            <a:r>
              <a:rPr lang="en-US" altLang="ko-KR" sz="1600" dirty="0"/>
              <a:t> </a:t>
            </a:r>
            <a:r>
              <a:rPr lang="ko-KR" altLang="en-US" sz="1600" dirty="0"/>
              <a:t>반복 조건부 확률을 사용하여 모든 누출 지점의 정보를 효율적으로 결합</a:t>
            </a:r>
            <a:r>
              <a:rPr lang="en-US" altLang="ko-KR" sz="1600" dirty="0"/>
              <a:t>, </a:t>
            </a:r>
            <a:r>
              <a:rPr lang="ko-KR" altLang="en-US" sz="1600" dirty="0"/>
              <a:t>반복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네트워크가 수렴되었으며 거의 ​​모든 </a:t>
            </a:r>
            <a:r>
              <a:rPr lang="ko-KR" altLang="en-US" sz="1600" dirty="0" err="1"/>
              <a:t>중간값이</a:t>
            </a:r>
            <a:r>
              <a:rPr lang="ko-KR" altLang="en-US" sz="1600" dirty="0"/>
              <a:t> 매우 높은 확률로 결정됨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D1FC71A-F7E5-41E4-811B-112FAA622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603" y="2502485"/>
            <a:ext cx="7599896" cy="39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8234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8ED2E6D4E77E244B9E3F70AF9B53527" ma:contentTypeVersion="8" ma:contentTypeDescription="새 문서를 만듭니다." ma:contentTypeScope="" ma:versionID="564a372deacc0a80e2b11fd24f0e4547">
  <xsd:schema xmlns:xsd="http://www.w3.org/2001/XMLSchema" xmlns:xs="http://www.w3.org/2001/XMLSchema" xmlns:p="http://schemas.microsoft.com/office/2006/metadata/properties" xmlns:ns3="07134975-eb7f-4440-beb9-cfc7c744d082" targetNamespace="http://schemas.microsoft.com/office/2006/metadata/properties" ma:root="true" ma:fieldsID="b1d990cc96d3e7ae6bf3af00dc7854e6" ns3:_="">
    <xsd:import namespace="07134975-eb7f-4440-beb9-cfc7c744d08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134975-eb7f-4440-beb9-cfc7c744d0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A5FC9E-6D93-4B98-85CB-7ADE972C3A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134975-eb7f-4440-beb9-cfc7c744d0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FE1AC6-7A5F-4E73-97B6-1C8462E68A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ABD18F-C8C0-4C5A-9266-5AEFC69C412E}">
  <ds:schemaRefs>
    <ds:schemaRef ds:uri="http://schemas.microsoft.com/office/infopath/2007/PartnerControls"/>
    <ds:schemaRef ds:uri="07134975-eb7f-4440-beb9-cfc7c744d082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757</Words>
  <Application>Microsoft Office PowerPoint</Application>
  <PresentationFormat>와이드스크린</PresentationFormat>
  <Paragraphs>93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CryptoCraft 테마</vt:lpstr>
      <vt:lpstr>제목 테마</vt:lpstr>
      <vt:lpstr>격자 기반 암호 부채널 공격  논문 리뷰</vt:lpstr>
      <vt:lpstr> 논문</vt:lpstr>
      <vt:lpstr> Ring-LWE(Ring learning with errors)</vt:lpstr>
      <vt:lpstr> Encryption</vt:lpstr>
      <vt:lpstr> Number Theoretic Transform</vt:lpstr>
      <vt:lpstr> Number Theoretic Transform</vt:lpstr>
      <vt:lpstr> 공격</vt:lpstr>
      <vt:lpstr> INTT 동작의 단일 트레이스 TA</vt:lpstr>
      <vt:lpstr> 신뢰 전파 (Belief Propagation)를 통한 누출 조합</vt:lpstr>
      <vt:lpstr> 격자 디코딩을 통한 키 복구</vt:lpstr>
      <vt:lpstr> 논문 Results</vt:lpstr>
      <vt:lpstr> 논문 Results</vt:lpstr>
      <vt:lpstr>Generic Side-channel attacks on CCA-secure lattice-based PKE and KEM schemes </vt:lpstr>
      <vt:lpstr>Generic Side-channel attacks on CCA-secure lattice-based PKE and KEM schemes </vt:lpstr>
      <vt:lpstr>Generic Side-channel attacks on CCA-secure lattice-based PKE and KEM schemes </vt:lpstr>
      <vt:lpstr> 논문 Results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37</cp:revision>
  <dcterms:created xsi:type="dcterms:W3CDTF">2019-03-05T04:29:07Z</dcterms:created>
  <dcterms:modified xsi:type="dcterms:W3CDTF">2019-11-04T08:32:16Z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0x01010068ED2E6D4E77E244B9E3F70AF9B53527</vt:lpwstr>
  </property>
</Properties>
</file>