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69" r:id="rId5"/>
    <p:sldId id="289" r:id="rId6"/>
    <p:sldId id="283" r:id="rId7"/>
    <p:sldId id="290" r:id="rId8"/>
    <p:sldId id="281" r:id="rId9"/>
    <p:sldId id="280" r:id="rId10"/>
    <p:sldId id="282" r:id="rId11"/>
    <p:sldId id="284" r:id="rId12"/>
    <p:sldId id="286" r:id="rId13"/>
    <p:sldId id="287" r:id="rId14"/>
    <p:sldId id="291" r:id="rId15"/>
    <p:sldId id="292" r:id="rId16"/>
    <p:sldId id="288" r:id="rId17"/>
    <p:sldId id="295" r:id="rId18"/>
    <p:sldId id="296" r:id="rId19"/>
    <p:sldId id="297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Memory Management in OS (2)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https://youtu.be/12dVsTTQISw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공유 페이지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서로 다른 프로세스가 </a:t>
            </a:r>
            <a:r>
              <a:rPr lang="ko-KR" altLang="en-US" b="1"/>
              <a:t>같은 페이지</a:t>
            </a:r>
            <a:r>
              <a:rPr lang="ko-KR" altLang="en-US"/>
              <a:t>를 가리킴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여러 프로세스가 메모리를 공유 할 수 있음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 b="1"/>
              <a:t>공유 라이브러리 코드</a:t>
            </a:r>
            <a:r>
              <a:rPr lang="ko-KR" altLang="en-US"/>
              <a:t>에도 사용 가능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스스로 수정하지는 못함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공유 코드는 논리적 주소 공간의 동일한 위치에 나타나야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공유 페이지 </a:t>
            </a:r>
            <a:r>
              <a:rPr lang="en-US" altLang="ko-KR"/>
              <a:t>-</a:t>
            </a:r>
            <a:r>
              <a:rPr lang="ko-KR" altLang="en-US"/>
              <a:t> 공유 코드 예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3518" y="1279382"/>
            <a:ext cx="7744963" cy="5166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세그먼테이션의 개념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메모리를 </a:t>
            </a:r>
            <a:r>
              <a:rPr lang="ko-KR" altLang="en-US" b="1"/>
              <a:t>크기가 변할 수 있는 세그먼트</a:t>
            </a:r>
            <a:r>
              <a:rPr lang="ko-KR" altLang="en-US"/>
              <a:t>로 나누는 것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메모리의 연속된 위치에서 구성하되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b="1"/>
              <a:t>서로 인접할 필요 없음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하드웨어 보호 등 관리에 필요한 사항은 페이징과 비슷하거나 동일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세그먼테이션의 구조와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9978" y="1250093"/>
            <a:ext cx="8152043" cy="537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세그먼테이션 공유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9515" y="1178067"/>
            <a:ext cx="9052969" cy="5325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페이징과 세그먼테이션 비교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2742" y="1139562"/>
            <a:ext cx="7286516" cy="5504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페이징과 세그먼테이션 비교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lvl="0" indent="0">
              <a:lnSpc>
                <a:spcPct val="110000"/>
              </a:lnSpc>
              <a:buNone/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페이징은 </a:t>
            </a:r>
            <a:r>
              <a:rPr lang="ko-KR" altLang="en-US" b="1"/>
              <a:t>고정</a:t>
            </a:r>
            <a:r>
              <a:rPr lang="ko-KR" altLang="en-US"/>
              <a:t>된 크기로 분할</a:t>
            </a:r>
            <a:r>
              <a:rPr lang="en-US" altLang="ko-KR"/>
              <a:t>,</a:t>
            </a:r>
            <a:r>
              <a:rPr lang="ko-KR" altLang="en-US"/>
              <a:t> 세그먼테이션은 프로그램을 나누는 크기가 </a:t>
            </a:r>
            <a:r>
              <a:rPr lang="ko-KR" altLang="en-US" b="1"/>
              <a:t>변함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최적 적합 알고리즘이나 최초 적합 알고리즘으로 해결하는 동적 메모리 할당 방법 이용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세그먼테이션은 동적 대치 알고리즘이므로 원할 때마다 메모리 압축 가능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페이징은 물리적 주소 없이도 큰 가상 주소 공간이 가능하게 하려고 함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/>
              <a:t>세그먼테이션은 프로그램과 데이터를 논리적으로 독립된 주소 공간으로 나누고 쉽게 공유·보호할 수 있게 하려고 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페이지</a:t>
            </a:r>
            <a:r>
              <a:rPr lang="en-US" altLang="ko-KR"/>
              <a:t>,</a:t>
            </a:r>
            <a:r>
              <a:rPr lang="ko-KR" altLang="en-US"/>
              <a:t> 프레임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5887" y="1681501"/>
            <a:ext cx="2974160" cy="408108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130369"/>
            <a:ext cx="2737564" cy="5434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내부단편화</a:t>
            </a:r>
            <a:r>
              <a:rPr lang="en-US" altLang="ko-KR"/>
              <a:t>,</a:t>
            </a:r>
            <a:r>
              <a:rPr lang="ko-KR" altLang="en-US"/>
              <a:t> 외부단편화</a:t>
            </a:r>
            <a:endParaRPr lang="ko-KR" altLang="en-US"/>
          </a:p>
        </p:txBody>
      </p:sp>
      <p:grpSp>
        <p:nvGrpSpPr>
          <p:cNvPr id="24" name=""/>
          <p:cNvGrpSpPr/>
          <p:nvPr/>
        </p:nvGrpSpPr>
        <p:grpSpPr>
          <a:xfrm rot="0">
            <a:off x="748858" y="1444510"/>
            <a:ext cx="4910579" cy="4756378"/>
            <a:chOff x="1185421" y="1434589"/>
            <a:chExt cx="4910579" cy="4756378"/>
          </a:xfrm>
        </p:grpSpPr>
        <p:grpSp>
          <p:nvGrpSpPr>
            <p:cNvPr id="18" name=""/>
            <p:cNvGrpSpPr/>
            <p:nvPr/>
          </p:nvGrpSpPr>
          <p:grpSpPr>
            <a:xfrm rot="0">
              <a:off x="1185421" y="1434589"/>
              <a:ext cx="4910579" cy="4756378"/>
              <a:chOff x="950868" y="1483759"/>
              <a:chExt cx="4910579" cy="4756378"/>
            </a:xfrm>
          </p:grpSpPr>
          <p:grpSp>
            <p:nvGrpSpPr>
              <p:cNvPr id="10" name=""/>
              <p:cNvGrpSpPr/>
              <p:nvPr/>
            </p:nvGrpSpPr>
            <p:grpSpPr>
              <a:xfrm rot="0">
                <a:off x="950868" y="1483759"/>
                <a:ext cx="2402097" cy="4756378"/>
                <a:chOff x="950868" y="1483759"/>
                <a:chExt cx="2402097" cy="4756378"/>
              </a:xfrm>
            </p:grpSpPr>
            <p:sp>
              <p:nvSpPr>
                <p:cNvPr id="3" name=""/>
                <p:cNvSpPr/>
                <p:nvPr/>
              </p:nvSpPr>
              <p:spPr>
                <a:xfrm>
                  <a:off x="953569" y="1491893"/>
                  <a:ext cx="2397303" cy="4623371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en-US" altLang="ko-KR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951429" y="1483759"/>
                  <a:ext cx="2397303" cy="845478"/>
                </a:xfrm>
                <a:prstGeom prst="rect">
                  <a:avLst/>
                </a:prstGeom>
                <a:solidFill>
                  <a:srgbClr val="a6a7d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</a:rPr>
                    <a:t>200</a:t>
                  </a: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"/>
                <p:cNvSpPr/>
                <p:nvPr/>
              </p:nvSpPr>
              <p:spPr>
                <a:xfrm>
                  <a:off x="955662" y="2320548"/>
                  <a:ext cx="2397303" cy="2073145"/>
                </a:xfrm>
                <a:prstGeom prst="rect">
                  <a:avLst/>
                </a:prstGeom>
                <a:solidFill>
                  <a:srgbClr val="9be5c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</a:rPr>
                    <a:t>500</a:t>
                  </a: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>
                  <a:off x="950868" y="5177024"/>
                  <a:ext cx="2397303" cy="1063113"/>
                </a:xfrm>
                <a:prstGeom prst="rect">
                  <a:avLst/>
                </a:prstGeom>
                <a:solidFill>
                  <a:srgbClr val="f4e5b2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>
                      <a:solidFill>
                        <a:schemeClr val="tx1"/>
                      </a:solidFill>
                    </a:rPr>
                    <a:t>250</a:t>
                  </a:r>
                  <a:endParaRPr lang="en-US" altLang="ko-K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"/>
              <p:cNvSpPr/>
              <p:nvPr/>
            </p:nvSpPr>
            <p:spPr>
              <a:xfrm>
                <a:off x="3480197" y="4395589"/>
                <a:ext cx="2381249" cy="674688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en-US" altLang="ko-KR"/>
                  <a:t>90</a:t>
                </a:r>
                <a:endParaRPr lang="en-US" altLang="ko-KR"/>
              </a:p>
            </p:txBody>
          </p:sp>
        </p:grpSp>
        <p:sp>
          <p:nvSpPr>
            <p:cNvPr id="11" name=""/>
            <p:cNvSpPr txBox="1"/>
            <p:nvPr/>
          </p:nvSpPr>
          <p:spPr>
            <a:xfrm>
              <a:off x="2085576" y="4555535"/>
              <a:ext cx="601822" cy="36064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100</a:t>
              </a:r>
              <a:endParaRPr lang="en-US" altLang="ko-KR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6510690" y="1419067"/>
            <a:ext cx="4913357" cy="4756378"/>
            <a:chOff x="6609910" y="1420257"/>
            <a:chExt cx="4913357" cy="4756378"/>
          </a:xfrm>
        </p:grpSpPr>
        <p:grpSp>
          <p:nvGrpSpPr>
            <p:cNvPr id="13" name=""/>
            <p:cNvGrpSpPr/>
            <p:nvPr/>
          </p:nvGrpSpPr>
          <p:grpSpPr>
            <a:xfrm rot="0">
              <a:off x="6609910" y="1420257"/>
              <a:ext cx="2401701" cy="4756378"/>
              <a:chOff x="950868" y="1483759"/>
              <a:chExt cx="2401701" cy="4756378"/>
            </a:xfrm>
          </p:grpSpPr>
          <p:sp>
            <p:nvSpPr>
              <p:cNvPr id="14" name=""/>
              <p:cNvSpPr/>
              <p:nvPr/>
            </p:nvSpPr>
            <p:spPr>
              <a:xfrm>
                <a:off x="953569" y="1491893"/>
                <a:ext cx="2397303" cy="4623371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951429" y="1483759"/>
                <a:ext cx="2397303" cy="845478"/>
              </a:xfrm>
              <a:prstGeom prst="rect">
                <a:avLst/>
              </a:prstGeom>
              <a:solidFill>
                <a:srgbClr val="a6a7d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200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955266" y="2735282"/>
                <a:ext cx="2397303" cy="2073145"/>
              </a:xfrm>
              <a:prstGeom prst="rect">
                <a:avLst/>
              </a:prstGeom>
              <a:solidFill>
                <a:srgbClr val="9be5c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500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950868" y="5177024"/>
                <a:ext cx="2397303" cy="1063113"/>
              </a:xfrm>
              <a:prstGeom prst="rect">
                <a:avLst/>
              </a:prstGeom>
              <a:solidFill>
                <a:srgbClr val="f4e5b2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>
                    <a:solidFill>
                      <a:schemeClr val="tx1"/>
                    </a:solidFill>
                  </a:rPr>
                  <a:t>250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"/>
            <p:cNvSpPr txBox="1"/>
            <p:nvPr/>
          </p:nvSpPr>
          <p:spPr>
            <a:xfrm>
              <a:off x="7583089" y="2316765"/>
              <a:ext cx="471251" cy="367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50</a:t>
              </a:r>
              <a:endParaRPr lang="en-US" altLang="ko-KR"/>
            </a:p>
          </p:txBody>
        </p:sp>
        <p:sp>
          <p:nvSpPr>
            <p:cNvPr id="20" name=""/>
            <p:cNvSpPr txBox="1"/>
            <p:nvPr/>
          </p:nvSpPr>
          <p:spPr>
            <a:xfrm>
              <a:off x="7581501" y="4771437"/>
              <a:ext cx="471251" cy="367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50</a:t>
              </a:r>
              <a:endParaRPr lang="en-US" altLang="ko-KR"/>
            </a:p>
          </p:txBody>
        </p:sp>
        <p:sp>
          <p:nvSpPr>
            <p:cNvPr id="22" name=""/>
            <p:cNvSpPr/>
            <p:nvPr/>
          </p:nvSpPr>
          <p:spPr>
            <a:xfrm>
              <a:off x="9142017" y="3274856"/>
              <a:ext cx="2381249" cy="674688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90</a:t>
              </a:r>
              <a:endParaRPr lang="en-US" altLang="ko-KR"/>
            </a:p>
          </p:txBody>
        </p:sp>
      </p:grpSp>
      <p:sp>
        <p:nvSpPr>
          <p:cNvPr id="25" name=""/>
          <p:cNvSpPr txBox="1"/>
          <p:nvPr/>
        </p:nvSpPr>
        <p:spPr>
          <a:xfrm>
            <a:off x="1621228" y="6301381"/>
            <a:ext cx="7309411" cy="3642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(1)</a:t>
            </a:r>
            <a:r>
              <a:rPr lang="ko-KR" altLang="en-US"/>
              <a:t> 내부단편화                                                                 </a:t>
            </a:r>
            <a:r>
              <a:rPr lang="en-US" altLang="ko-KR"/>
              <a:t>(2)</a:t>
            </a:r>
            <a:r>
              <a:rPr lang="ko-KR" altLang="en-US"/>
              <a:t> 외부단편화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페이징의 개념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6811" y="1188449"/>
            <a:ext cx="8718378" cy="518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페이징의 개념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303" y="1429071"/>
            <a:ext cx="11205394" cy="4470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페이징의 특징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>
              <a:lnSpc>
                <a:spcPct val="140000"/>
              </a:lnSpc>
              <a:buNone/>
              <a:defRPr/>
            </a:pP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빈 </a:t>
            </a:r>
            <a:r>
              <a:rPr lang="ko-KR" altLang="en-US" b="1"/>
              <a:t>프레임</a:t>
            </a:r>
            <a:r>
              <a:rPr lang="ko-KR" altLang="en-US"/>
              <a:t>에 어떤 </a:t>
            </a:r>
            <a:r>
              <a:rPr lang="ko-KR" altLang="en-US" b="1"/>
              <a:t>페이지</a:t>
            </a:r>
            <a:r>
              <a:rPr lang="ko-KR" altLang="en-US"/>
              <a:t>든 적재할 수 있어 메모리를 효율적 사용함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프레임 간에 </a:t>
            </a:r>
            <a:r>
              <a:rPr lang="ko-KR" altLang="en-US" b="1"/>
              <a:t>외부 단편화</a:t>
            </a:r>
            <a:r>
              <a:rPr lang="ko-KR" altLang="en-US"/>
              <a:t>가 발생하지 않음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프레임 단위로 적재하므로 </a:t>
            </a:r>
            <a:r>
              <a:rPr lang="ko-KR" altLang="en-US" b="1"/>
              <a:t>내부 단편화</a:t>
            </a:r>
            <a:r>
              <a:rPr lang="ko-KR" altLang="en-US"/>
              <a:t>가 발생할 수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한 프로세스의 페이지를 메인 메모리의 여러 위치에 분산 적재하기 때문에 운영체제가 페이지를 관리하는 데 부담이 큼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 시스템의 하드웨어 구조와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9146" y="1311025"/>
            <a:ext cx="9193706" cy="5113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페이징 시스템의 하드웨어 구조와 원리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825" y="1846393"/>
            <a:ext cx="7172349" cy="489643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80218" y="1261069"/>
            <a:ext cx="4853147" cy="36699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페이지 테이블을 이용한 물리적 주소 변환 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다중 단계 페이징 시스템의 구조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3863" y="1090452"/>
            <a:ext cx="8584273" cy="5571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216</ep:Words>
  <ep:PresentationFormat>와이드스크린</ep:PresentationFormat>
  <ep:Paragraphs>37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ep:HeadingPairs>
  <ep:TitlesOfParts>
    <vt:vector size="19" baseType="lpstr">
      <vt:lpstr>CryptoCraft 테마</vt:lpstr>
      <vt:lpstr>제목 테마</vt:lpstr>
      <vt:lpstr>Memory Management in OS (2)</vt:lpstr>
      <vt:lpstr>페이지, 프레임</vt:lpstr>
      <vt:lpstr>내부단편화, 외부단편화</vt:lpstr>
      <vt:lpstr>페이징의 개념</vt:lpstr>
      <vt:lpstr>페이징의 개념</vt:lpstr>
      <vt:lpstr>페이징의 특징</vt:lpstr>
      <vt:lpstr>페이징 시스템의 하드웨어 구조와 원리</vt:lpstr>
      <vt:lpstr>페이징 시스템의 하드웨어 구조와 원리</vt:lpstr>
      <vt:lpstr>다중 단계 페이징 시스템의 구조</vt:lpstr>
      <vt:lpstr>공유 페이지</vt:lpstr>
      <vt:lpstr>공유 페이지 - 공유 코드 예</vt:lpstr>
      <vt:lpstr>세그먼테이션의 개념</vt:lpstr>
      <vt:lpstr>세그먼테이션의 구조와 원리</vt:lpstr>
      <vt:lpstr>세그먼테이션 공유</vt:lpstr>
      <vt:lpstr>페이징과 세그먼테이션 비교</vt:lpstr>
      <vt:lpstr>페이징과 세그먼테이션 비교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2022-07-08T19:13:06.743</dcterms:modified>
  <cp:revision>150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