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75" r:id="rId4"/>
    <p:sldId id="280" r:id="rId5"/>
    <p:sldId id="284" r:id="rId6"/>
    <p:sldId id="285" r:id="rId7"/>
    <p:sldId id="282" r:id="rId8"/>
    <p:sldId id="286" r:id="rId9"/>
    <p:sldId id="288" r:id="rId10"/>
    <p:sldId id="287" r:id="rId11"/>
    <p:sldId id="289" r:id="rId12"/>
    <p:sldId id="291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84" autoAdjust="0"/>
    <p:restoredTop sz="94660"/>
  </p:normalViewPr>
  <p:slideViewPr>
    <p:cSldViewPr snapToGrid="0">
      <p:cViewPr varScale="1">
        <p:scale>
          <a:sx n="162" d="100"/>
          <a:sy n="162" d="100"/>
        </p:scale>
        <p:origin x="636" y="14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2022-07-04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youtu.be/ESmzSc2NlEg" TargetMode="Externa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6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DES </a:t>
            </a:r>
            <a:r>
              <a:rPr lang="ko-KR" altLang="en-US" dirty="0"/>
              <a:t>알고리즘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유튜브 주소 </a:t>
            </a:r>
            <a:r>
              <a:rPr lang="en-US" altLang="ko-KR" dirty="0"/>
              <a:t>: </a:t>
            </a:r>
            <a:r>
              <a:rPr lang="en-US" altLang="ko-KR" dirty="0">
                <a:hlinkClick r:id="rId2"/>
              </a:rPr>
              <a:t>https://youtu.be/ESmzSc2NlEg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코드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0" y="1152525"/>
            <a:ext cx="12192000" cy="56038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sz="2400" dirty="0"/>
              <a:t>     Initial Permutation </a:t>
            </a:r>
            <a:r>
              <a:rPr lang="ko-KR" altLang="en-US" sz="2400" dirty="0"/>
              <a:t>코드                  </a:t>
            </a:r>
            <a:r>
              <a:rPr lang="en-US" altLang="ko-KR" sz="2400" dirty="0"/>
              <a:t>F</a:t>
            </a:r>
            <a:r>
              <a:rPr lang="ko-KR" altLang="en-US" sz="2400" dirty="0"/>
              <a:t>함수 코드                 </a:t>
            </a:r>
            <a:r>
              <a:rPr lang="en-US" altLang="ko-KR" sz="2400" dirty="0"/>
              <a:t>F</a:t>
            </a:r>
            <a:r>
              <a:rPr lang="ko-KR" altLang="en-US" sz="2400" dirty="0"/>
              <a:t>함수 내부 </a:t>
            </a:r>
            <a:r>
              <a:rPr lang="en-US" altLang="ko-KR" sz="2400" dirty="0" err="1"/>
              <a:t>Expension</a:t>
            </a:r>
            <a:r>
              <a:rPr lang="ko-KR" altLang="en-US" sz="2400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27DD1CF2-3354-8513-7497-37F73022C1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742" y="1690687"/>
            <a:ext cx="3829050" cy="325755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BD37C76F-AAAC-AD81-E149-3B9161620B2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999" y="1690687"/>
            <a:ext cx="3590925" cy="3248025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AC0B040D-880C-2E8D-F4E4-2BAC3D955B7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925767" y="1795461"/>
            <a:ext cx="4133850" cy="3038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988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코드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S-box </a:t>
            </a:r>
            <a:r>
              <a:rPr lang="ko-KR" altLang="en-US" dirty="0"/>
              <a:t>코드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05AABF5F-B192-2442-24C3-D4A3F5A434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162" y="1651000"/>
            <a:ext cx="7677150" cy="5105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8951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DES </a:t>
            </a:r>
            <a:r>
              <a:rPr lang="ko-KR" altLang="en-US" dirty="0"/>
              <a:t>개요</a:t>
            </a:r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ko-KR" altLang="en-US" dirty="0" err="1"/>
              <a:t>파이스텔</a:t>
            </a:r>
            <a:r>
              <a:rPr lang="ko-KR" altLang="en-US" dirty="0"/>
              <a:t> 구조</a:t>
            </a:r>
            <a:r>
              <a:rPr lang="en-US" altLang="ko-KR" dirty="0"/>
              <a:t>, </a:t>
            </a:r>
            <a:r>
              <a:rPr lang="ko-KR" altLang="en-US" dirty="0"/>
              <a:t>암호화 과정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ko-KR" altLang="en-US" dirty="0"/>
              <a:t>구현 코드 분석</a:t>
            </a:r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블록 암호의 일종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대칭키</a:t>
            </a:r>
            <a:r>
              <a:rPr lang="ko-KR" altLang="en-US" dirty="0"/>
              <a:t> 암호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평문</a:t>
            </a:r>
            <a:r>
              <a:rPr lang="ko-KR" altLang="en-US" dirty="0"/>
              <a:t> 길이 </a:t>
            </a:r>
            <a:r>
              <a:rPr lang="en-US" altLang="ko-KR" dirty="0"/>
              <a:t>64</a:t>
            </a:r>
            <a:r>
              <a:rPr lang="ko-KR" altLang="en-US" dirty="0"/>
              <a:t>비트</a:t>
            </a:r>
            <a:r>
              <a:rPr lang="en-US" altLang="ko-KR" dirty="0"/>
              <a:t>, </a:t>
            </a:r>
            <a:r>
              <a:rPr lang="ko-KR" altLang="en-US" dirty="0"/>
              <a:t>키 길이 </a:t>
            </a:r>
            <a:r>
              <a:rPr lang="en-US" altLang="ko-KR" dirty="0"/>
              <a:t>64</a:t>
            </a:r>
            <a:r>
              <a:rPr lang="ko-KR" altLang="en-US" dirty="0"/>
              <a:t>비트</a:t>
            </a:r>
            <a:endParaRPr lang="en-US" altLang="ko-KR" dirty="0"/>
          </a:p>
          <a:p>
            <a:pPr lvl="1"/>
            <a:r>
              <a:rPr lang="ko-KR" altLang="en-US" dirty="0"/>
              <a:t>실제 사용 되는 키는 </a:t>
            </a:r>
            <a:r>
              <a:rPr lang="en-US" altLang="ko-KR" dirty="0"/>
              <a:t>56</a:t>
            </a:r>
            <a:r>
              <a:rPr lang="ko-KR" altLang="en-US" dirty="0"/>
              <a:t>비트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파이스텔</a:t>
            </a:r>
            <a:r>
              <a:rPr lang="ko-KR" altLang="en-US" dirty="0"/>
              <a:t> </a:t>
            </a:r>
            <a:r>
              <a:rPr lang="ko-KR" altLang="en-US" dirty="0" err="1"/>
              <a:t>사이퍼</a:t>
            </a:r>
            <a:r>
              <a:rPr lang="ko-KR" altLang="en-US" dirty="0"/>
              <a:t> 구조</a:t>
            </a:r>
            <a:endParaRPr lang="en-US" altLang="ko-KR" dirty="0"/>
          </a:p>
          <a:p>
            <a:pPr lvl="1"/>
            <a:r>
              <a:rPr lang="ko-KR" altLang="en-US" dirty="0"/>
              <a:t>데이터를 두 부분으로 나누어 </a:t>
            </a:r>
            <a:endParaRPr lang="en-US" altLang="ko-KR" dirty="0"/>
          </a:p>
          <a:p>
            <a:pPr marL="457200" lvl="1" indent="0">
              <a:buNone/>
            </a:pPr>
            <a:r>
              <a:rPr lang="en-US" altLang="ko-KR" dirty="0"/>
              <a:t>   </a:t>
            </a:r>
            <a:r>
              <a:rPr lang="ko-KR" altLang="en-US" dirty="0"/>
              <a:t>교대로 비선형 변환을 적용시키는 구조</a:t>
            </a:r>
          </a:p>
          <a:p>
            <a:pPr lvl="1"/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0F1B3C6-F7E0-32CF-4765-6D08B66282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89946" y="1051642"/>
            <a:ext cx="3272786" cy="5805639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4F7AD03D-0976-31C6-C2B0-7CCDCDB4AF6A}"/>
              </a:ext>
            </a:extLst>
          </p:cNvPr>
          <p:cNvSpPr/>
          <p:nvPr/>
        </p:nvSpPr>
        <p:spPr>
          <a:xfrm>
            <a:off x="7850165" y="5791792"/>
            <a:ext cx="475270" cy="95813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7798D378-961F-C972-C717-60D079D81CA6}"/>
              </a:ext>
            </a:extLst>
          </p:cNvPr>
          <p:cNvSpPr/>
          <p:nvPr/>
        </p:nvSpPr>
        <p:spPr>
          <a:xfrm>
            <a:off x="10787462" y="5941645"/>
            <a:ext cx="475270" cy="8588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텍스트 개체 틀 8">
            <a:extLst>
              <a:ext uri="{FF2B5EF4-FFF2-40B4-BE49-F238E27FC236}">
                <a16:creationId xmlns:a16="http://schemas.microsoft.com/office/drawing/2014/main" id="{8110DB2E-1FAF-9115-9A2B-C8562E6CB53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 err="1"/>
              <a:t>파이스텔</a:t>
            </a:r>
            <a:r>
              <a:rPr lang="ko-KR" altLang="en-US" dirty="0"/>
              <a:t> </a:t>
            </a:r>
            <a:r>
              <a:rPr lang="ko-KR" altLang="en-US" dirty="0" err="1"/>
              <a:t>사이퍼</a:t>
            </a:r>
            <a:r>
              <a:rPr lang="ko-KR" altLang="en-US" dirty="0"/>
              <a:t> 구조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암복호화</a:t>
            </a:r>
            <a:r>
              <a:rPr lang="ko-KR" altLang="en-US" dirty="0"/>
              <a:t> 과정에서 라운드 함수</a:t>
            </a:r>
            <a:r>
              <a:rPr lang="en-US" altLang="ko-KR" dirty="0"/>
              <a:t>(F </a:t>
            </a:r>
            <a:r>
              <a:rPr lang="ko-KR" altLang="en-US" dirty="0"/>
              <a:t>함수</a:t>
            </a:r>
            <a:r>
              <a:rPr lang="en-US" altLang="ko-KR" dirty="0"/>
              <a:t>)</a:t>
            </a:r>
            <a:r>
              <a:rPr lang="ko-KR" altLang="en-US" dirty="0"/>
              <a:t> 사용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라운드 수는 원하는 만큼 늘릴 수 있음</a:t>
            </a:r>
            <a:endParaRPr lang="en-US" altLang="ko-KR" dirty="0"/>
          </a:p>
          <a:p>
            <a:pPr lvl="1"/>
            <a:r>
              <a:rPr lang="ko-KR" altLang="en-US" dirty="0"/>
              <a:t>라운드 수가 늘어날수록 보안성 강화</a:t>
            </a:r>
            <a:endParaRPr lang="en-US" altLang="ko-KR" dirty="0"/>
          </a:p>
          <a:p>
            <a:pPr lvl="1"/>
            <a:r>
              <a:rPr lang="ko-KR" altLang="en-US" dirty="0"/>
              <a:t>일반적으로 </a:t>
            </a:r>
            <a:r>
              <a:rPr lang="en-US" altLang="ko-KR" dirty="0"/>
              <a:t>16</a:t>
            </a:r>
            <a:r>
              <a:rPr lang="ko-KR" altLang="en-US" dirty="0"/>
              <a:t>라운드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암복호화</a:t>
            </a:r>
            <a:r>
              <a:rPr lang="ko-KR" altLang="en-US" dirty="0"/>
              <a:t> 과정이 동일</a:t>
            </a:r>
          </a:p>
        </p:txBody>
      </p:sp>
    </p:spTree>
    <p:extLst>
      <p:ext uri="{BB962C8B-B14F-4D97-AF65-F5344CB8AC3E}">
        <p14:creationId xmlns:p14="http://schemas.microsoft.com/office/powerpoint/2010/main" val="34337425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 </a:t>
            </a:r>
            <a:r>
              <a:rPr lang="ko-KR" altLang="en-US" dirty="0"/>
              <a:t>암호화 과정</a:t>
            </a:r>
            <a:endParaRPr lang="en-US" altLang="ko-KR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크게 </a:t>
            </a:r>
            <a:r>
              <a:rPr lang="en-US" altLang="ko-KR" dirty="0"/>
              <a:t>3</a:t>
            </a:r>
            <a:r>
              <a:rPr lang="ko-KR" altLang="en-US" dirty="0"/>
              <a:t>가지로 나뉘어짐</a:t>
            </a:r>
            <a:endParaRPr lang="en-US" altLang="ko-KR" dirty="0"/>
          </a:p>
          <a:p>
            <a:pPr lvl="1"/>
            <a:r>
              <a:rPr lang="en-US" altLang="ko-KR" dirty="0"/>
              <a:t>Initial Permutation &amp; Final Permutation</a:t>
            </a:r>
          </a:p>
          <a:p>
            <a:pPr lvl="1"/>
            <a:r>
              <a:rPr lang="en-US" altLang="ko-KR" dirty="0"/>
              <a:t>16 Round Function</a:t>
            </a:r>
          </a:p>
          <a:p>
            <a:pPr lvl="1"/>
            <a:r>
              <a:rPr lang="en-US" altLang="ko-KR" dirty="0"/>
              <a:t>Round key Generator</a:t>
            </a:r>
          </a:p>
          <a:p>
            <a:pPr lvl="1"/>
            <a:endParaRPr lang="en-US" altLang="ko-KR" dirty="0"/>
          </a:p>
          <a:p>
            <a:r>
              <a:rPr lang="ko-KR" altLang="en-US" dirty="0"/>
              <a:t>과정 요약</a:t>
            </a:r>
            <a:endParaRPr lang="en-US" altLang="ko-KR" dirty="0"/>
          </a:p>
          <a:p>
            <a:pPr lvl="1"/>
            <a:r>
              <a:rPr lang="en-US" altLang="ko-KR" dirty="0"/>
              <a:t>64</a:t>
            </a:r>
            <a:r>
              <a:rPr lang="ko-KR" altLang="en-US" dirty="0"/>
              <a:t>비트 입력 </a:t>
            </a:r>
            <a:r>
              <a:rPr lang="en-US" altLang="ko-KR" dirty="0"/>
              <a:t>initial permutation</a:t>
            </a:r>
          </a:p>
          <a:p>
            <a:pPr lvl="1"/>
            <a:r>
              <a:rPr lang="en-US" altLang="ko-KR" dirty="0"/>
              <a:t>32</a:t>
            </a:r>
            <a:r>
              <a:rPr lang="ko-KR" altLang="en-US" dirty="0" err="1"/>
              <a:t>비트씩</a:t>
            </a:r>
            <a:r>
              <a:rPr lang="ko-KR" altLang="en-US" dirty="0"/>
              <a:t> 쪼개기</a:t>
            </a:r>
            <a:endParaRPr lang="en-US" altLang="ko-KR" dirty="0"/>
          </a:p>
          <a:p>
            <a:pPr lvl="1"/>
            <a:r>
              <a:rPr lang="ko-KR" altLang="en-US" dirty="0"/>
              <a:t>오른쪽 </a:t>
            </a:r>
            <a:r>
              <a:rPr lang="en-US" altLang="ko-KR" dirty="0"/>
              <a:t>32</a:t>
            </a:r>
            <a:r>
              <a:rPr lang="ko-KR" altLang="en-US" dirty="0"/>
              <a:t>비트는 다음 라운드의 </a:t>
            </a:r>
            <a:endParaRPr lang="en-US" altLang="ko-KR" dirty="0"/>
          </a:p>
          <a:p>
            <a:pPr marL="457200" lvl="1" indent="0">
              <a:buNone/>
            </a:pPr>
            <a:r>
              <a:rPr lang="ko-KR" altLang="en-US" dirty="0"/>
              <a:t>   왼쪽 </a:t>
            </a:r>
            <a:r>
              <a:rPr lang="en-US" altLang="ko-KR" dirty="0"/>
              <a:t>32</a:t>
            </a:r>
            <a:r>
              <a:rPr lang="ko-KR" altLang="en-US" dirty="0"/>
              <a:t>비트가 됨</a:t>
            </a:r>
            <a:endParaRPr lang="en-US" altLang="ko-KR" dirty="0"/>
          </a:p>
          <a:p>
            <a:pPr lvl="1"/>
            <a:r>
              <a:rPr lang="ko-KR" altLang="en-US" dirty="0"/>
              <a:t>오른쪽 </a:t>
            </a:r>
            <a:r>
              <a:rPr lang="en-US" altLang="ko-KR" dirty="0"/>
              <a:t>32</a:t>
            </a:r>
            <a:r>
              <a:rPr lang="ko-KR" altLang="en-US" dirty="0"/>
              <a:t>비트를 </a:t>
            </a:r>
            <a:r>
              <a:rPr lang="en-US" altLang="ko-KR" dirty="0"/>
              <a:t>F</a:t>
            </a:r>
            <a:r>
              <a:rPr lang="ko-KR" altLang="en-US" dirty="0"/>
              <a:t>함수를 거친 키와 </a:t>
            </a:r>
            <a:r>
              <a:rPr lang="en-US" altLang="ko-KR" dirty="0" err="1"/>
              <a:t>xor</a:t>
            </a:r>
            <a:endParaRPr lang="en-US" altLang="ko-KR" dirty="0"/>
          </a:p>
          <a:p>
            <a:pPr lvl="1"/>
            <a:r>
              <a:rPr lang="ko-KR" altLang="en-US" dirty="0"/>
              <a:t>라운드 반복 </a:t>
            </a:r>
            <a:r>
              <a:rPr lang="en-US" altLang="ko-KR" dirty="0"/>
              <a:t>but 16</a:t>
            </a:r>
            <a:r>
              <a:rPr lang="ko-KR" altLang="en-US" dirty="0"/>
              <a:t>라운드에는 교차</a:t>
            </a:r>
            <a:r>
              <a:rPr lang="en-US" altLang="ko-KR" dirty="0"/>
              <a:t>X</a:t>
            </a:r>
          </a:p>
          <a:p>
            <a:pPr lvl="1"/>
            <a:r>
              <a:rPr lang="ko-KR" altLang="en-US" dirty="0"/>
              <a:t>최종 </a:t>
            </a:r>
            <a:r>
              <a:rPr lang="en-US" altLang="ko-KR" dirty="0"/>
              <a:t>permutation</a:t>
            </a:r>
            <a:endParaRPr lang="ko-KR" altLang="en-US" dirty="0"/>
          </a:p>
        </p:txBody>
      </p:sp>
      <p:pic>
        <p:nvPicPr>
          <p:cNvPr id="4" name="Picture 2" descr="DES Structure">
            <a:extLst>
              <a:ext uri="{FF2B5EF4-FFF2-40B4-BE49-F238E27FC236}">
                <a16:creationId xmlns:a16="http://schemas.microsoft.com/office/drawing/2014/main" id="{5D557BDC-946C-C360-7B6C-0E3031F1A1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67105" y="1692781"/>
            <a:ext cx="5402232" cy="45233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7821694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 </a:t>
            </a:r>
            <a:r>
              <a:rPr lang="ko-KR" altLang="en-US" dirty="0"/>
              <a:t>암호화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Initial Permutation &amp; Final Permutation</a:t>
            </a:r>
          </a:p>
          <a:p>
            <a:r>
              <a:rPr lang="en-US" altLang="ko-KR" dirty="0" err="1"/>
              <a:t>Permutaion</a:t>
            </a:r>
            <a:r>
              <a:rPr lang="en-US" altLang="ko-KR" dirty="0"/>
              <a:t> Table</a:t>
            </a:r>
            <a:r>
              <a:rPr lang="ko-KR" altLang="en-US" dirty="0"/>
              <a:t>에 따라서 </a:t>
            </a:r>
            <a:r>
              <a:rPr lang="en-US" altLang="ko-KR" dirty="0"/>
              <a:t>bit </a:t>
            </a:r>
            <a:r>
              <a:rPr lang="ko-KR" altLang="en-US" dirty="0"/>
              <a:t>교환</a:t>
            </a:r>
            <a:endParaRPr lang="en-US" altLang="ko-KR" dirty="0"/>
          </a:p>
          <a:p>
            <a:r>
              <a:rPr lang="ko-KR" altLang="en-US" dirty="0"/>
              <a:t>암호화를 하진 않음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2050" name="Picture 2" descr="Initial and Final Permutation">
            <a:extLst>
              <a:ext uri="{FF2B5EF4-FFF2-40B4-BE49-F238E27FC236}">
                <a16:creationId xmlns:a16="http://schemas.microsoft.com/office/drawing/2014/main" id="{2A8D875F-AB3C-AC23-AA31-088C7490C0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64" y="2941449"/>
            <a:ext cx="5453062" cy="34267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>
            <a:extLst>
              <a:ext uri="{FF2B5EF4-FFF2-40B4-BE49-F238E27FC236}">
                <a16:creationId xmlns:a16="http://schemas.microsoft.com/office/drawing/2014/main" id="{2AFAC8BC-12A9-E910-A84B-3A00587F96F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46155" y="3642267"/>
            <a:ext cx="4733925" cy="218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D71D298-4CC7-57A0-E0A0-4A5CE8E0FB0A}"/>
              </a:ext>
            </a:extLst>
          </p:cNvPr>
          <p:cNvSpPr txBox="1"/>
          <p:nvPr/>
        </p:nvSpPr>
        <p:spPr>
          <a:xfrm>
            <a:off x="8486078" y="5920614"/>
            <a:ext cx="27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Permutaion</a:t>
            </a:r>
            <a:r>
              <a:rPr lang="en-US" altLang="ko-KR" dirty="0"/>
              <a:t> table</a:t>
            </a:r>
            <a:endParaRPr lang="ko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348ECC5-E1FD-D702-805F-D06D22A742B1}"/>
              </a:ext>
            </a:extLst>
          </p:cNvPr>
          <p:cNvSpPr txBox="1"/>
          <p:nvPr/>
        </p:nvSpPr>
        <p:spPr>
          <a:xfrm>
            <a:off x="2167671" y="6387068"/>
            <a:ext cx="27320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 err="1"/>
              <a:t>Permutaion</a:t>
            </a:r>
            <a:r>
              <a:rPr lang="en-US" altLang="ko-KR" dirty="0"/>
              <a:t> </a:t>
            </a:r>
            <a:r>
              <a:rPr lang="ko-KR" altLang="en-US" dirty="0"/>
              <a:t>구조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AF607C53-074D-7A1B-32F1-DBA029AEB8B7}"/>
              </a:ext>
            </a:extLst>
          </p:cNvPr>
          <p:cNvSpPr/>
          <p:nvPr/>
        </p:nvSpPr>
        <p:spPr>
          <a:xfrm>
            <a:off x="818315" y="2941449"/>
            <a:ext cx="274504" cy="225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E8BBCF2B-0DD7-EF0B-8A4D-5D3F4E26D02B}"/>
              </a:ext>
            </a:extLst>
          </p:cNvPr>
          <p:cNvSpPr/>
          <p:nvPr/>
        </p:nvSpPr>
        <p:spPr>
          <a:xfrm>
            <a:off x="9044198" y="4844590"/>
            <a:ext cx="274504" cy="225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293165B1-1C31-AA4F-9DA7-2BC8E994815C}"/>
              </a:ext>
            </a:extLst>
          </p:cNvPr>
          <p:cNvSpPr/>
          <p:nvPr/>
        </p:nvSpPr>
        <p:spPr>
          <a:xfrm>
            <a:off x="9044198" y="4017931"/>
            <a:ext cx="274504" cy="225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125AD72-A29C-F1E7-1FC9-65C3781ADBDE}"/>
              </a:ext>
            </a:extLst>
          </p:cNvPr>
          <p:cNvSpPr/>
          <p:nvPr/>
        </p:nvSpPr>
        <p:spPr>
          <a:xfrm>
            <a:off x="1092819" y="2941449"/>
            <a:ext cx="274504" cy="225497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0632298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 </a:t>
            </a:r>
            <a:r>
              <a:rPr lang="ko-KR" altLang="en-US" dirty="0"/>
              <a:t>암호화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b="1" dirty="0"/>
              <a:t>F </a:t>
            </a:r>
            <a:r>
              <a:rPr lang="ko-KR" altLang="en-US" b="1" dirty="0"/>
              <a:t>함수</a:t>
            </a:r>
            <a:endParaRPr lang="en-US" altLang="ko-KR" dirty="0"/>
          </a:p>
          <a:p>
            <a:r>
              <a:rPr lang="en-US" altLang="ko-KR" dirty="0"/>
              <a:t>32</a:t>
            </a:r>
            <a:r>
              <a:rPr lang="ko-KR" altLang="en-US" dirty="0"/>
              <a:t>비트 입력을 </a:t>
            </a:r>
            <a:r>
              <a:rPr lang="en-US" altLang="ko-KR" dirty="0"/>
              <a:t>48</a:t>
            </a:r>
            <a:r>
              <a:rPr lang="ko-KR" altLang="en-US" dirty="0"/>
              <a:t>비트로 확장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48</a:t>
            </a:r>
            <a:r>
              <a:rPr lang="ko-KR" altLang="en-US" dirty="0"/>
              <a:t>비트 라운드 키와 </a:t>
            </a:r>
            <a:r>
              <a:rPr lang="en-US" altLang="ko-KR" dirty="0" err="1"/>
              <a:t>xor</a:t>
            </a:r>
            <a:r>
              <a:rPr lang="ko-KR" altLang="en-US" dirty="0"/>
              <a:t>연산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6</a:t>
            </a:r>
            <a:r>
              <a:rPr lang="ko-KR" altLang="en-US" dirty="0" err="1"/>
              <a:t>비트씩</a:t>
            </a:r>
            <a:r>
              <a:rPr lang="ko-KR" altLang="en-US" dirty="0"/>
              <a:t> </a:t>
            </a:r>
            <a:r>
              <a:rPr lang="en-US" altLang="ko-KR" dirty="0"/>
              <a:t>S</a:t>
            </a:r>
            <a:r>
              <a:rPr lang="ko-KR" altLang="en-US" dirty="0"/>
              <a:t>박스에 통과 </a:t>
            </a:r>
            <a:endParaRPr lang="en-US" altLang="ko-KR" dirty="0"/>
          </a:p>
          <a:p>
            <a:pPr lvl="1"/>
            <a:r>
              <a:rPr lang="ko-KR" altLang="en-US" dirty="0"/>
              <a:t>박스당 </a:t>
            </a:r>
            <a:r>
              <a:rPr lang="en-US" altLang="ko-KR" dirty="0"/>
              <a:t>6</a:t>
            </a:r>
            <a:r>
              <a:rPr lang="ko-KR" altLang="en-US" dirty="0"/>
              <a:t>비트의 입력은 </a:t>
            </a:r>
            <a:r>
              <a:rPr lang="en-US" altLang="ko-KR" dirty="0"/>
              <a:t>4</a:t>
            </a:r>
            <a:r>
              <a:rPr lang="ko-KR" altLang="en-US" dirty="0"/>
              <a:t>비트의 아웃풋을 냄</a:t>
            </a:r>
            <a:endParaRPr lang="en-US" altLang="ko-KR" dirty="0"/>
          </a:p>
          <a:p>
            <a:pPr lvl="1"/>
            <a:r>
              <a:rPr lang="ko-KR" altLang="en-US" dirty="0"/>
              <a:t>따라서 </a:t>
            </a:r>
            <a:r>
              <a:rPr lang="en-US" altLang="ko-KR" dirty="0"/>
              <a:t>6</a:t>
            </a:r>
            <a:r>
              <a:rPr lang="ko-KR" altLang="en-US" dirty="0"/>
              <a:t>*</a:t>
            </a:r>
            <a:r>
              <a:rPr lang="en-US" altLang="ko-KR" dirty="0"/>
              <a:t>8=48</a:t>
            </a:r>
            <a:r>
              <a:rPr lang="ko-KR" altLang="en-US" dirty="0"/>
              <a:t>비트는 </a:t>
            </a:r>
            <a:r>
              <a:rPr lang="en-US" altLang="ko-KR" dirty="0"/>
              <a:t>S</a:t>
            </a:r>
            <a:r>
              <a:rPr lang="ko-KR" altLang="en-US" dirty="0"/>
              <a:t>박스 통과 후 </a:t>
            </a:r>
            <a:r>
              <a:rPr lang="en-US" altLang="ko-KR" dirty="0"/>
              <a:t>4</a:t>
            </a:r>
            <a:r>
              <a:rPr lang="ko-KR" altLang="en-US" dirty="0"/>
              <a:t>*</a:t>
            </a:r>
            <a:r>
              <a:rPr lang="en-US" altLang="ko-KR" dirty="0"/>
              <a:t>8=32</a:t>
            </a:r>
            <a:r>
              <a:rPr lang="ko-KR" altLang="en-US" dirty="0"/>
              <a:t>비트가 됨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 err="1"/>
              <a:t>퍼뮤테이션</a:t>
            </a:r>
            <a:r>
              <a:rPr lang="ko-KR" altLang="en-US" dirty="0"/>
              <a:t> 후 종료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BB47B8-F020-5159-37F8-007D5E6AE9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67844" y="1387170"/>
            <a:ext cx="3112236" cy="5134584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89414C18-273D-1681-AC98-1CB583DC6A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56597" y="5240918"/>
            <a:ext cx="3340472" cy="1280836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5FE84DDE-2DFA-97CB-27FC-C0EE7A4410F9}"/>
              </a:ext>
            </a:extLst>
          </p:cNvPr>
          <p:cNvSpPr txBox="1"/>
          <p:nvPr/>
        </p:nvSpPr>
        <p:spPr>
          <a:xfrm>
            <a:off x="5921298" y="6460406"/>
            <a:ext cx="144965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P-box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56334165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DES </a:t>
            </a:r>
            <a:r>
              <a:rPr lang="ko-KR" altLang="en-US" dirty="0"/>
              <a:t>암호화 과정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ko-KR" b="1" dirty="0"/>
              <a:t>Key Generator</a:t>
            </a:r>
          </a:p>
          <a:p>
            <a:r>
              <a:rPr lang="en-US" altLang="ko-KR" dirty="0"/>
              <a:t>56</a:t>
            </a:r>
            <a:r>
              <a:rPr lang="ko-KR" altLang="en-US" dirty="0"/>
              <a:t>비트의 기본 키를 이용</a:t>
            </a:r>
            <a:endParaRPr lang="en-US" altLang="ko-KR" dirty="0"/>
          </a:p>
          <a:p>
            <a:pPr lvl="1"/>
            <a:r>
              <a:rPr lang="en-US" altLang="ko-KR" dirty="0"/>
              <a:t>64</a:t>
            </a:r>
            <a:r>
              <a:rPr lang="ko-KR" altLang="en-US" dirty="0"/>
              <a:t>비트 키의 패리티 비트를 </a:t>
            </a:r>
            <a:r>
              <a:rPr lang="en-US" altLang="ko-KR" dirty="0"/>
              <a:t>drop</a:t>
            </a:r>
          </a:p>
          <a:p>
            <a:r>
              <a:rPr lang="en-US" altLang="ko-KR" dirty="0"/>
              <a:t>16</a:t>
            </a:r>
            <a:r>
              <a:rPr lang="ko-KR" altLang="en-US" dirty="0"/>
              <a:t>개의 </a:t>
            </a:r>
            <a:r>
              <a:rPr lang="en-US" altLang="ko-KR" dirty="0"/>
              <a:t>48</a:t>
            </a:r>
            <a:r>
              <a:rPr lang="ko-KR" altLang="en-US" dirty="0"/>
              <a:t>비트 라운드 키 생성</a:t>
            </a:r>
            <a:endParaRPr lang="en-US" altLang="ko-KR" dirty="0"/>
          </a:p>
          <a:p>
            <a:r>
              <a:rPr lang="en-US" altLang="ko-KR" dirty="0"/>
              <a:t>56</a:t>
            </a:r>
            <a:r>
              <a:rPr lang="ko-KR" altLang="en-US" dirty="0"/>
              <a:t>비트를 왼쪽 오른쪽 나눠 </a:t>
            </a:r>
            <a:r>
              <a:rPr lang="en-US" altLang="ko-KR" dirty="0"/>
              <a:t>shift left</a:t>
            </a:r>
          </a:p>
          <a:p>
            <a:pPr lvl="1"/>
            <a:r>
              <a:rPr lang="en-US" altLang="ko-KR" dirty="0"/>
              <a:t>1,2,9,16 </a:t>
            </a:r>
            <a:r>
              <a:rPr lang="ko-KR" altLang="en-US" dirty="0"/>
              <a:t>라운드에선 </a:t>
            </a:r>
            <a:r>
              <a:rPr lang="en-US" altLang="ko-KR" dirty="0"/>
              <a:t>1bit shift left</a:t>
            </a:r>
          </a:p>
          <a:p>
            <a:pPr lvl="1"/>
            <a:r>
              <a:rPr lang="ko-KR" altLang="en-US" dirty="0"/>
              <a:t>나머지 라운드에선 </a:t>
            </a:r>
            <a:r>
              <a:rPr lang="en-US" altLang="ko-KR" dirty="0"/>
              <a:t>2bit shift left</a:t>
            </a:r>
          </a:p>
          <a:p>
            <a:r>
              <a:rPr lang="en-US" altLang="ko-KR" dirty="0"/>
              <a:t>56</a:t>
            </a:r>
            <a:r>
              <a:rPr lang="ko-KR" altLang="en-US" dirty="0"/>
              <a:t>비트를 </a:t>
            </a:r>
            <a:r>
              <a:rPr lang="en-US" altLang="ko-KR" dirty="0"/>
              <a:t>48</a:t>
            </a:r>
            <a:r>
              <a:rPr lang="ko-KR" altLang="en-US" dirty="0"/>
              <a:t>비트로 축소</a:t>
            </a:r>
            <a:endParaRPr lang="en-US" altLang="ko-KR" dirty="0"/>
          </a:p>
          <a:p>
            <a:pPr lvl="1"/>
            <a:r>
              <a:rPr lang="en-US" altLang="ko-KR" dirty="0"/>
              <a:t>PC-2 </a:t>
            </a:r>
            <a:r>
              <a:rPr lang="ko-KR" altLang="en-US" dirty="0"/>
              <a:t>테이블 이용</a:t>
            </a:r>
            <a:endParaRPr lang="en-US" altLang="ko-KR" dirty="0"/>
          </a:p>
          <a:p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F278417-47F4-54BC-D800-49D83575F02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00954" y="969910"/>
            <a:ext cx="5339882" cy="535721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6244275-E8E7-3F69-3624-4902E1320B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5290" y="4927443"/>
            <a:ext cx="2945664" cy="1556063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8CFA6B19-1C61-C036-08BF-236D968E98AE}"/>
              </a:ext>
            </a:extLst>
          </p:cNvPr>
          <p:cNvSpPr txBox="1"/>
          <p:nvPr/>
        </p:nvSpPr>
        <p:spPr>
          <a:xfrm>
            <a:off x="4523678" y="6387068"/>
            <a:ext cx="157232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PC-2 </a:t>
            </a:r>
            <a:r>
              <a:rPr lang="ko-KR" altLang="en-US" dirty="0"/>
              <a:t>테이블</a:t>
            </a:r>
          </a:p>
        </p:txBody>
      </p:sp>
    </p:spTree>
    <p:extLst>
      <p:ext uri="{BB962C8B-B14F-4D97-AF65-F5344CB8AC3E}">
        <p14:creationId xmlns:p14="http://schemas.microsoft.com/office/powerpoint/2010/main" val="262920275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구현 코드 분석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        DES </a:t>
            </a:r>
            <a:r>
              <a:rPr lang="ko-KR" altLang="en-US" dirty="0"/>
              <a:t>암호화 메인 코드                   키 </a:t>
            </a:r>
            <a:r>
              <a:rPr lang="en-US" altLang="ko-KR" dirty="0"/>
              <a:t>Generation, left shift </a:t>
            </a:r>
            <a:r>
              <a:rPr lang="ko-KR" altLang="en-US" dirty="0"/>
              <a:t>코드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6CC3CEE-EB51-B437-D249-A8DDF324DB3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8997" y="1663778"/>
            <a:ext cx="5491511" cy="4697670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D16D8F28-E98A-B691-E7F4-F2D1CCA0F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536" y="1663778"/>
            <a:ext cx="4467944" cy="3220140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879EF6F2-9A11-0495-CADE-F9FCA3015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02536" y="4975226"/>
            <a:ext cx="4467944" cy="17016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926263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1352</TotalTime>
  <Words>296</Words>
  <Application>Microsoft Office PowerPoint</Application>
  <PresentationFormat>와이드스크린</PresentationFormat>
  <Paragraphs>75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CryptoCraft 테마</vt:lpstr>
      <vt:lpstr>제목 테마</vt:lpstr>
      <vt:lpstr>DES 알고리즘</vt:lpstr>
      <vt:lpstr>PowerPoint 프레젠테이션</vt:lpstr>
      <vt:lpstr>DES</vt:lpstr>
      <vt:lpstr>DES</vt:lpstr>
      <vt:lpstr>DES 암호화 과정</vt:lpstr>
      <vt:lpstr>DES 암호화 과정</vt:lpstr>
      <vt:lpstr>DES 암호화 과정</vt:lpstr>
      <vt:lpstr>DES 암호화 과정</vt:lpstr>
      <vt:lpstr>구현 코드 분석</vt:lpstr>
      <vt:lpstr>구현 코드 분석</vt:lpstr>
      <vt:lpstr>구현 코드 분석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이민우</cp:lastModifiedBy>
  <cp:revision>76</cp:revision>
  <dcterms:created xsi:type="dcterms:W3CDTF">2019-03-05T04:29:07Z</dcterms:created>
  <dcterms:modified xsi:type="dcterms:W3CDTF">2022-07-03T23:33:32Z</dcterms:modified>
</cp:coreProperties>
</file>