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7" r:id="rId6"/>
    <p:sldId id="289" r:id="rId7"/>
    <p:sldId id="290" r:id="rId8"/>
    <p:sldId id="281" r:id="rId9"/>
    <p:sldId id="292" r:id="rId10"/>
    <p:sldId id="294" r:id="rId11"/>
    <p:sldId id="295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287"/>
            <p14:sldId id="289"/>
            <p14:sldId id="290"/>
            <p14:sldId id="281"/>
            <p14:sldId id="292"/>
            <p14:sldId id="294"/>
            <p14:sldId id="29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3" autoAdjust="0"/>
    <p:restoredTop sz="80355" autoAdjust="0"/>
  </p:normalViewPr>
  <p:slideViewPr>
    <p:cSldViewPr snapToGrid="0">
      <p:cViewPr varScale="1">
        <p:scale>
          <a:sx n="122" d="100"/>
          <a:sy n="122" d="100"/>
        </p:scale>
        <p:origin x="200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2022. 7. 8.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2022. 7. 8.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087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220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3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32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88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1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ySzgxCSNy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0200" y="1223120"/>
            <a:ext cx="9329351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Roll-</a:t>
            </a:r>
            <a:r>
              <a:rPr lang="en-US" altLang="ko-KR" sz="4000" dirty="0" err="1"/>
              <a:t>DPoS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https://youtu.be/FySzgxCSNyU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Roll-</a:t>
            </a:r>
            <a:r>
              <a:rPr lang="en-US" altLang="ko-KR" dirty="0" err="1"/>
              <a:t>DPoS</a:t>
            </a:r>
            <a:r>
              <a:rPr lang="ko-KR" altLang="en-US" dirty="0"/>
              <a:t>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복잡한 블록체인을 위한 자동 스케일링 후보자 풀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사이드체인의 개수에 따라 후보자 풀의 크기를 조절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후보자들은 루트 체인의 블록 생성자가 될지 사이드 체인의 블록 생성자가 될지 선택</a:t>
            </a:r>
            <a:br>
              <a:rPr lang="en-US" altLang="ko-KR" sz="1200" dirty="0"/>
            </a:b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결과적으로 후보자 풀은 여러 하위 그룹으로 나뉨 </a:t>
            </a:r>
            <a:r>
              <a:rPr lang="en-US" altLang="ko-KR" sz="1200" dirty="0">
                <a:sym typeface="Wingdings" pitchFamily="2" charset="2"/>
              </a:rPr>
              <a:t>(</a:t>
            </a:r>
            <a:r>
              <a:rPr lang="ko-KR" altLang="en-US" sz="1200" dirty="0">
                <a:sym typeface="Wingdings" pitchFamily="2" charset="2"/>
              </a:rPr>
              <a:t>루트체인</a:t>
            </a:r>
            <a:r>
              <a:rPr lang="en-US" altLang="ko-KR" sz="1200" dirty="0">
                <a:sym typeface="Wingdings" pitchFamily="2" charset="2"/>
              </a:rPr>
              <a:t>,</a:t>
            </a:r>
            <a:r>
              <a:rPr lang="ko-KR" altLang="en-US" sz="1200" dirty="0">
                <a:sym typeface="Wingdings" pitchFamily="2" charset="2"/>
              </a:rPr>
              <a:t> 사이드체인</a:t>
            </a:r>
            <a:r>
              <a:rPr lang="en-US" altLang="ko-KR" sz="1200" dirty="0">
                <a:sym typeface="Wingdings" pitchFamily="2" charset="2"/>
              </a:rPr>
              <a:t>1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en-US" altLang="ko-KR" sz="1200" dirty="0">
                <a:sym typeface="Wingdings" pitchFamily="2" charset="2"/>
              </a:rPr>
              <a:t>…</a:t>
            </a:r>
            <a:r>
              <a:rPr lang="ko-KR" altLang="en-US" sz="1200" dirty="0">
                <a:sym typeface="Wingdings" pitchFamily="2" charset="2"/>
              </a:rPr>
              <a:t> 사이드체인 </a:t>
            </a:r>
            <a:r>
              <a:rPr lang="en-US" altLang="ko-KR" sz="1200" dirty="0">
                <a:sym typeface="Wingdings" pitchFamily="2" charset="2"/>
              </a:rPr>
              <a:t>N)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만약 블록 생성을 안 하고 쉬고 있는 노드가 </a:t>
            </a:r>
            <a:r>
              <a:rPr lang="ko-KR" altLang="en-US" sz="1200" dirty="0" err="1"/>
              <a:t>임계값보다</a:t>
            </a:r>
            <a:br>
              <a:rPr lang="en-US" altLang="ko-KR" sz="1200" dirty="0"/>
            </a:b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ko-KR" altLang="en-US" sz="1200" dirty="0"/>
              <a:t>많으면 특정 수 만큼의 노드를 후보자 풀에서 </a:t>
            </a:r>
            <a:r>
              <a:rPr lang="ko-KR" altLang="en-US" sz="1200" dirty="0" err="1"/>
              <a:t>내쫒음</a:t>
            </a:r>
            <a:br>
              <a:rPr lang="en-US" altLang="ko-KR" sz="1200" dirty="0"/>
            </a:b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적으면 특정 수 만큼의 노드를 후보자 풀에 넣음</a:t>
            </a:r>
            <a:endParaRPr lang="en-US" altLang="ko-KR" sz="12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ym typeface="Wingdings" pitchFamily="2" charset="2"/>
              </a:rPr>
              <a:t>합의 프로세스에 참여하는 노드를 증가 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확장성 </a:t>
            </a:r>
            <a:endParaRPr lang="en-US" altLang="ko-KR" sz="12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ym typeface="Wingdings" pitchFamily="2" charset="2"/>
              </a:rPr>
              <a:t>많은 노드들이 블록 생성자가 되어 보상을 받을 수 있게 할 수 있음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" altLang="ko-Kore-KR" sz="1200" b="1" dirty="0"/>
          </a:p>
        </p:txBody>
      </p:sp>
      <p:sp>
        <p:nvSpPr>
          <p:cNvPr id="4" name="위쪽 화살표[U] 3">
            <a:extLst>
              <a:ext uri="{FF2B5EF4-FFF2-40B4-BE49-F238E27FC236}">
                <a16:creationId xmlns:a16="http://schemas.microsoft.com/office/drawing/2014/main" id="{B9294849-1091-2D06-F4E8-EBB0618F1FE9}"/>
              </a:ext>
            </a:extLst>
          </p:cNvPr>
          <p:cNvSpPr/>
          <p:nvPr/>
        </p:nvSpPr>
        <p:spPr>
          <a:xfrm>
            <a:off x="4536407" y="3533165"/>
            <a:ext cx="110055" cy="1429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884DAE3-8818-7A8D-22EA-14671C75BEAF}"/>
              </a:ext>
            </a:extLst>
          </p:cNvPr>
          <p:cNvSpPr/>
          <p:nvPr/>
        </p:nvSpPr>
        <p:spPr>
          <a:xfrm>
            <a:off x="4027449" y="4839629"/>
            <a:ext cx="3967976" cy="122242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82B0025-1D35-B354-78A8-1DBB4BA79E4F}"/>
              </a:ext>
            </a:extLst>
          </p:cNvPr>
          <p:cNvSpPr/>
          <p:nvPr/>
        </p:nvSpPr>
        <p:spPr>
          <a:xfrm>
            <a:off x="4127691" y="5007032"/>
            <a:ext cx="888219" cy="9193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Root</a:t>
            </a:r>
          </a:p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Chain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AA8A716-EB00-4B73-F29A-E68B44586503}"/>
              </a:ext>
            </a:extLst>
          </p:cNvPr>
          <p:cNvSpPr/>
          <p:nvPr/>
        </p:nvSpPr>
        <p:spPr>
          <a:xfrm>
            <a:off x="5242813" y="5007032"/>
            <a:ext cx="888219" cy="9193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Side</a:t>
            </a:r>
          </a:p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Chain1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F1ABE53-2BE3-556D-C0F2-D5AD411675D7}"/>
              </a:ext>
            </a:extLst>
          </p:cNvPr>
          <p:cNvSpPr/>
          <p:nvPr/>
        </p:nvSpPr>
        <p:spPr>
          <a:xfrm>
            <a:off x="7019976" y="5007032"/>
            <a:ext cx="888219" cy="9193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Side</a:t>
            </a:r>
          </a:p>
          <a:p>
            <a:pPr algn="ctr"/>
            <a:r>
              <a:rPr kumimoji="1" lang="en-US" altLang="ko-Kore-KR" dirty="0" err="1">
                <a:solidFill>
                  <a:sysClr val="windowText" lastClr="000000"/>
                </a:solidFill>
              </a:rPr>
              <a:t>ChainN</a:t>
            </a:r>
            <a:endParaRPr kumimoji="1" lang="en-US" altLang="ko-Kore-KR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AFFA0-31F6-85E4-F968-2D2B2D94E7E7}"/>
              </a:ext>
            </a:extLst>
          </p:cNvPr>
          <p:cNvSpPr txBox="1"/>
          <p:nvPr/>
        </p:nvSpPr>
        <p:spPr>
          <a:xfrm>
            <a:off x="5130426" y="622068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Candidate Pool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D11D4B-280E-4DFE-8E82-7C62E374AB98}"/>
              </a:ext>
            </a:extLst>
          </p:cNvPr>
          <p:cNvSpPr txBox="1"/>
          <p:nvPr/>
        </p:nvSpPr>
        <p:spPr>
          <a:xfrm>
            <a:off x="6357935" y="5158453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3200" dirty="0"/>
              <a:t>···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9772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PoS</a:t>
            </a:r>
            <a:r>
              <a:rPr lang="en-US" altLang="ko-KR" dirty="0"/>
              <a:t> &amp; </a:t>
            </a:r>
            <a:r>
              <a:rPr lang="en-US" altLang="ko-KR" dirty="0" err="1"/>
              <a:t>DPoS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DKG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BLS</a:t>
            </a:r>
            <a:r>
              <a:rPr lang="ko-KR" altLang="en-US" dirty="0"/>
              <a:t> </a:t>
            </a:r>
            <a:r>
              <a:rPr lang="ko-KR" altLang="en-US" dirty="0" err="1"/>
              <a:t>임계값</a:t>
            </a:r>
            <a:r>
              <a:rPr lang="ko-KR" altLang="en-US" dirty="0"/>
              <a:t> 서명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Roll-</a:t>
            </a:r>
            <a:r>
              <a:rPr lang="en-US" altLang="ko-KR" dirty="0" err="1"/>
              <a:t>DPoS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 err="1"/>
              <a:t>PoS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DPoS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지분증명</a:t>
            </a:r>
            <a:r>
              <a:rPr lang="en-US" altLang="ko-KR" sz="1600" b="1" dirty="0"/>
              <a:t>(Proof of Stake : </a:t>
            </a:r>
            <a:r>
              <a:rPr lang="en-US" altLang="ko-KR" sz="1600" b="1" dirty="0" err="1"/>
              <a:t>PoS</a:t>
            </a:r>
            <a:r>
              <a:rPr lang="en-US" altLang="ko-KR" sz="1600" b="1" dirty="0"/>
              <a:t>)</a:t>
            </a:r>
            <a:endParaRPr lang="en" altLang="ko-Kore-KR" sz="1600" b="1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해당 암호화폐를 보유하고 있는 </a:t>
            </a:r>
            <a:r>
              <a:rPr lang="ko-KR" altLang="en-US" sz="1200" b="1" dirty="0">
                <a:solidFill>
                  <a:srgbClr val="2E75B6"/>
                </a:solidFill>
              </a:rPr>
              <a:t>지분율</a:t>
            </a:r>
            <a:r>
              <a:rPr lang="ko-KR" altLang="en-US" sz="1200" dirty="0"/>
              <a:t>에 비례하여 의사결정 권한을 주는 합의 알고리즘</a:t>
            </a:r>
            <a:br>
              <a:rPr lang="en-US" altLang="ko-KR" sz="1200" dirty="0"/>
            </a:b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주주총회에서 주식 지분율에 비례하여 의사결정 권한을 가지는 것과 유사</a:t>
            </a:r>
            <a:endParaRPr lang="en-US" altLang="ko-KR" sz="12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ym typeface="Wingdings" pitchFamily="2" charset="2"/>
              </a:rPr>
              <a:t>작업증명</a:t>
            </a:r>
            <a:r>
              <a:rPr lang="en-US" altLang="ko-KR" sz="1200" dirty="0">
                <a:sym typeface="Wingdings" pitchFamily="2" charset="2"/>
              </a:rPr>
              <a:t>(</a:t>
            </a:r>
            <a:r>
              <a:rPr lang="en-US" altLang="ko-KR" sz="1200" dirty="0" err="1">
                <a:sym typeface="Wingdings" pitchFamily="2" charset="2"/>
              </a:rPr>
              <a:t>PoW</a:t>
            </a:r>
            <a:r>
              <a:rPr lang="en-US" altLang="ko-KR" sz="1200" dirty="0">
                <a:sym typeface="Wingdings" pitchFamily="2" charset="2"/>
              </a:rPr>
              <a:t>)</a:t>
            </a:r>
            <a:r>
              <a:rPr lang="ko-KR" altLang="en-US" sz="1200" dirty="0">
                <a:sym typeface="Wingdings" pitchFamily="2" charset="2"/>
              </a:rPr>
              <a:t>와 다르게 채굴 과정 필요</a:t>
            </a:r>
            <a:r>
              <a:rPr lang="en-US" altLang="ko-KR" sz="1200" dirty="0">
                <a:sym typeface="Wingdings" pitchFamily="2" charset="2"/>
              </a:rPr>
              <a:t> X</a:t>
            </a:r>
            <a:br>
              <a:rPr lang="en-US" altLang="ko-KR" sz="1200" dirty="0">
                <a:sym typeface="Wingdings" pitchFamily="2" charset="2"/>
              </a:rPr>
            </a:br>
            <a:r>
              <a:rPr lang="en-US" altLang="ko-KR" sz="1200" dirty="0">
                <a:sym typeface="Wingdings" pitchFamily="2" charset="2"/>
              </a:rPr>
              <a:t> </a:t>
            </a:r>
            <a:r>
              <a:rPr lang="ko-KR" altLang="en-US" sz="1200" dirty="0">
                <a:sym typeface="Wingdings" pitchFamily="2" charset="2"/>
              </a:rPr>
              <a:t>에너지 소모 </a:t>
            </a:r>
            <a:r>
              <a:rPr lang="en-US" altLang="ko-KR" sz="1200" dirty="0">
                <a:sym typeface="Wingdings" pitchFamily="2" charset="2"/>
              </a:rPr>
              <a:t>X</a:t>
            </a:r>
          </a:p>
          <a:p>
            <a:pPr lvl="1">
              <a:lnSpc>
                <a:spcPct val="150000"/>
              </a:lnSpc>
            </a:pPr>
            <a:endParaRPr lang="en" altLang="ko-Kore-KR" sz="12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위임지분증명</a:t>
            </a:r>
            <a:r>
              <a:rPr lang="en-US" altLang="ko-KR" sz="1600" b="1" dirty="0"/>
              <a:t>(Delegated Proof of Stake : </a:t>
            </a:r>
            <a:r>
              <a:rPr lang="en-US" altLang="ko-KR" sz="1600" b="1" dirty="0" err="1"/>
              <a:t>DPoS</a:t>
            </a:r>
            <a:r>
              <a:rPr lang="en-US" altLang="ko-KR" sz="16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참여자들이 가진 코인의 지분율에 비례하여 투표권을 행사하여 </a:t>
            </a:r>
            <a:r>
              <a:rPr lang="ko-KR" altLang="en-US" sz="1200" b="1" dirty="0">
                <a:solidFill>
                  <a:srgbClr val="2E75B6"/>
                </a:solidFill>
              </a:rPr>
              <a:t>대표자 선출</a:t>
            </a:r>
            <a:br>
              <a:rPr lang="en-US" altLang="ko-KR" sz="1200" dirty="0"/>
            </a:b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선출된 대표자들이 새로운 블록의 유효성을 검증하는 과정에 참여</a:t>
            </a:r>
            <a:endParaRPr lang="en-US" altLang="ko-KR" sz="12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 err="1">
                <a:sym typeface="Wingdings" pitchFamily="2" charset="2"/>
              </a:rPr>
              <a:t>대표자들만이</a:t>
            </a:r>
            <a:r>
              <a:rPr lang="ko-KR" altLang="en-US" sz="1200" dirty="0">
                <a:sym typeface="Wingdings" pitchFamily="2" charset="2"/>
              </a:rPr>
              <a:t> 트랜잭션에 대한 검증에 참여</a:t>
            </a:r>
            <a:br>
              <a:rPr lang="en-US" altLang="ko-KR" sz="1200" dirty="0">
                <a:sym typeface="Wingdings" pitchFamily="2" charset="2"/>
              </a:rPr>
            </a:b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속도 향상</a:t>
            </a:r>
            <a:endParaRPr lang="en-US" altLang="ko-KR" sz="12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ym typeface="Wingdings" pitchFamily="2" charset="2"/>
              </a:rPr>
              <a:t>대표자가 블록을 성공적으로 생성할 경우 보상을 받음</a:t>
            </a:r>
            <a:br>
              <a:rPr lang="en-US" altLang="ko-KR" sz="1200" dirty="0">
                <a:sym typeface="Wingdings" pitchFamily="2" charset="2"/>
              </a:rPr>
            </a:b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대표자는 본인에게 투표한 유권자들에게 보상을 분배</a:t>
            </a:r>
            <a:endParaRPr lang="en-US" altLang="ko-KR" sz="12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200" dirty="0">
                <a:sym typeface="Wingdings" pitchFamily="2" charset="2"/>
              </a:rPr>
              <a:t>대표자 선출은 라운드마다 진행</a:t>
            </a:r>
            <a:endParaRPr lang="en-US" altLang="ko-KR" sz="12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043611-CB6D-017C-D4C2-C7E916B64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96"/>
          <a:stretch/>
        </p:blipFill>
        <p:spPr>
          <a:xfrm>
            <a:off x="9372600" y="3634703"/>
            <a:ext cx="2094472" cy="25703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35BFB3-7648-3AB2-7AD7-B130A4A952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17" r="54836"/>
          <a:stretch/>
        </p:blipFill>
        <p:spPr>
          <a:xfrm>
            <a:off x="9493078" y="1084991"/>
            <a:ext cx="1850424" cy="248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분산형 키 생성 </a:t>
            </a:r>
            <a:r>
              <a:rPr lang="en-US" altLang="ko-KR" dirty="0"/>
              <a:t>(Distributed Key Generation)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DKG (Distributed Key Generation)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여러 참여자들이 다 같이 개인키와 공개키를 생성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다른 암호화 모델과 달리 신뢰할 수 있는 제 </a:t>
            </a:r>
            <a:r>
              <a:rPr lang="en-US" altLang="ko-KR" sz="1200" dirty="0"/>
              <a:t>3</a:t>
            </a:r>
            <a:r>
              <a:rPr lang="ko-KR" altLang="en-US" sz="1200" dirty="0"/>
              <a:t>자가 존재 </a:t>
            </a:r>
            <a:r>
              <a:rPr lang="en-US" altLang="ko-KR" sz="1200" dirty="0"/>
              <a:t>X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한 명의 참여자가 개인키를 통째로 가지고 있을 수 없음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공유된 암호문을 해독할 때 사용</a:t>
            </a:r>
            <a:endParaRPr lang="en-US" altLang="ko-KR" sz="12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" altLang="ko-Kore-KR" sz="1200" b="1" dirty="0"/>
          </a:p>
        </p:txBody>
      </p:sp>
    </p:spTree>
    <p:extLst>
      <p:ext uri="{BB962C8B-B14F-4D97-AF65-F5344CB8AC3E}">
        <p14:creationId xmlns:p14="http://schemas.microsoft.com/office/powerpoint/2010/main" val="395820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BLS</a:t>
            </a:r>
            <a:r>
              <a:rPr lang="ko-KR" altLang="en-US" dirty="0"/>
              <a:t> </a:t>
            </a:r>
            <a:r>
              <a:rPr lang="ko-KR" altLang="en-US" dirty="0" err="1"/>
              <a:t>임계값</a:t>
            </a:r>
            <a:r>
              <a:rPr lang="ko-KR" altLang="en-US" dirty="0"/>
              <a:t> 서명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BLS threshold signature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N</a:t>
            </a:r>
            <a:r>
              <a:rPr lang="ko-KR" altLang="en-US" sz="1200" dirty="0"/>
              <a:t>명의 그룹 참여자들이 개인키 </a:t>
            </a:r>
            <a:r>
              <a:rPr lang="en-US" altLang="ko-KR" sz="1200" dirty="0"/>
              <a:t>S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나눠서 소유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각 참여자들 </a:t>
            </a:r>
            <a:r>
              <a:rPr lang="en-US" altLang="ko-KR" sz="1200" dirty="0"/>
              <a:t>S</a:t>
            </a:r>
            <a:r>
              <a:rPr lang="ko-KR" altLang="en-US" sz="1200" dirty="0"/>
              <a:t>의 일부분만 소유하고 있음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그룹 서명이 필요할 경우 참여자들이 자신이 가지고 있는 키를 가지고 서명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N</a:t>
            </a:r>
            <a:r>
              <a:rPr lang="ko-KR" altLang="en-US" sz="1200" dirty="0"/>
              <a:t>명 중 </a:t>
            </a:r>
            <a:r>
              <a:rPr lang="en-US" altLang="ko-KR" sz="1200" dirty="0"/>
              <a:t>k</a:t>
            </a:r>
            <a:r>
              <a:rPr lang="ko-KR" altLang="en-US" sz="1200" dirty="0"/>
              <a:t>명 이상이 서명했을 경우에만 유효한 서명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BLS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임계값</a:t>
            </a:r>
            <a:r>
              <a:rPr lang="ko-KR" altLang="en-US" sz="1600" b="1" dirty="0"/>
              <a:t> 서명을 통한 난수 생성할 때 필요한 </a:t>
            </a:r>
            <a:r>
              <a:rPr lang="en-US" altLang="ko-KR" sz="1600" b="1" dirty="0"/>
              <a:t>SEED</a:t>
            </a:r>
            <a:r>
              <a:rPr lang="ko-KR" altLang="en-US" sz="1600" b="1" dirty="0"/>
              <a:t> 생성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난수 생성을 위해 사용할 특정 값이 있음 </a:t>
            </a:r>
            <a:r>
              <a:rPr lang="en-US" altLang="ko-KR" sz="1200" dirty="0"/>
              <a:t>(seed)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난수 생성의 의무가 있는 참여자들이 각각 해당 값에 대해 서명을 진행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K &lt;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서명 수 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</a:t>
            </a:r>
            <a:r>
              <a:rPr lang="ko-KR" altLang="en-US" sz="1200" dirty="0"/>
              <a:t> 해당 값을 난수 생성에 이용</a:t>
            </a:r>
            <a:r>
              <a:rPr lang="en-US" altLang="ko-KR" sz="1200" dirty="0"/>
              <a:t> O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K &gt; </a:t>
            </a:r>
            <a:r>
              <a:rPr lang="ko-KR" altLang="en-US" sz="1200" dirty="0"/>
              <a:t>서명 수</a:t>
            </a:r>
            <a:br>
              <a:rPr lang="en-US" altLang="ko-KR" sz="1200" dirty="0"/>
            </a:br>
            <a:r>
              <a:rPr lang="en-US" altLang="ko-KR" sz="1200" dirty="0"/>
              <a:t>	</a:t>
            </a:r>
            <a:r>
              <a:rPr lang="en-US" altLang="ko-KR" sz="1200" dirty="0">
                <a:sym typeface="Wingdings" pitchFamily="2" charset="2"/>
              </a:rPr>
              <a:t></a:t>
            </a:r>
            <a:r>
              <a:rPr lang="ko-KR" altLang="en-US" sz="1200" dirty="0">
                <a:sym typeface="Wingdings" pitchFamily="2" charset="2"/>
              </a:rPr>
              <a:t> 해당 값을 난수 생성에 이용 </a:t>
            </a:r>
            <a:r>
              <a:rPr lang="en-US" altLang="ko-KR" sz="1200" dirty="0">
                <a:sym typeface="Wingdings" pitchFamily="2" charset="2"/>
              </a:rPr>
              <a:t>X</a:t>
            </a:r>
            <a:br>
              <a:rPr lang="en-US" altLang="ko-KR" sz="1200" dirty="0"/>
            </a:br>
            <a:endParaRPr lang="en-US" altLang="ko-KR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" altLang="ko-Kore-KR" sz="1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46EE29-F198-3CCF-B410-22218176EAF7}"/>
              </a:ext>
            </a:extLst>
          </p:cNvPr>
          <p:cNvGrpSpPr/>
          <p:nvPr/>
        </p:nvGrpSpPr>
        <p:grpSpPr>
          <a:xfrm>
            <a:off x="7054701" y="1449420"/>
            <a:ext cx="4604860" cy="4453467"/>
            <a:chOff x="7054701" y="1449420"/>
            <a:chExt cx="4604860" cy="445346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0022EFA-3CE7-15C5-E2D4-1A2D4EA34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4701" y="1449420"/>
              <a:ext cx="4604860" cy="445346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E08C6B-F554-1CA4-6D23-6F9535A5C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2825" y="1449420"/>
              <a:ext cx="419100" cy="4259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2172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Roll-</a:t>
            </a:r>
            <a:r>
              <a:rPr lang="en-US" altLang="ko-KR" dirty="0" err="1"/>
              <a:t>DPoS</a:t>
            </a:r>
            <a:r>
              <a:rPr lang="ko-KR" altLang="en-US" dirty="0"/>
              <a:t>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후보자 풀에 들어갈 노드 선택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후보자 등록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ko-KR" altLang="en-US" sz="1200" dirty="0"/>
              <a:t>후보자들은 투표를 받기 위해 홍보 웹사이트 생성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투표 시작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ko-KR" altLang="en-US" sz="1200" dirty="0" err="1"/>
              <a:t>이더리움</a:t>
            </a:r>
            <a:r>
              <a:rPr lang="ko-KR" altLang="en-US" sz="1200" dirty="0"/>
              <a:t> 투표 트랜잭션을 지지하는 후보에게 보냄으로써 투표함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 dirty="0"/>
              <a:t>투표 마감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ko-KR" altLang="en-US" sz="1200" dirty="0"/>
              <a:t>투표 시간이 끝나면 투표를 얼마나 받았는지 확인하기 위해 스냅샷을 찍음</a:t>
            </a:r>
            <a:br>
              <a:rPr lang="en-US" altLang="ko-KR" sz="1200" dirty="0"/>
            </a:br>
            <a:r>
              <a:rPr lang="en-US" altLang="ko-KR" sz="1200" dirty="0">
                <a:sym typeface="Wingdings" pitchFamily="2" charset="2"/>
              </a:rPr>
              <a:t> </a:t>
            </a:r>
            <a:r>
              <a:rPr lang="ko-KR" altLang="en-US" sz="1200" dirty="0">
                <a:sym typeface="Wingdings" pitchFamily="2" charset="2"/>
              </a:rPr>
              <a:t>투표를 많이 받은 상위 </a:t>
            </a:r>
            <a:r>
              <a:rPr lang="en-US" altLang="ko-KR" sz="1200" dirty="0">
                <a:sym typeface="Wingdings" pitchFamily="2" charset="2"/>
              </a:rPr>
              <a:t>N</a:t>
            </a:r>
            <a:r>
              <a:rPr lang="ko-KR" altLang="en-US" sz="1200" dirty="0">
                <a:sym typeface="Wingdings" pitchFamily="2" charset="2"/>
              </a:rPr>
              <a:t>명의 노드가 후보자 풀에 </a:t>
            </a:r>
            <a:r>
              <a:rPr lang="ko-KR" altLang="en-US" sz="1200" dirty="0" err="1">
                <a:sym typeface="Wingdings" pitchFamily="2" charset="2"/>
              </a:rPr>
              <a:t>들어감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" altLang="ko-Kore-KR" sz="12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4C5D0BA-EAB7-BE10-519A-9B76D18A24EF}"/>
              </a:ext>
            </a:extLst>
          </p:cNvPr>
          <p:cNvGrpSpPr/>
          <p:nvPr/>
        </p:nvGrpSpPr>
        <p:grpSpPr>
          <a:xfrm>
            <a:off x="3259671" y="4552657"/>
            <a:ext cx="5523085" cy="1158076"/>
            <a:chOff x="3259671" y="4552657"/>
            <a:chExt cx="5523085" cy="11580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2A2AD4-B66A-4E6D-DE99-B616D0CB5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1480"/>
            <a:stretch/>
          </p:blipFill>
          <p:spPr>
            <a:xfrm>
              <a:off x="3259671" y="4877696"/>
              <a:ext cx="912140" cy="751839"/>
            </a:xfrm>
            <a:prstGeom prst="rect">
              <a:avLst/>
            </a:prstGeom>
          </p:spPr>
        </p:pic>
        <p:sp>
          <p:nvSpPr>
            <p:cNvPr id="7" name="오른쪽 화살표[R] 6">
              <a:extLst>
                <a:ext uri="{FF2B5EF4-FFF2-40B4-BE49-F238E27FC236}">
                  <a16:creationId xmlns:a16="http://schemas.microsoft.com/office/drawing/2014/main" id="{E7E5DA73-9A29-1E39-B3CE-31D71078A481}"/>
                </a:ext>
              </a:extLst>
            </p:cNvPr>
            <p:cNvSpPr/>
            <p:nvPr/>
          </p:nvSpPr>
          <p:spPr>
            <a:xfrm>
              <a:off x="4560711" y="5131695"/>
              <a:ext cx="599440" cy="134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BC798AA-D1E0-9347-4D7D-21B6EB68F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8923" y="4552657"/>
              <a:ext cx="1158076" cy="1158076"/>
            </a:xfrm>
            <a:prstGeom prst="rect">
              <a:avLst/>
            </a:prstGeom>
          </p:spPr>
        </p:pic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0B686A8D-DBAC-207A-4221-16B46B0B4C60}"/>
                </a:ext>
              </a:extLst>
            </p:cNvPr>
            <p:cNvSpPr/>
            <p:nvPr/>
          </p:nvSpPr>
          <p:spPr>
            <a:xfrm>
              <a:off x="7444111" y="4787302"/>
              <a:ext cx="1338645" cy="84223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ysClr val="windowText" lastClr="000000"/>
                  </a:solidFill>
                </a:rPr>
                <a:t>Candidate pool</a:t>
              </a:r>
              <a:endParaRPr kumimoji="1" lang="ko-Kore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오른쪽 화살표[R] 14">
              <a:extLst>
                <a:ext uri="{FF2B5EF4-FFF2-40B4-BE49-F238E27FC236}">
                  <a16:creationId xmlns:a16="http://schemas.microsoft.com/office/drawing/2014/main" id="{3F7B39F4-123F-8986-502D-9A7601AC3461}"/>
                </a:ext>
              </a:extLst>
            </p:cNvPr>
            <p:cNvSpPr/>
            <p:nvPr/>
          </p:nvSpPr>
          <p:spPr>
            <a:xfrm>
              <a:off x="6423378" y="5131695"/>
              <a:ext cx="599440" cy="13478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54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Roll-</a:t>
            </a:r>
            <a:r>
              <a:rPr lang="en-US" altLang="ko-KR" dirty="0" err="1"/>
              <a:t>DPoS</a:t>
            </a:r>
            <a:r>
              <a:rPr lang="ko-KR" altLang="en-US" dirty="0"/>
              <a:t>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BLS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임계값</a:t>
            </a:r>
            <a:r>
              <a:rPr lang="ko-KR" altLang="en-US" sz="1600" b="1" dirty="0"/>
              <a:t> 서명을 통한 랜덤 </a:t>
            </a:r>
            <a:r>
              <a:rPr lang="ko-KR" altLang="en-US" sz="1600" b="1" dirty="0" err="1"/>
              <a:t>비콘</a:t>
            </a:r>
            <a:r>
              <a:rPr lang="ko-KR" altLang="en-US" sz="1600" b="1" dirty="0"/>
              <a:t> 생성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DKG</a:t>
            </a:r>
            <a:r>
              <a:rPr lang="ko-KR" altLang="en-US" sz="1200" dirty="0"/>
              <a:t> 방식으로 </a:t>
            </a:r>
            <a:r>
              <a:rPr lang="en-US" altLang="ko-KR" sz="1200" dirty="0"/>
              <a:t>MNT</a:t>
            </a:r>
            <a:r>
              <a:rPr lang="ko-KR" altLang="en-US" sz="1200" dirty="0"/>
              <a:t> 곡선으로부터 </a:t>
            </a:r>
            <a:r>
              <a:rPr lang="en-US" altLang="ko-KR" sz="1200" dirty="0"/>
              <a:t>BLS</a:t>
            </a:r>
            <a:r>
              <a:rPr lang="ko-KR" altLang="en-US" sz="1200" dirty="0"/>
              <a:t> 키를 생성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블록 생성자가 이전 </a:t>
            </a:r>
            <a:r>
              <a:rPr lang="ko-KR" altLang="en-US" sz="1200" dirty="0" err="1"/>
              <a:t>에폭의</a:t>
            </a:r>
            <a:r>
              <a:rPr lang="ko-KR" altLang="en-US" sz="1200" dirty="0"/>
              <a:t> 랜덤 </a:t>
            </a:r>
            <a:r>
              <a:rPr lang="ko-KR" altLang="en-US" sz="1200" dirty="0" err="1"/>
              <a:t>비콘과</a:t>
            </a:r>
            <a:r>
              <a:rPr lang="ko-KR" altLang="en-US" sz="1200" dirty="0"/>
              <a:t> </a:t>
            </a:r>
            <a:r>
              <a:rPr lang="en-US" altLang="ko-KR" sz="1200" dirty="0"/>
              <a:t>BLS</a:t>
            </a:r>
            <a:r>
              <a:rPr lang="ko-KR" altLang="en-US" sz="1200" dirty="0"/>
              <a:t> 키를 통해 현재 </a:t>
            </a:r>
            <a:r>
              <a:rPr lang="ko-KR" altLang="en-US" sz="1200" dirty="0" err="1"/>
              <a:t>에폭의</a:t>
            </a:r>
            <a:r>
              <a:rPr lang="ko-KR" altLang="en-US" sz="1200" dirty="0"/>
              <a:t> 랜덤 </a:t>
            </a:r>
            <a:r>
              <a:rPr lang="ko-KR" altLang="en-US" sz="1200" dirty="0" err="1"/>
              <a:t>비콘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" altLang="ko-Kore-KR" sz="1200" b="1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FCCB739-02DB-AEB7-CAA8-CE0D135CB8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"/>
          <a:stretch/>
        </p:blipFill>
        <p:spPr>
          <a:xfrm>
            <a:off x="1212708" y="2723365"/>
            <a:ext cx="2753117" cy="3441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EEFAB8-63FE-9CE7-3F19-2628387FAF10}"/>
              </a:ext>
            </a:extLst>
          </p:cNvPr>
          <p:cNvSpPr txBox="1"/>
          <p:nvPr/>
        </p:nvSpPr>
        <p:spPr>
          <a:xfrm>
            <a:off x="4561974" y="2723365"/>
            <a:ext cx="2467791" cy="1443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200" dirty="0" err="1"/>
              <a:t>i</a:t>
            </a:r>
            <a:r>
              <a:rPr kumimoji="1" lang="en-US" altLang="ko-Kore-KR" sz="1200" dirty="0"/>
              <a:t> : </a:t>
            </a:r>
            <a:r>
              <a:rPr kumimoji="1" lang="ko-KR" altLang="en-US" sz="1200" dirty="0"/>
              <a:t>블록 생성자 </a:t>
            </a:r>
            <a:r>
              <a:rPr kumimoji="1" lang="en-US" altLang="ko-KR" sz="1200" dirty="0" err="1"/>
              <a:t>i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en-US" altLang="ko-KR" sz="1200" dirty="0"/>
              <a:t>j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:</a:t>
            </a:r>
            <a:r>
              <a:rPr kumimoji="1" lang="ko-KR" altLang="en-US" sz="1200" dirty="0"/>
              <a:t> 현재 </a:t>
            </a:r>
            <a:r>
              <a:rPr kumimoji="1" lang="ko-KR" altLang="en-US" sz="1200" dirty="0" err="1"/>
              <a:t>에폭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en-US" altLang="ko-KR" sz="1200" dirty="0"/>
              <a:t>s : </a:t>
            </a:r>
            <a:r>
              <a:rPr kumimoji="1" lang="ko-KR" altLang="en-US" sz="1200" dirty="0"/>
              <a:t>랜덤 </a:t>
            </a:r>
            <a:r>
              <a:rPr kumimoji="1" lang="ko-KR" altLang="en-US" sz="1200" dirty="0" err="1"/>
              <a:t>비콘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r>
              <a:rPr kumimoji="1" lang="en-US" altLang="ko-KR" sz="1200" dirty="0" err="1"/>
              <a:t>sk</a:t>
            </a:r>
            <a:r>
              <a:rPr kumimoji="1" lang="en-US" altLang="ko-KR" sz="1200" dirty="0"/>
              <a:t> : MNT</a:t>
            </a:r>
            <a:r>
              <a:rPr kumimoji="1" lang="ko-KR" altLang="en-US" sz="1200" dirty="0"/>
              <a:t> 곡선으로부터 생성한 키</a:t>
            </a:r>
            <a:endParaRPr kumimoji="1" lang="en-US" altLang="ko-KR" sz="1200" dirty="0"/>
          </a:p>
          <a:p>
            <a:pPr>
              <a:lnSpc>
                <a:spcPct val="150000"/>
              </a:lnSpc>
            </a:pPr>
            <a:endParaRPr kumimoji="1"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58873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Roll-</a:t>
            </a:r>
            <a:r>
              <a:rPr lang="en-US" altLang="ko-KR" dirty="0" err="1"/>
              <a:t>DPoS</a:t>
            </a:r>
            <a:r>
              <a:rPr lang="ko-KR" altLang="en-US" dirty="0"/>
              <a:t>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랜덤 비콘으로 블록생성자 순서 선택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DKG</a:t>
            </a:r>
            <a:r>
              <a:rPr lang="ko-KR" altLang="en-US" sz="1200" dirty="0"/>
              <a:t> 방식으로 </a:t>
            </a:r>
            <a:r>
              <a:rPr lang="en-US" altLang="ko-KR" sz="1200" dirty="0"/>
              <a:t>MNT</a:t>
            </a:r>
            <a:r>
              <a:rPr lang="ko-KR" altLang="en-US" sz="1200" dirty="0"/>
              <a:t> 곡선으로부터 </a:t>
            </a:r>
            <a:r>
              <a:rPr lang="en-US" altLang="ko-KR" sz="1200" dirty="0"/>
              <a:t>BLS</a:t>
            </a:r>
            <a:r>
              <a:rPr lang="ko-KR" altLang="en-US" sz="1200" dirty="0"/>
              <a:t> 키를 생성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블록 생성자가 이전 </a:t>
            </a:r>
            <a:r>
              <a:rPr lang="ko-KR" altLang="en-US" sz="1200" dirty="0" err="1"/>
              <a:t>에폭의</a:t>
            </a:r>
            <a:r>
              <a:rPr lang="ko-KR" altLang="en-US" sz="1200" dirty="0"/>
              <a:t> 랜덤 </a:t>
            </a:r>
            <a:r>
              <a:rPr lang="ko-KR" altLang="en-US" sz="1200" dirty="0" err="1"/>
              <a:t>비콘과</a:t>
            </a:r>
            <a:r>
              <a:rPr lang="ko-KR" altLang="en-US" sz="1200" dirty="0"/>
              <a:t> </a:t>
            </a:r>
            <a:r>
              <a:rPr lang="en-US" altLang="ko-KR" sz="1200" dirty="0"/>
              <a:t>BLS</a:t>
            </a:r>
            <a:r>
              <a:rPr lang="ko-KR" altLang="en-US" sz="1200" dirty="0"/>
              <a:t> 키를 통해 현재 </a:t>
            </a:r>
            <a:r>
              <a:rPr lang="ko-KR" altLang="en-US" sz="1200" dirty="0" err="1"/>
              <a:t>에폭의</a:t>
            </a:r>
            <a:r>
              <a:rPr lang="ko-KR" altLang="en-US" sz="1200" dirty="0"/>
              <a:t> 랜덤 </a:t>
            </a:r>
            <a:r>
              <a:rPr lang="ko-KR" altLang="en-US" sz="1200" dirty="0" err="1"/>
              <a:t>비콘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해당 랜덤 </a:t>
            </a:r>
            <a:r>
              <a:rPr lang="ko-KR" altLang="en-US" sz="1200" dirty="0" err="1"/>
              <a:t>비콘을</a:t>
            </a:r>
            <a:r>
              <a:rPr lang="ko-KR" altLang="en-US" sz="1200" dirty="0"/>
              <a:t> </a:t>
            </a:r>
            <a:r>
              <a:rPr lang="en-US" altLang="ko-KR" sz="1200" dirty="0"/>
              <a:t>SEED</a:t>
            </a:r>
            <a:r>
              <a:rPr lang="ko-KR" altLang="en-US" sz="1200" dirty="0"/>
              <a:t>로 사용하여 </a:t>
            </a:r>
            <a:r>
              <a:rPr lang="en-US" altLang="ko-KR" sz="1200" dirty="0"/>
              <a:t>DRBG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통한 </a:t>
            </a:r>
            <a:r>
              <a:rPr lang="en-US" altLang="ko-KR" sz="1200" dirty="0"/>
              <a:t>L-bit</a:t>
            </a:r>
            <a:r>
              <a:rPr lang="ko-KR" altLang="en-US" sz="1200" dirty="0"/>
              <a:t>의 난수 생성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-US" altLang="ko-KR" sz="1200" b="1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" altLang="ko-Kore-KR" sz="1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D1D5E-157A-70C9-D013-46E18550A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891" y="3429000"/>
            <a:ext cx="4282040" cy="857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C4941-FAEC-5D86-9157-2D26B388A729}"/>
                  </a:ext>
                </a:extLst>
              </p:cNvPr>
              <p:cNvSpPr txBox="1"/>
              <p:nvPr/>
            </p:nvSpPr>
            <p:spPr>
              <a:xfrm>
                <a:off x="1111891" y="4707971"/>
                <a:ext cx="2677464" cy="975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kumimoji="1" lang="ko-KR" alt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ko-KR" altLang="en-US" sz="1200" b="0" i="0" smtClean="0">
                          <a:latin typeface="Cambria Math" panose="02040503050406030204" pitchFamily="18" charset="0"/>
                        </a:rPr>
                        <m:t>총</m:t>
                      </m:r>
                      <m:r>
                        <a:rPr kumimoji="1" lang="ko-KR" alt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200" b="0" i="0" smtClean="0">
                          <a:latin typeface="Cambria Math" panose="02040503050406030204" pitchFamily="18" charset="0"/>
                        </a:rPr>
                        <m:t>투표</m:t>
                      </m:r>
                      <m:r>
                        <a:rPr kumimoji="1" lang="ko-KR" alt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200" b="0" i="0" smtClean="0">
                          <a:latin typeface="Cambria Math" panose="02040503050406030204" pitchFamily="18" charset="0"/>
                        </a:rPr>
                        <m:t>수</m:t>
                      </m:r>
                    </m:oMath>
                  </m:oMathPara>
                </a14:m>
                <a:endParaRPr kumimoji="1" lang="en-US" altLang="ko-Kore-KR" sz="120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ore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ore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kumimoji="1" lang="en-US" altLang="ko-Kore-KR" sz="1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ko-KR" altLang="en-US" sz="1200" b="0" i="1" smtClean="0">
                        <a:latin typeface="Cambria Math" panose="02040503050406030204" pitchFamily="18" charset="0"/>
                      </a:rPr>
                      <m:t>에폭에서의</m:t>
                    </m:r>
                    <m:r>
                      <a:rPr kumimoji="1" lang="ko-KR" alt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200" b="0" i="1" smtClean="0">
                        <a:latin typeface="Cambria Math" panose="02040503050406030204" pitchFamily="18" charset="0"/>
                      </a:rPr>
                      <m:t>후보자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200" b="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kumimoji="1" lang="en-US" altLang="ko-Kore-KR" sz="1200" dirty="0"/>
                  <a:t> </a:t>
                </a:r>
                <a:r>
                  <a:rPr kumimoji="1" lang="ko-KR" altLang="en-US" sz="1200" dirty="0"/>
                  <a:t>득표수</a:t>
                </a:r>
                <a:endParaRPr kumimoji="1" lang="en-US" altLang="ko-KR" sz="1200" dirty="0"/>
              </a:p>
              <a:p>
                <a:pPr algn="just">
                  <a:lnSpc>
                    <a:spcPct val="150000"/>
                  </a:lnSpc>
                </a:pPr>
                <a:r>
                  <a:rPr kumimoji="1" lang="en-US" altLang="ko-Kore-KR" sz="1200" dirty="0"/>
                  <a:t>R : </a:t>
                </a:r>
                <a:r>
                  <a:rPr kumimoji="1" lang="ko-KR" altLang="en-US" sz="1200" dirty="0"/>
                  <a:t>난수</a:t>
                </a:r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3C4941-FAEC-5D86-9157-2D26B388A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891" y="4707971"/>
                <a:ext cx="2677464" cy="97597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텍스트, 화이트보드이(가) 표시된 사진&#10;&#10;자동 생성된 설명">
            <a:extLst>
              <a:ext uri="{FF2B5EF4-FFF2-40B4-BE49-F238E27FC236}">
                <a16:creationId xmlns:a16="http://schemas.microsoft.com/office/drawing/2014/main" id="{AC71F3E3-48D5-F148-864F-FC031ECA3E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71" y="3429000"/>
            <a:ext cx="4183700" cy="208627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5C5CF40-84A5-1351-C980-2180DDF686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7147" y="2350677"/>
            <a:ext cx="2818915" cy="38855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BFAE2DE-C529-BBC7-6292-7ED693D1D8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7147" y="1841667"/>
            <a:ext cx="3429298" cy="4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2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Roll-</a:t>
            </a:r>
            <a:r>
              <a:rPr lang="en-US" altLang="ko-KR" dirty="0" err="1"/>
              <a:t>DPoS</a:t>
            </a:r>
            <a:r>
              <a:rPr lang="ko-KR" altLang="en-US" dirty="0"/>
              <a:t>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ECDSA</a:t>
            </a:r>
            <a:r>
              <a:rPr lang="ko-KR" altLang="en-US" sz="1600" b="1" dirty="0"/>
              <a:t> 서명을 사용하여 </a:t>
            </a:r>
            <a:r>
              <a:rPr lang="en-US" altLang="ko-KR" sz="1600" b="1" dirty="0"/>
              <a:t>PBFT</a:t>
            </a:r>
            <a:r>
              <a:rPr lang="ko-KR" altLang="en-US" sz="1600" b="1" dirty="0"/>
              <a:t> 합의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PBFT</a:t>
            </a:r>
            <a:r>
              <a:rPr lang="ko-KR" altLang="en-US" sz="1200" dirty="0"/>
              <a:t>는 라운드로 실행되고 각 라운드는 </a:t>
            </a:r>
            <a:r>
              <a:rPr lang="en-US" altLang="ko-KR" sz="1200" dirty="0"/>
              <a:t>3</a:t>
            </a:r>
            <a:r>
              <a:rPr lang="ko-KR" altLang="en-US" sz="1200" dirty="0"/>
              <a:t>단계로 구성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Pre-prepare</a:t>
            </a:r>
            <a:r>
              <a:rPr lang="ko-KR" altLang="en-US" sz="1200" b="1" dirty="0"/>
              <a:t> 단계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리더 노드가 특정 수 만큼의 트랜잭션을 포함하고 있는 블록을 서명 후 제안 </a:t>
            </a:r>
            <a:r>
              <a:rPr lang="en-US" altLang="ko-KR" sz="1200" dirty="0"/>
              <a:t>(signed Pre-prepare message)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Prepare</a:t>
            </a:r>
            <a:r>
              <a:rPr lang="ko-KR" altLang="en-US" sz="1200" b="1" dirty="0"/>
              <a:t> 단계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ko-KR" altLang="en-US" sz="1200" dirty="0"/>
              <a:t>리더로부터 받은 블록이 유효한지 확인하고 서명 후 </a:t>
            </a:r>
            <a:r>
              <a:rPr lang="ko-KR" altLang="en-US" sz="1200" dirty="0" err="1"/>
              <a:t>브로드캐스트</a:t>
            </a:r>
            <a:r>
              <a:rPr lang="en-US" altLang="ko-KR" sz="1200" dirty="0"/>
              <a:t> (signed prepare message)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/>
              <a:t>Commit </a:t>
            </a:r>
            <a:r>
              <a:rPr lang="ko-KR" altLang="en-US" sz="1200" b="1" dirty="0"/>
              <a:t>단계 </a:t>
            </a:r>
            <a:r>
              <a:rPr lang="en-US" altLang="ko-KR" sz="1200" b="1" dirty="0"/>
              <a:t>:</a:t>
            </a:r>
            <a:r>
              <a:rPr lang="ko-KR" altLang="en-US" sz="1200" b="1" dirty="0"/>
              <a:t> </a:t>
            </a:r>
            <a:r>
              <a:rPr lang="ko-KR" altLang="en-US" sz="1200" dirty="0"/>
              <a:t>다른 노드로부터 받은 블록이 유효한지 확인하고 서명 후 </a:t>
            </a:r>
            <a:r>
              <a:rPr lang="ko-KR" altLang="en-US" sz="1200" dirty="0" err="1"/>
              <a:t>브로드캐스트</a:t>
            </a:r>
            <a:r>
              <a:rPr lang="en-US" altLang="ko-KR" sz="1200" dirty="0"/>
              <a:t> (signed commit message)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최종적으로 충분한 수의 노드가 동의했을 경우 제안된 블록은 블록체인에 </a:t>
            </a:r>
            <a:r>
              <a:rPr lang="ko-KR" altLang="en-US" sz="1200" dirty="0" err="1"/>
              <a:t>커밋</a:t>
            </a:r>
            <a:endParaRPr lang="en-US" altLang="ko-KR" sz="1200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endParaRPr lang="en" altLang="ko-Kore-KR" sz="12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F4A445-94F5-91C4-4220-543A7225F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57" y="3631549"/>
            <a:ext cx="5196011" cy="266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668EF4-B6AF-727A-7441-FE9C3805F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939" y="3627715"/>
            <a:ext cx="3168651" cy="25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5246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12423</TotalTime>
  <Words>620</Words>
  <Application>Microsoft Macintosh PowerPoint</Application>
  <PresentationFormat>와이드스크린</PresentationFormat>
  <Paragraphs>89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CryptoCraft 테마</vt:lpstr>
      <vt:lpstr>제목 테마</vt:lpstr>
      <vt:lpstr>Roll-DPoS</vt:lpstr>
      <vt:lpstr>PowerPoint 프레젠테이션</vt:lpstr>
      <vt:lpstr>PoS &amp; DPoS</vt:lpstr>
      <vt:lpstr>분산형 키 생성 (Distributed Key Generation)</vt:lpstr>
      <vt:lpstr>BLS 임계값 서명</vt:lpstr>
      <vt:lpstr>Roll-DPoS 과정</vt:lpstr>
      <vt:lpstr>Roll-DPoS 과정</vt:lpstr>
      <vt:lpstr>Roll-DPoS 과정</vt:lpstr>
      <vt:lpstr>Roll-DPoS 과정</vt:lpstr>
      <vt:lpstr>Roll-DPoS 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181</cp:revision>
  <dcterms:created xsi:type="dcterms:W3CDTF">2019-03-05T04:29:07Z</dcterms:created>
  <dcterms:modified xsi:type="dcterms:W3CDTF">2022-07-07T16:25:49Z</dcterms:modified>
</cp:coreProperties>
</file>