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80" r:id="rId4"/>
    <p:sldId id="287" r:id="rId5"/>
    <p:sldId id="293" r:id="rId6"/>
    <p:sldId id="286" r:id="rId7"/>
    <p:sldId id="288" r:id="rId8"/>
    <p:sldId id="292" r:id="rId9"/>
    <p:sldId id="294" r:id="rId10"/>
    <p:sldId id="295" r:id="rId11"/>
    <p:sldId id="297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C3101A-79EB-A143-B919-91EBD62C5693}" v="3587" dt="2022-07-10T14:49:00.4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0" autoAdjust="0"/>
    <p:restoredTop sz="95782"/>
  </p:normalViewPr>
  <p:slideViewPr>
    <p:cSldViewPr snapToGrid="0">
      <p:cViewPr varScale="1">
        <p:scale>
          <a:sx n="118" d="100"/>
          <a:sy n="118" d="100"/>
        </p:scale>
        <p:origin x="134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2022. 7. 10.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2022. 7. 10.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769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k20oFEZSvY0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Linear Block Code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>
                <a:hlinkClick r:id="rId2"/>
              </a:rPr>
              <a:t>https://youtu.be</a:t>
            </a:r>
            <a:r>
              <a:rPr lang="en" altLang="ko-KR">
                <a:hlinkClick r:id="rId2"/>
              </a:rPr>
              <a:t>/k20oFEZSvY0</a:t>
            </a:r>
            <a:r>
              <a:rPr lang="en" altLang="ko-KR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DEFF8E-F4AC-82A5-AB2E-E785F053BF83}"/>
              </a:ext>
            </a:extLst>
          </p:cNvPr>
          <p:cNvSpPr txBox="1"/>
          <p:nvPr/>
        </p:nvSpPr>
        <p:spPr>
          <a:xfrm>
            <a:off x="8501743" y="472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7F56E-30B3-2CE3-09AD-9F5B3D0F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Hamming Code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7E648-D860-3C69-A2F5-7C30C17C3F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lvl="1" indent="0">
              <a:buNone/>
            </a:pPr>
            <a:endParaRPr kumimoji="1" lang="en-US" altLang="ko-KR" sz="2000" dirty="0"/>
          </a:p>
          <a:p>
            <a:pPr marL="457200" lvl="1" indent="0">
              <a:buNone/>
            </a:pPr>
            <a:endParaRPr kumimoji="1" lang="en-US" altLang="ko-KR" sz="2000" dirty="0"/>
          </a:p>
          <a:p>
            <a:pPr marL="457200" lvl="1" indent="0">
              <a:buNone/>
            </a:pPr>
            <a:endParaRPr kumimoji="1" lang="en-US" altLang="ko-KR" sz="2000" dirty="0"/>
          </a:p>
          <a:p>
            <a:pPr marL="457200" lvl="1" indent="0">
              <a:buNone/>
            </a:pPr>
            <a:endParaRPr kumimoji="1" lang="en-US" altLang="ko-KR" sz="2000" dirty="0"/>
          </a:p>
          <a:p>
            <a:pPr marL="457200" lvl="1" indent="0">
              <a:buNone/>
            </a:pPr>
            <a:endParaRPr kumimoji="1" lang="en-US" altLang="ko-KR" sz="2000" dirty="0"/>
          </a:p>
          <a:p>
            <a:pPr marL="457200" lvl="1" indent="0">
              <a:buNone/>
            </a:pPr>
            <a:endParaRPr kumimoji="1" lang="en-US" altLang="ko-KR" sz="2000" dirty="0"/>
          </a:p>
          <a:p>
            <a:pPr marL="457200" lvl="1" indent="0">
              <a:buNone/>
            </a:pPr>
            <a:endParaRPr kumimoji="1"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8E7401-3DFA-C057-1B3A-B09333217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1149298"/>
            <a:ext cx="9690100" cy="284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5">
                <a:extLst>
                  <a:ext uri="{FF2B5EF4-FFF2-40B4-BE49-F238E27FC236}">
                    <a16:creationId xmlns:a16="http://schemas.microsoft.com/office/drawing/2014/main" id="{40B112C1-F463-62AA-E8D9-8DE5D8D777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2214526"/>
                  </p:ext>
                </p:extLst>
              </p:nvPr>
            </p:nvGraphicFramePr>
            <p:xfrm>
              <a:off x="3048000" y="4173486"/>
              <a:ext cx="6096000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3891114518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64519837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44231733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16629531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Parity bit</a:t>
                          </a:r>
                        </a:p>
                        <a:p>
                          <a:pPr algn="ctr"/>
                          <a:r>
                            <a:rPr lang="en-US" altLang="ko-Kore-KR" dirty="0"/>
                            <a:t>coverage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8698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r>
                            <a:rPr lang="en-US" altLang="ko-KR" dirty="0"/>
                            <a:t>100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=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r>
                            <a:rPr lang="en-US" altLang="ko-KR" dirty="0"/>
                            <a:t>010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=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r>
                            <a:rPr lang="en-US" altLang="ko-KR" dirty="0"/>
                            <a:t>001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=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4343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r>
                            <a:rPr lang="en-US" altLang="ko-KR" dirty="0"/>
                            <a:t>101 =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5 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/>
                            <a:t>0011 =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3 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r>
                            <a:rPr lang="en-US" altLang="ko-KR" dirty="0"/>
                            <a:t>011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=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3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125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r>
                            <a:rPr lang="en-US" altLang="ko-KR" dirty="0"/>
                            <a:t>110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=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r>
                            <a:rPr lang="en-US" altLang="ko-KR" dirty="0"/>
                            <a:t>110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=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r>
                            <a:rPr lang="en-US" altLang="ko-KR" dirty="0"/>
                            <a:t>101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=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5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5498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r>
                            <a:rPr lang="en-US" altLang="ko-KR" dirty="0"/>
                            <a:t>111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=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7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r>
                            <a:rPr lang="en-US" altLang="ko-KR" dirty="0"/>
                            <a:t>111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=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7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r>
                            <a:rPr lang="en-US" altLang="ko-KR" dirty="0"/>
                            <a:t>111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=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7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9800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oMath>
                            </m:oMathPara>
                          </a14:m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98061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5">
                <a:extLst>
                  <a:ext uri="{FF2B5EF4-FFF2-40B4-BE49-F238E27FC236}">
                    <a16:creationId xmlns:a16="http://schemas.microsoft.com/office/drawing/2014/main" id="{40B112C1-F463-62AA-E8D9-8DE5D8D777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2214526"/>
                  </p:ext>
                </p:extLst>
              </p:nvPr>
            </p:nvGraphicFramePr>
            <p:xfrm>
              <a:off x="3048000" y="4173486"/>
              <a:ext cx="6096000" cy="24942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24000">
                      <a:extLst>
                        <a:ext uri="{9D8B030D-6E8A-4147-A177-3AD203B41FA5}">
                          <a16:colId xmlns:a16="http://schemas.microsoft.com/office/drawing/2014/main" val="3891114518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645198379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44231733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3166295311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Parity bit</a:t>
                          </a:r>
                        </a:p>
                        <a:p>
                          <a:pPr algn="ctr"/>
                          <a:r>
                            <a:rPr lang="en-US" altLang="ko-Kore-KR" dirty="0"/>
                            <a:t>coverage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986981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r>
                            <a:rPr lang="en-US" altLang="ko-KR" dirty="0"/>
                            <a:t>100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=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r>
                            <a:rPr lang="en-US" altLang="ko-KR" dirty="0"/>
                            <a:t>010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=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r>
                            <a:rPr lang="en-US" altLang="ko-KR" dirty="0"/>
                            <a:t>001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=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043435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r>
                            <a:rPr lang="en-US" altLang="ko-KR" dirty="0"/>
                            <a:t>101 =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5 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R" dirty="0"/>
                            <a:t>0011 =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3 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r>
                            <a:rPr lang="en-US" altLang="ko-KR" dirty="0"/>
                            <a:t>011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=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3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31256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r>
                            <a:rPr lang="en-US" altLang="ko-KR" dirty="0"/>
                            <a:t>110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=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r>
                            <a:rPr lang="en-US" altLang="ko-KR" dirty="0"/>
                            <a:t>110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=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r>
                            <a:rPr lang="en-US" altLang="ko-KR" dirty="0"/>
                            <a:t>101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=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5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65498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r>
                            <a:rPr lang="en-US" altLang="ko-KR" dirty="0"/>
                            <a:t>111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=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7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r>
                            <a:rPr lang="en-US" altLang="ko-KR" dirty="0"/>
                            <a:t>111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=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7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0</a:t>
                          </a:r>
                          <a:r>
                            <a:rPr lang="en-US" altLang="ko-KR" dirty="0"/>
                            <a:t>111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=</a:t>
                          </a:r>
                          <a:r>
                            <a:rPr lang="ko-KR" altLang="en-US" dirty="0"/>
                            <a:t> </a:t>
                          </a:r>
                          <a:r>
                            <a:rPr lang="en-US" altLang="ko-KR" dirty="0"/>
                            <a:t>7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9398001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00833" t="-589655" r="-2025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00833" t="-589655" r="-102500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00833" t="-589655" r="-2500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98061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53580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 Correction Code(ECC)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109730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메시지를 이진수로 전송하였을 때</a:t>
            </a:r>
            <a:r>
              <a:rPr lang="en-US" altLang="ko-KR" sz="2400" dirty="0"/>
              <a:t>,</a:t>
            </a:r>
            <a:r>
              <a:rPr lang="ko-KR" altLang="en-US" sz="2400" dirty="0"/>
              <a:t> 메시지의 일부 비트가 잘못 뒤집히더라도 메시지를 복구 할 수 있는 인코딩 방식</a:t>
            </a:r>
            <a:endParaRPr lang="en-US" altLang="ko-KR" sz="2400" dirty="0"/>
          </a:p>
          <a:p>
            <a:pPr lvl="1"/>
            <a:r>
              <a:rPr lang="ko-KR" altLang="en-US" sz="2000" dirty="0"/>
              <a:t>실제로 </a:t>
            </a:r>
            <a:r>
              <a:rPr lang="en-US" altLang="ko-KR" sz="2000" dirty="0"/>
              <a:t>0</a:t>
            </a:r>
            <a:r>
              <a:rPr lang="ko-KR" altLang="en-US" sz="2000" dirty="0"/>
              <a:t>인 비트가 </a:t>
            </a:r>
            <a:r>
              <a:rPr lang="en-US" altLang="ko-KR" sz="2000" dirty="0"/>
              <a:t>1</a:t>
            </a:r>
            <a:r>
              <a:rPr lang="ko-KR" altLang="en-US" sz="2000" dirty="0"/>
              <a:t>로 전송되거나 그 반대의 경우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데이터 손상을 방지가 필요한 경우 대부분 사용</a:t>
            </a:r>
            <a:endParaRPr lang="en-US" altLang="ko-KR" sz="2400" dirty="0"/>
          </a:p>
          <a:p>
            <a:endParaRPr lang="en-US" altLang="ko-KR" sz="2000" dirty="0"/>
          </a:p>
          <a:p>
            <a:r>
              <a:rPr lang="ko-KR" altLang="en-US" sz="2400" dirty="0"/>
              <a:t>제일 쉬운 </a:t>
            </a:r>
            <a:r>
              <a:rPr lang="en-US" altLang="ko-KR" sz="2400" dirty="0"/>
              <a:t>ECC</a:t>
            </a:r>
            <a:r>
              <a:rPr lang="ko-KR" altLang="en-US" sz="2400" dirty="0"/>
              <a:t>의 예시</a:t>
            </a:r>
            <a:r>
              <a:rPr lang="en-US" altLang="ko-KR" sz="2400" dirty="0"/>
              <a:t> </a:t>
            </a:r>
          </a:p>
          <a:p>
            <a:pPr lvl="1"/>
            <a:r>
              <a:rPr lang="ko-KR" altLang="en-US" sz="2000" dirty="0"/>
              <a:t>비트가 여러 번</a:t>
            </a:r>
            <a:r>
              <a:rPr lang="en-US" altLang="ko-KR" sz="2000" dirty="0"/>
              <a:t>(3</a:t>
            </a:r>
            <a:r>
              <a:rPr lang="ko-KR" altLang="en-US" sz="2000" dirty="0"/>
              <a:t>회 이상</a:t>
            </a:r>
            <a:r>
              <a:rPr lang="en-US" altLang="ko-KR" sz="2000" dirty="0"/>
              <a:t>)</a:t>
            </a:r>
            <a:r>
              <a:rPr lang="ko-KR" altLang="en-US" sz="2000" dirty="0"/>
              <a:t> 전송된다고 할 때</a:t>
            </a:r>
            <a:r>
              <a:rPr lang="en-US" altLang="ko-KR" sz="2000" dirty="0"/>
              <a:t>,</a:t>
            </a:r>
            <a:r>
              <a:rPr lang="ko-KR" altLang="en-US" sz="2000" dirty="0"/>
              <a:t>  더 많이 전송된 비트를 올바른 비트로 판단</a:t>
            </a:r>
            <a:endParaRPr lang="en-US" altLang="ko-KR" sz="2000" dirty="0"/>
          </a:p>
          <a:p>
            <a:pPr lvl="1"/>
            <a:r>
              <a:rPr lang="ko-KR" altLang="en-US" sz="2000" dirty="0"/>
              <a:t>전송된 비트 중 하나가 오류</a:t>
            </a:r>
            <a:r>
              <a:rPr lang="en-US" altLang="ko-KR" sz="2000" dirty="0"/>
              <a:t>(</a:t>
            </a:r>
            <a:r>
              <a:rPr lang="ko-KR" altLang="en-US" sz="2000" dirty="0"/>
              <a:t>단일 비트 오류</a:t>
            </a:r>
            <a:r>
              <a:rPr lang="en-US" altLang="ko-KR" sz="2000" dirty="0"/>
              <a:t>)</a:t>
            </a:r>
            <a:r>
              <a:rPr lang="ko-KR" altLang="en-US" sz="2000" dirty="0"/>
              <a:t>일 때 메시지 수정이 가능</a:t>
            </a:r>
            <a:endParaRPr lang="en-US" altLang="ko-KR" sz="2000" dirty="0"/>
          </a:p>
          <a:p>
            <a:pPr lvl="1"/>
            <a:r>
              <a:rPr lang="ko-KR" altLang="en-US" sz="2000" dirty="0"/>
              <a:t>하지만</a:t>
            </a:r>
            <a:r>
              <a:rPr lang="en-US" altLang="ko-KR" sz="2000" dirty="0"/>
              <a:t>,</a:t>
            </a:r>
            <a:r>
              <a:rPr lang="ko-KR" altLang="en-US" sz="2000" dirty="0"/>
              <a:t>  기존의 </a:t>
            </a:r>
            <a:r>
              <a:rPr lang="en-US" altLang="ko-KR" sz="2000" dirty="0"/>
              <a:t>3</a:t>
            </a:r>
            <a:r>
              <a:rPr lang="ko-KR" altLang="en-US" sz="2000" dirty="0"/>
              <a:t>배 길이인 메시지를  전송 해야 하기 때문에 매우 비효율적 </a:t>
            </a:r>
            <a:endParaRPr lang="en-US" altLang="ko-KR" sz="1600" dirty="0"/>
          </a:p>
          <a:p>
            <a:pPr lvl="2"/>
            <a:r>
              <a:rPr lang="ko-KR" altLang="en-US" sz="1600" dirty="0"/>
              <a:t>동일한 메시지를 </a:t>
            </a:r>
            <a:r>
              <a:rPr lang="en-US" altLang="ko-KR" sz="1600" dirty="0"/>
              <a:t>3</a:t>
            </a:r>
            <a:r>
              <a:rPr lang="ko-KR" altLang="en-US" sz="1600" dirty="0"/>
              <a:t>회 이상 보내야 하기 때문</a:t>
            </a:r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CB2C5-87C5-1CBE-8ABA-7FD10AAFA28D}"/>
              </a:ext>
            </a:extLst>
          </p:cNvPr>
          <p:cNvSpPr/>
          <p:nvPr/>
        </p:nvSpPr>
        <p:spPr>
          <a:xfrm>
            <a:off x="8590015" y="6453931"/>
            <a:ext cx="32896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1200" dirty="0"/>
              <a:t>https://brilliant.org/wiki/error-correcting-codes/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957A1CB5-4572-84D5-77E1-0091DA811D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275688"/>
              </p:ext>
            </p:extLst>
          </p:nvPr>
        </p:nvGraphicFramePr>
        <p:xfrm>
          <a:off x="3601986" y="5320035"/>
          <a:ext cx="4908932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4466">
                  <a:extLst>
                    <a:ext uri="{9D8B030D-6E8A-4147-A177-3AD203B41FA5}">
                      <a16:colId xmlns:a16="http://schemas.microsoft.com/office/drawing/2014/main" val="2283520008"/>
                    </a:ext>
                  </a:extLst>
                </a:gridCol>
                <a:gridCol w="2454466">
                  <a:extLst>
                    <a:ext uri="{9D8B030D-6E8A-4147-A177-3AD203B41FA5}">
                      <a16:colId xmlns:a16="http://schemas.microsoft.com/office/drawing/2014/main" val="1559349328"/>
                    </a:ext>
                  </a:extLst>
                </a:gridCol>
              </a:tblGrid>
              <a:tr h="27882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Received Message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Interpreted bit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45647"/>
                  </a:ext>
                </a:extLst>
              </a:tr>
              <a:tr h="27882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000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02425"/>
                  </a:ext>
                </a:extLst>
              </a:tr>
              <a:tr h="27882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110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217464"/>
                  </a:ext>
                </a:extLst>
              </a:tr>
              <a:tr h="278823"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010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599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02DF3-66EA-9C67-5B3B-E904D8529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Error Correction Code(ECC)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35C6BE-53A5-5349-0009-C19CD517382D}"/>
              </a:ext>
            </a:extLst>
          </p:cNvPr>
          <p:cNvSpPr txBox="1"/>
          <p:nvPr/>
        </p:nvSpPr>
        <p:spPr>
          <a:xfrm>
            <a:off x="5065363" y="1778962"/>
            <a:ext cx="2061274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ECC</a:t>
            </a:r>
            <a:endParaRPr kumimoji="1"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4DBAAB-F6AA-D10A-5559-8B40A4F6FAFD}"/>
              </a:ext>
            </a:extLst>
          </p:cNvPr>
          <p:cNvSpPr txBox="1"/>
          <p:nvPr/>
        </p:nvSpPr>
        <p:spPr>
          <a:xfrm>
            <a:off x="3611107" y="2611445"/>
            <a:ext cx="2061274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Block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E27FC-EF1B-DA92-5E7E-EE850F2E1AC1}"/>
              </a:ext>
            </a:extLst>
          </p:cNvPr>
          <p:cNvSpPr txBox="1"/>
          <p:nvPr/>
        </p:nvSpPr>
        <p:spPr>
          <a:xfrm>
            <a:off x="6519620" y="2611445"/>
            <a:ext cx="2061274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Convolution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81A42B-EC16-69E3-6834-FEC0FC5DDD52}"/>
              </a:ext>
            </a:extLst>
          </p:cNvPr>
          <p:cNvSpPr txBox="1"/>
          <p:nvPr/>
        </p:nvSpPr>
        <p:spPr>
          <a:xfrm>
            <a:off x="2306666" y="3669659"/>
            <a:ext cx="2061274" cy="369332"/>
          </a:xfrm>
          <a:prstGeom prst="rect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Linear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F0B191-5AA0-4865-55F8-DFC1F8064D1A}"/>
              </a:ext>
            </a:extLst>
          </p:cNvPr>
          <p:cNvSpPr txBox="1"/>
          <p:nvPr/>
        </p:nvSpPr>
        <p:spPr>
          <a:xfrm>
            <a:off x="5065363" y="3660032"/>
            <a:ext cx="2061274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Non-Linear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4D3989-8088-8864-8EB9-3B68BD4D6DD9}"/>
              </a:ext>
            </a:extLst>
          </p:cNvPr>
          <p:cNvSpPr txBox="1"/>
          <p:nvPr/>
        </p:nvSpPr>
        <p:spPr>
          <a:xfrm>
            <a:off x="411162" y="5214602"/>
            <a:ext cx="2061274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Repetition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C6C713-7E8B-FDFF-FEFF-1B0A8FB9558C}"/>
              </a:ext>
            </a:extLst>
          </p:cNvPr>
          <p:cNvSpPr txBox="1"/>
          <p:nvPr/>
        </p:nvSpPr>
        <p:spPr>
          <a:xfrm>
            <a:off x="2764322" y="5210106"/>
            <a:ext cx="2061274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Parity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4857F1-7B6F-555C-C48F-EEF93408C213}"/>
              </a:ext>
            </a:extLst>
          </p:cNvPr>
          <p:cNvSpPr txBox="1"/>
          <p:nvPr/>
        </p:nvSpPr>
        <p:spPr>
          <a:xfrm>
            <a:off x="5065363" y="5188980"/>
            <a:ext cx="2061274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Hamming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1F22A3-617E-E9CE-3076-ADF9936EBFF5}"/>
              </a:ext>
            </a:extLst>
          </p:cNvPr>
          <p:cNvSpPr txBox="1"/>
          <p:nvPr/>
        </p:nvSpPr>
        <p:spPr>
          <a:xfrm>
            <a:off x="7418523" y="5188980"/>
            <a:ext cx="2061274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Cyclic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61E09A8-8D7E-B9D9-9C57-6E7B7CEEED10}"/>
              </a:ext>
            </a:extLst>
          </p:cNvPr>
          <p:cNvSpPr/>
          <p:nvPr/>
        </p:nvSpPr>
        <p:spPr>
          <a:xfrm>
            <a:off x="3404500" y="6392986"/>
            <a:ext cx="869051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ore-KR" altLang="en-US" sz="1200" dirty="0"/>
              <a:t>https://www.micron.com/-/media/client/global/documents/products/technical-note/nand-flash/tn2963_ecc_in_slc_nand.pdf</a:t>
            </a:r>
          </a:p>
        </p:txBody>
      </p: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7E2F0999-8C7C-CE02-53D7-EA5271373D5D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5137297" y="1652741"/>
            <a:ext cx="463151" cy="1454256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7B6C2AB1-47CE-0913-0BD9-5A6FCD0FC7EA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6591553" y="1652740"/>
            <a:ext cx="463151" cy="1454257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5F18F241-8109-4576-A6CD-1D67CDD6BB62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3645083" y="2672998"/>
            <a:ext cx="688882" cy="1304441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418B5810-CBAE-63BA-FDB7-69E8CB426137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5029245" y="2593276"/>
            <a:ext cx="679255" cy="1454256"/>
          </a:xfrm>
          <a:prstGeom prst="bentConnector3">
            <a:avLst>
              <a:gd name="adj1" fmla="val 50935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2547A416-0EAC-65F2-33BA-E3A6CA2CF50A}"/>
              </a:ext>
            </a:extLst>
          </p:cNvPr>
          <p:cNvCxnSpPr>
            <a:stCxn id="7" idx="2"/>
            <a:endCxn id="9" idx="0"/>
          </p:cNvCxnSpPr>
          <p:nvPr/>
        </p:nvCxnSpPr>
        <p:spPr>
          <a:xfrm rot="5400000">
            <a:off x="1801746" y="3679044"/>
            <a:ext cx="1175611" cy="189550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418C21FE-C04B-C6E7-9719-DD160389698D}"/>
              </a:ext>
            </a:extLst>
          </p:cNvPr>
          <p:cNvCxnSpPr>
            <a:stCxn id="7" idx="2"/>
            <a:endCxn id="10" idx="0"/>
          </p:cNvCxnSpPr>
          <p:nvPr/>
        </p:nvCxnSpPr>
        <p:spPr>
          <a:xfrm rot="16200000" flipH="1">
            <a:off x="2980574" y="4395720"/>
            <a:ext cx="1171115" cy="457656"/>
          </a:xfrm>
          <a:prstGeom prst="bentConnector3">
            <a:avLst>
              <a:gd name="adj1" fmla="val 50001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꺾인 연결선[E] 28">
            <a:extLst>
              <a:ext uri="{FF2B5EF4-FFF2-40B4-BE49-F238E27FC236}">
                <a16:creationId xmlns:a16="http://schemas.microsoft.com/office/drawing/2014/main" id="{82372680-626F-C752-47CC-85260B59EE9A}"/>
              </a:ext>
            </a:extLst>
          </p:cNvPr>
          <p:cNvCxnSpPr>
            <a:stCxn id="7" idx="2"/>
            <a:endCxn id="11" idx="0"/>
          </p:cNvCxnSpPr>
          <p:nvPr/>
        </p:nvCxnSpPr>
        <p:spPr>
          <a:xfrm rot="16200000" flipH="1">
            <a:off x="4141657" y="3234636"/>
            <a:ext cx="1149989" cy="2758697"/>
          </a:xfrm>
          <a:prstGeom prst="bentConnector3">
            <a:avLst>
              <a:gd name="adj1" fmla="val 51104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7BACA485-5CAB-B770-A504-D288664C3F98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rot="16200000" flipH="1">
            <a:off x="5318237" y="2058056"/>
            <a:ext cx="1149989" cy="5111857"/>
          </a:xfrm>
          <a:prstGeom prst="bentConnector3">
            <a:avLst>
              <a:gd name="adj1" fmla="val 50828"/>
            </a:avLst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16F3D4E-BB8D-A26E-492C-3A2F70376F12}"/>
              </a:ext>
            </a:extLst>
          </p:cNvPr>
          <p:cNvSpPr txBox="1"/>
          <p:nvPr/>
        </p:nvSpPr>
        <p:spPr>
          <a:xfrm>
            <a:off x="7532174" y="3715546"/>
            <a:ext cx="2061274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Turbo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BC50267-4517-B582-E8CD-E3F68621B5F7}"/>
              </a:ext>
            </a:extLst>
          </p:cNvPr>
          <p:cNvSpPr txBox="1"/>
          <p:nvPr/>
        </p:nvSpPr>
        <p:spPr>
          <a:xfrm>
            <a:off x="9885334" y="3715546"/>
            <a:ext cx="2061274" cy="646331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dirty="0"/>
              <a:t>Trellis</a:t>
            </a:r>
          </a:p>
          <a:p>
            <a:pPr algn="ctr"/>
            <a:r>
              <a:rPr kumimoji="1" lang="en-US" altLang="ko-Kore-KR" dirty="0"/>
              <a:t>Diagram</a:t>
            </a:r>
            <a:endParaRPr kumimoji="1" lang="ko-Kore-KR" altLang="en-US" dirty="0"/>
          </a:p>
        </p:txBody>
      </p:sp>
      <p:cxnSp>
        <p:nvCxnSpPr>
          <p:cNvPr id="48" name="꺾인 연결선[E] 47">
            <a:extLst>
              <a:ext uri="{FF2B5EF4-FFF2-40B4-BE49-F238E27FC236}">
                <a16:creationId xmlns:a16="http://schemas.microsoft.com/office/drawing/2014/main" id="{3015882A-B590-8467-017B-45803A459262}"/>
              </a:ext>
            </a:extLst>
          </p:cNvPr>
          <p:cNvCxnSpPr>
            <a:stCxn id="6" idx="2"/>
            <a:endCxn id="37" idx="0"/>
          </p:cNvCxnSpPr>
          <p:nvPr/>
        </p:nvCxnSpPr>
        <p:spPr>
          <a:xfrm rot="16200000" flipH="1">
            <a:off x="7689150" y="2841884"/>
            <a:ext cx="734769" cy="101255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꺾인 연결선[E] 49">
            <a:extLst>
              <a:ext uri="{FF2B5EF4-FFF2-40B4-BE49-F238E27FC236}">
                <a16:creationId xmlns:a16="http://schemas.microsoft.com/office/drawing/2014/main" id="{D125C8FC-C2A3-04B1-DE17-97E10E5C32E7}"/>
              </a:ext>
            </a:extLst>
          </p:cNvPr>
          <p:cNvCxnSpPr>
            <a:stCxn id="6" idx="2"/>
            <a:endCxn id="38" idx="0"/>
          </p:cNvCxnSpPr>
          <p:nvPr/>
        </p:nvCxnSpPr>
        <p:spPr>
          <a:xfrm rot="16200000" flipH="1">
            <a:off x="8865730" y="1665304"/>
            <a:ext cx="734769" cy="3365714"/>
          </a:xfrm>
          <a:prstGeom prst="bentConnector3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633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176D4F-1057-ECE2-DDC4-508211C3C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Block Codes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36EC73D9-5843-B938-173F-BAE1C154CC38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kumimoji="1" lang="ko-Kore-KR" altLang="en-US" sz="2400" dirty="0"/>
                  <a:t>실제</a:t>
                </a:r>
                <a:r>
                  <a:rPr kumimoji="1" lang="ko-KR" altLang="en-US" sz="2400" dirty="0"/>
                  <a:t> 메시지가 담긴 비트와 패리티 검사 비트를 선형적으로 결합</a:t>
                </a:r>
                <a:endParaRPr kumimoji="1" lang="en-US" altLang="ko-Kore-KR" sz="2400" dirty="0"/>
              </a:p>
              <a:p>
                <a:r>
                  <a:rPr kumimoji="1" lang="en-US" altLang="ko-Kore-KR" sz="2400" dirty="0"/>
                  <a:t>Block Code</a:t>
                </a:r>
                <a:r>
                  <a:rPr kumimoji="1" lang="ko-KR" altLang="en-US" sz="2400" dirty="0"/>
                  <a:t>에서의 </a:t>
                </a:r>
                <a:r>
                  <a:rPr kumimoji="1" lang="ko-Kore-KR" altLang="en-US" sz="2400" dirty="0"/>
                  <a:t>완전한</a:t>
                </a:r>
                <a:r>
                  <a:rPr kumimoji="1" lang="ko-KR" altLang="en-US" sz="2400" dirty="0"/>
                  <a:t> 메시지 비트</a:t>
                </a:r>
                <a:endParaRPr kumimoji="1" lang="en-US" altLang="ko-KR" sz="2400" dirty="0"/>
              </a:p>
              <a:p>
                <a:pPr lvl="1"/>
                <a:r>
                  <a:rPr kumimoji="1" lang="ko-KR" altLang="en-US" sz="2000" dirty="0"/>
                  <a:t>각 블록이 동일한 수의 비트 보유</a:t>
                </a:r>
                <a:endParaRPr kumimoji="1" lang="en-US" altLang="ko-KR" sz="2000" dirty="0"/>
              </a:p>
              <a:p>
                <a:pPr lvl="1"/>
                <a:endParaRPr kumimoji="1" lang="en-US" altLang="ko-KR" dirty="0"/>
              </a:p>
              <a:p>
                <a:pPr lvl="1"/>
                <a:r>
                  <a:rPr kumimoji="1" lang="ko-KR" altLang="en-US" sz="2000" dirty="0"/>
                  <a:t>각 블록이 </a:t>
                </a:r>
                <a:r>
                  <a:rPr kumimoji="1" lang="en-US" altLang="ko-KR" sz="2000" dirty="0"/>
                  <a:t>k</a:t>
                </a:r>
                <a:r>
                  <a:rPr kumimoji="1" lang="ko-KR" altLang="en-US" sz="2000" dirty="0"/>
                  <a:t>비트를 포함하고 블록의 </a:t>
                </a:r>
                <a:r>
                  <a:rPr kumimoji="1" lang="en-US" altLang="ko-KR" sz="2000" dirty="0"/>
                  <a:t>k</a:t>
                </a:r>
                <a:r>
                  <a:rPr kumimoji="1" lang="ko-KR" altLang="en-US" sz="2000" dirty="0"/>
                  <a:t> 비트가 </a:t>
                </a:r>
                <a:r>
                  <a:rPr kumimoji="1" lang="en-US" altLang="ko-KR" sz="2000" dirty="0" err="1"/>
                  <a:t>Dataword</a:t>
                </a:r>
                <a:r>
                  <a:rPr kumimoji="1" lang="ko-KR" altLang="en-US" sz="2000" dirty="0"/>
                  <a:t> 정의</a:t>
                </a:r>
                <a:endParaRPr kumimoji="1" lang="en-US" altLang="ko-KR" sz="2000" dirty="0"/>
              </a:p>
              <a:p>
                <a:pPr lvl="2"/>
                <a:r>
                  <a:rPr kumimoji="1" lang="ko-Kore-KR" altLang="en-US" dirty="0"/>
                  <a:t>전체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 err="1"/>
                  <a:t>Dataword</a:t>
                </a:r>
                <a:r>
                  <a:rPr kumimoji="1" lang="en-US" altLang="ko-KR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endParaRPr kumimoji="1" lang="en-US" altLang="ko-Kore-KR" dirty="0"/>
              </a:p>
              <a:p>
                <a:pPr lvl="2"/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36EC73D9-5843-B938-173F-BAE1C154CC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81" t="-1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5710C5-F936-A8F1-9273-4CA48760B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053857"/>
              </p:ext>
            </p:extLst>
          </p:nvPr>
        </p:nvGraphicFramePr>
        <p:xfrm>
          <a:off x="696455" y="4133022"/>
          <a:ext cx="10799089" cy="648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161">
                  <a:extLst>
                    <a:ext uri="{9D8B030D-6E8A-4147-A177-3AD203B41FA5}">
                      <a16:colId xmlns:a16="http://schemas.microsoft.com/office/drawing/2014/main" val="2969658965"/>
                    </a:ext>
                  </a:extLst>
                </a:gridCol>
                <a:gridCol w="638808">
                  <a:extLst>
                    <a:ext uri="{9D8B030D-6E8A-4147-A177-3AD203B41FA5}">
                      <a16:colId xmlns:a16="http://schemas.microsoft.com/office/drawing/2014/main" val="3226452158"/>
                    </a:ext>
                  </a:extLst>
                </a:gridCol>
                <a:gridCol w="638808">
                  <a:extLst>
                    <a:ext uri="{9D8B030D-6E8A-4147-A177-3AD203B41FA5}">
                      <a16:colId xmlns:a16="http://schemas.microsoft.com/office/drawing/2014/main" val="2716072202"/>
                    </a:ext>
                  </a:extLst>
                </a:gridCol>
                <a:gridCol w="638808">
                  <a:extLst>
                    <a:ext uri="{9D8B030D-6E8A-4147-A177-3AD203B41FA5}">
                      <a16:colId xmlns:a16="http://schemas.microsoft.com/office/drawing/2014/main" val="1869390458"/>
                    </a:ext>
                  </a:extLst>
                </a:gridCol>
                <a:gridCol w="638808">
                  <a:extLst>
                    <a:ext uri="{9D8B030D-6E8A-4147-A177-3AD203B41FA5}">
                      <a16:colId xmlns:a16="http://schemas.microsoft.com/office/drawing/2014/main" val="1146427462"/>
                    </a:ext>
                  </a:extLst>
                </a:gridCol>
                <a:gridCol w="638808">
                  <a:extLst>
                    <a:ext uri="{9D8B030D-6E8A-4147-A177-3AD203B41FA5}">
                      <a16:colId xmlns:a16="http://schemas.microsoft.com/office/drawing/2014/main" val="3087370075"/>
                    </a:ext>
                  </a:extLst>
                </a:gridCol>
                <a:gridCol w="638808">
                  <a:extLst>
                    <a:ext uri="{9D8B030D-6E8A-4147-A177-3AD203B41FA5}">
                      <a16:colId xmlns:a16="http://schemas.microsoft.com/office/drawing/2014/main" val="888948134"/>
                    </a:ext>
                  </a:extLst>
                </a:gridCol>
                <a:gridCol w="638808">
                  <a:extLst>
                    <a:ext uri="{9D8B030D-6E8A-4147-A177-3AD203B41FA5}">
                      <a16:colId xmlns:a16="http://schemas.microsoft.com/office/drawing/2014/main" val="381393639"/>
                    </a:ext>
                  </a:extLst>
                </a:gridCol>
                <a:gridCol w="638808">
                  <a:extLst>
                    <a:ext uri="{9D8B030D-6E8A-4147-A177-3AD203B41FA5}">
                      <a16:colId xmlns:a16="http://schemas.microsoft.com/office/drawing/2014/main" val="3475077634"/>
                    </a:ext>
                  </a:extLst>
                </a:gridCol>
                <a:gridCol w="638808">
                  <a:extLst>
                    <a:ext uri="{9D8B030D-6E8A-4147-A177-3AD203B41FA5}">
                      <a16:colId xmlns:a16="http://schemas.microsoft.com/office/drawing/2014/main" val="1121790192"/>
                    </a:ext>
                  </a:extLst>
                </a:gridCol>
                <a:gridCol w="638808">
                  <a:extLst>
                    <a:ext uri="{9D8B030D-6E8A-4147-A177-3AD203B41FA5}">
                      <a16:colId xmlns:a16="http://schemas.microsoft.com/office/drawing/2014/main" val="2471037470"/>
                    </a:ext>
                  </a:extLst>
                </a:gridCol>
                <a:gridCol w="638808">
                  <a:extLst>
                    <a:ext uri="{9D8B030D-6E8A-4147-A177-3AD203B41FA5}">
                      <a16:colId xmlns:a16="http://schemas.microsoft.com/office/drawing/2014/main" val="364504393"/>
                    </a:ext>
                  </a:extLst>
                </a:gridCol>
                <a:gridCol w="638808">
                  <a:extLst>
                    <a:ext uri="{9D8B030D-6E8A-4147-A177-3AD203B41FA5}">
                      <a16:colId xmlns:a16="http://schemas.microsoft.com/office/drawing/2014/main" val="3904561279"/>
                    </a:ext>
                  </a:extLst>
                </a:gridCol>
                <a:gridCol w="638808">
                  <a:extLst>
                    <a:ext uri="{9D8B030D-6E8A-4147-A177-3AD203B41FA5}">
                      <a16:colId xmlns:a16="http://schemas.microsoft.com/office/drawing/2014/main" val="2843181935"/>
                    </a:ext>
                  </a:extLst>
                </a:gridCol>
                <a:gridCol w="638808">
                  <a:extLst>
                    <a:ext uri="{9D8B030D-6E8A-4147-A177-3AD203B41FA5}">
                      <a16:colId xmlns:a16="http://schemas.microsoft.com/office/drawing/2014/main" val="2375614902"/>
                    </a:ext>
                  </a:extLst>
                </a:gridCol>
                <a:gridCol w="638808">
                  <a:extLst>
                    <a:ext uri="{9D8B030D-6E8A-4147-A177-3AD203B41FA5}">
                      <a16:colId xmlns:a16="http://schemas.microsoft.com/office/drawing/2014/main" val="2895146067"/>
                    </a:ext>
                  </a:extLst>
                </a:gridCol>
                <a:gridCol w="638808">
                  <a:extLst>
                    <a:ext uri="{9D8B030D-6E8A-4147-A177-3AD203B41FA5}">
                      <a16:colId xmlns:a16="http://schemas.microsoft.com/office/drawing/2014/main" val="2844402069"/>
                    </a:ext>
                  </a:extLst>
                </a:gridCol>
              </a:tblGrid>
              <a:tr h="64842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k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k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k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k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k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k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k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k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k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k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k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k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k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k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k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k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k</a:t>
                      </a:r>
                      <a:endParaRPr lang="ko-Kore-KR" alt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420807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7BDCA85-8CB1-BE13-4A75-3780859A8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4387915"/>
              </p:ext>
            </p:extLst>
          </p:nvPr>
        </p:nvGraphicFramePr>
        <p:xfrm>
          <a:off x="696455" y="5705475"/>
          <a:ext cx="10799089" cy="6484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161">
                  <a:extLst>
                    <a:ext uri="{9D8B030D-6E8A-4147-A177-3AD203B41FA5}">
                      <a16:colId xmlns:a16="http://schemas.microsoft.com/office/drawing/2014/main" val="2969658965"/>
                    </a:ext>
                  </a:extLst>
                </a:gridCol>
                <a:gridCol w="638808">
                  <a:extLst>
                    <a:ext uri="{9D8B030D-6E8A-4147-A177-3AD203B41FA5}">
                      <a16:colId xmlns:a16="http://schemas.microsoft.com/office/drawing/2014/main" val="3226452158"/>
                    </a:ext>
                  </a:extLst>
                </a:gridCol>
                <a:gridCol w="638808">
                  <a:extLst>
                    <a:ext uri="{9D8B030D-6E8A-4147-A177-3AD203B41FA5}">
                      <a16:colId xmlns:a16="http://schemas.microsoft.com/office/drawing/2014/main" val="2716072202"/>
                    </a:ext>
                  </a:extLst>
                </a:gridCol>
                <a:gridCol w="638808">
                  <a:extLst>
                    <a:ext uri="{9D8B030D-6E8A-4147-A177-3AD203B41FA5}">
                      <a16:colId xmlns:a16="http://schemas.microsoft.com/office/drawing/2014/main" val="1869390458"/>
                    </a:ext>
                  </a:extLst>
                </a:gridCol>
                <a:gridCol w="638808">
                  <a:extLst>
                    <a:ext uri="{9D8B030D-6E8A-4147-A177-3AD203B41FA5}">
                      <a16:colId xmlns:a16="http://schemas.microsoft.com/office/drawing/2014/main" val="1146427462"/>
                    </a:ext>
                  </a:extLst>
                </a:gridCol>
                <a:gridCol w="638808">
                  <a:extLst>
                    <a:ext uri="{9D8B030D-6E8A-4147-A177-3AD203B41FA5}">
                      <a16:colId xmlns:a16="http://schemas.microsoft.com/office/drawing/2014/main" val="3087370075"/>
                    </a:ext>
                  </a:extLst>
                </a:gridCol>
                <a:gridCol w="638808">
                  <a:extLst>
                    <a:ext uri="{9D8B030D-6E8A-4147-A177-3AD203B41FA5}">
                      <a16:colId xmlns:a16="http://schemas.microsoft.com/office/drawing/2014/main" val="888948134"/>
                    </a:ext>
                  </a:extLst>
                </a:gridCol>
                <a:gridCol w="638808">
                  <a:extLst>
                    <a:ext uri="{9D8B030D-6E8A-4147-A177-3AD203B41FA5}">
                      <a16:colId xmlns:a16="http://schemas.microsoft.com/office/drawing/2014/main" val="381393639"/>
                    </a:ext>
                  </a:extLst>
                </a:gridCol>
                <a:gridCol w="638808">
                  <a:extLst>
                    <a:ext uri="{9D8B030D-6E8A-4147-A177-3AD203B41FA5}">
                      <a16:colId xmlns:a16="http://schemas.microsoft.com/office/drawing/2014/main" val="3475077634"/>
                    </a:ext>
                  </a:extLst>
                </a:gridCol>
                <a:gridCol w="638808">
                  <a:extLst>
                    <a:ext uri="{9D8B030D-6E8A-4147-A177-3AD203B41FA5}">
                      <a16:colId xmlns:a16="http://schemas.microsoft.com/office/drawing/2014/main" val="1121790192"/>
                    </a:ext>
                  </a:extLst>
                </a:gridCol>
                <a:gridCol w="638808">
                  <a:extLst>
                    <a:ext uri="{9D8B030D-6E8A-4147-A177-3AD203B41FA5}">
                      <a16:colId xmlns:a16="http://schemas.microsoft.com/office/drawing/2014/main" val="2471037470"/>
                    </a:ext>
                  </a:extLst>
                </a:gridCol>
                <a:gridCol w="638808">
                  <a:extLst>
                    <a:ext uri="{9D8B030D-6E8A-4147-A177-3AD203B41FA5}">
                      <a16:colId xmlns:a16="http://schemas.microsoft.com/office/drawing/2014/main" val="364504393"/>
                    </a:ext>
                  </a:extLst>
                </a:gridCol>
                <a:gridCol w="638808">
                  <a:extLst>
                    <a:ext uri="{9D8B030D-6E8A-4147-A177-3AD203B41FA5}">
                      <a16:colId xmlns:a16="http://schemas.microsoft.com/office/drawing/2014/main" val="3904561279"/>
                    </a:ext>
                  </a:extLst>
                </a:gridCol>
                <a:gridCol w="638808">
                  <a:extLst>
                    <a:ext uri="{9D8B030D-6E8A-4147-A177-3AD203B41FA5}">
                      <a16:colId xmlns:a16="http://schemas.microsoft.com/office/drawing/2014/main" val="2843181935"/>
                    </a:ext>
                  </a:extLst>
                </a:gridCol>
                <a:gridCol w="638808">
                  <a:extLst>
                    <a:ext uri="{9D8B030D-6E8A-4147-A177-3AD203B41FA5}">
                      <a16:colId xmlns:a16="http://schemas.microsoft.com/office/drawing/2014/main" val="2375614902"/>
                    </a:ext>
                  </a:extLst>
                </a:gridCol>
                <a:gridCol w="638808">
                  <a:extLst>
                    <a:ext uri="{9D8B030D-6E8A-4147-A177-3AD203B41FA5}">
                      <a16:colId xmlns:a16="http://schemas.microsoft.com/office/drawing/2014/main" val="2895146067"/>
                    </a:ext>
                  </a:extLst>
                </a:gridCol>
                <a:gridCol w="638808">
                  <a:extLst>
                    <a:ext uri="{9D8B030D-6E8A-4147-A177-3AD203B41FA5}">
                      <a16:colId xmlns:a16="http://schemas.microsoft.com/office/drawing/2014/main" val="2844402069"/>
                    </a:ext>
                  </a:extLst>
                </a:gridCol>
              </a:tblGrid>
              <a:tr h="64842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n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n</a:t>
                      </a:r>
                      <a:endParaRPr kumimoji="0" lang="ko-Kore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n</a:t>
                      </a:r>
                      <a:endParaRPr kumimoji="0" lang="ko-Kore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n</a:t>
                      </a:r>
                      <a:endParaRPr kumimoji="0" lang="ko-Kore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n</a:t>
                      </a:r>
                      <a:endParaRPr kumimoji="0" lang="ko-Kore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n</a:t>
                      </a:r>
                      <a:endParaRPr kumimoji="0" lang="ko-Kore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n</a:t>
                      </a:r>
                      <a:endParaRPr kumimoji="0" lang="ko-Kore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n</a:t>
                      </a:r>
                      <a:endParaRPr kumimoji="0" lang="ko-Kore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n</a:t>
                      </a:r>
                      <a:endParaRPr kumimoji="0" lang="ko-Kore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n</a:t>
                      </a:r>
                      <a:endParaRPr kumimoji="0" lang="ko-Kore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n</a:t>
                      </a:r>
                      <a:endParaRPr kumimoji="0" lang="ko-Kore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n</a:t>
                      </a:r>
                      <a:endParaRPr kumimoji="0" lang="ko-Kore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n</a:t>
                      </a:r>
                      <a:endParaRPr kumimoji="0" lang="ko-Kore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n</a:t>
                      </a:r>
                      <a:endParaRPr kumimoji="0" lang="ko-Kore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n</a:t>
                      </a:r>
                      <a:endParaRPr kumimoji="0" lang="ko-Kore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n</a:t>
                      </a:r>
                      <a:endParaRPr kumimoji="0" lang="ko-Kore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ore-KR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n</a:t>
                      </a:r>
                      <a:endParaRPr kumimoji="0" lang="ko-Kore-KR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맑은 고딕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0420807"/>
                  </a:ext>
                </a:extLst>
              </a:tr>
            </a:tbl>
          </a:graphicData>
        </a:graphic>
      </p:graphicFrame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2A7EC41-976E-6512-E79A-EB0BB702F818}"/>
              </a:ext>
            </a:extLst>
          </p:cNvPr>
          <p:cNvCxnSpPr>
            <a:cxnSpLocks/>
          </p:cNvCxnSpPr>
          <p:nvPr/>
        </p:nvCxnSpPr>
        <p:spPr>
          <a:xfrm flipH="1">
            <a:off x="6095999" y="4935452"/>
            <a:ext cx="1" cy="61601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8B9B5A5-52CB-04CD-F066-299AE64D891D}"/>
              </a:ext>
            </a:extLst>
          </p:cNvPr>
          <p:cNvSpPr txBox="1"/>
          <p:nvPr/>
        </p:nvSpPr>
        <p:spPr>
          <a:xfrm>
            <a:off x="6350558" y="5028134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인코딩</a:t>
            </a:r>
            <a:r>
              <a:rPr kumimoji="1" lang="ko-KR" altLang="en-US" dirty="0"/>
              <a:t> </a:t>
            </a:r>
            <a:r>
              <a:rPr kumimoji="1" lang="en-US" altLang="ko-KR" dirty="0"/>
              <a:t>(n&gt;k)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73550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A433F-7DF7-28D4-B970-9415091F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Linear Block Codes</a:t>
            </a:r>
            <a:endParaRPr kumimoji="1" lang="ko-Kore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50D32245-6A57-0F12-DE5E-CF0D215022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324292"/>
              </p:ext>
            </p:extLst>
          </p:nvPr>
        </p:nvGraphicFramePr>
        <p:xfrm>
          <a:off x="1992990" y="4351805"/>
          <a:ext cx="8206019" cy="648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707">
                  <a:extLst>
                    <a:ext uri="{9D8B030D-6E8A-4147-A177-3AD203B41FA5}">
                      <a16:colId xmlns:a16="http://schemas.microsoft.com/office/drawing/2014/main" val="2969658965"/>
                    </a:ext>
                  </a:extLst>
                </a:gridCol>
                <a:gridCol w="482707">
                  <a:extLst>
                    <a:ext uri="{9D8B030D-6E8A-4147-A177-3AD203B41FA5}">
                      <a16:colId xmlns:a16="http://schemas.microsoft.com/office/drawing/2014/main" val="3226452158"/>
                    </a:ext>
                  </a:extLst>
                </a:gridCol>
                <a:gridCol w="482707">
                  <a:extLst>
                    <a:ext uri="{9D8B030D-6E8A-4147-A177-3AD203B41FA5}">
                      <a16:colId xmlns:a16="http://schemas.microsoft.com/office/drawing/2014/main" val="2716072202"/>
                    </a:ext>
                  </a:extLst>
                </a:gridCol>
                <a:gridCol w="482707">
                  <a:extLst>
                    <a:ext uri="{9D8B030D-6E8A-4147-A177-3AD203B41FA5}">
                      <a16:colId xmlns:a16="http://schemas.microsoft.com/office/drawing/2014/main" val="1869390458"/>
                    </a:ext>
                  </a:extLst>
                </a:gridCol>
                <a:gridCol w="482707">
                  <a:extLst>
                    <a:ext uri="{9D8B030D-6E8A-4147-A177-3AD203B41FA5}">
                      <a16:colId xmlns:a16="http://schemas.microsoft.com/office/drawing/2014/main" val="1146427462"/>
                    </a:ext>
                  </a:extLst>
                </a:gridCol>
                <a:gridCol w="482707">
                  <a:extLst>
                    <a:ext uri="{9D8B030D-6E8A-4147-A177-3AD203B41FA5}">
                      <a16:colId xmlns:a16="http://schemas.microsoft.com/office/drawing/2014/main" val="3087370075"/>
                    </a:ext>
                  </a:extLst>
                </a:gridCol>
                <a:gridCol w="482707">
                  <a:extLst>
                    <a:ext uri="{9D8B030D-6E8A-4147-A177-3AD203B41FA5}">
                      <a16:colId xmlns:a16="http://schemas.microsoft.com/office/drawing/2014/main" val="888948134"/>
                    </a:ext>
                  </a:extLst>
                </a:gridCol>
                <a:gridCol w="482707">
                  <a:extLst>
                    <a:ext uri="{9D8B030D-6E8A-4147-A177-3AD203B41FA5}">
                      <a16:colId xmlns:a16="http://schemas.microsoft.com/office/drawing/2014/main" val="381393639"/>
                    </a:ext>
                  </a:extLst>
                </a:gridCol>
                <a:gridCol w="482707">
                  <a:extLst>
                    <a:ext uri="{9D8B030D-6E8A-4147-A177-3AD203B41FA5}">
                      <a16:colId xmlns:a16="http://schemas.microsoft.com/office/drawing/2014/main" val="3475077634"/>
                    </a:ext>
                  </a:extLst>
                </a:gridCol>
                <a:gridCol w="482707">
                  <a:extLst>
                    <a:ext uri="{9D8B030D-6E8A-4147-A177-3AD203B41FA5}">
                      <a16:colId xmlns:a16="http://schemas.microsoft.com/office/drawing/2014/main" val="1121790192"/>
                    </a:ext>
                  </a:extLst>
                </a:gridCol>
                <a:gridCol w="482707">
                  <a:extLst>
                    <a:ext uri="{9D8B030D-6E8A-4147-A177-3AD203B41FA5}">
                      <a16:colId xmlns:a16="http://schemas.microsoft.com/office/drawing/2014/main" val="2471037470"/>
                    </a:ext>
                  </a:extLst>
                </a:gridCol>
                <a:gridCol w="482707">
                  <a:extLst>
                    <a:ext uri="{9D8B030D-6E8A-4147-A177-3AD203B41FA5}">
                      <a16:colId xmlns:a16="http://schemas.microsoft.com/office/drawing/2014/main" val="364504393"/>
                    </a:ext>
                  </a:extLst>
                </a:gridCol>
                <a:gridCol w="482707">
                  <a:extLst>
                    <a:ext uri="{9D8B030D-6E8A-4147-A177-3AD203B41FA5}">
                      <a16:colId xmlns:a16="http://schemas.microsoft.com/office/drawing/2014/main" val="3904561279"/>
                    </a:ext>
                  </a:extLst>
                </a:gridCol>
                <a:gridCol w="482707">
                  <a:extLst>
                    <a:ext uri="{9D8B030D-6E8A-4147-A177-3AD203B41FA5}">
                      <a16:colId xmlns:a16="http://schemas.microsoft.com/office/drawing/2014/main" val="2843181935"/>
                    </a:ext>
                  </a:extLst>
                </a:gridCol>
                <a:gridCol w="482707">
                  <a:extLst>
                    <a:ext uri="{9D8B030D-6E8A-4147-A177-3AD203B41FA5}">
                      <a16:colId xmlns:a16="http://schemas.microsoft.com/office/drawing/2014/main" val="2375614902"/>
                    </a:ext>
                  </a:extLst>
                </a:gridCol>
                <a:gridCol w="482707">
                  <a:extLst>
                    <a:ext uri="{9D8B030D-6E8A-4147-A177-3AD203B41FA5}">
                      <a16:colId xmlns:a16="http://schemas.microsoft.com/office/drawing/2014/main" val="2895146067"/>
                    </a:ext>
                  </a:extLst>
                </a:gridCol>
                <a:gridCol w="482707">
                  <a:extLst>
                    <a:ext uri="{9D8B030D-6E8A-4147-A177-3AD203B41FA5}">
                      <a16:colId xmlns:a16="http://schemas.microsoft.com/office/drawing/2014/main" val="2844402069"/>
                    </a:ext>
                  </a:extLst>
                </a:gridCol>
              </a:tblGrid>
              <a:tr h="64842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0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1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0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0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1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0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1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1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0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0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0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1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0</a:t>
                      </a:r>
                      <a:endParaRPr lang="ko-Kore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0</a:t>
                      </a:r>
                      <a:endParaRPr lang="ko-Kore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0</a:t>
                      </a:r>
                      <a:endParaRPr lang="ko-Kore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0</a:t>
                      </a:r>
                      <a:endParaRPr lang="ko-Kore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1</a:t>
                      </a:r>
                      <a:endParaRPr lang="ko-Kore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42080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62F26B3-9F8A-04F1-23E0-5877C11A59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794318"/>
              </p:ext>
            </p:extLst>
          </p:nvPr>
        </p:nvGraphicFramePr>
        <p:xfrm>
          <a:off x="1992990" y="5288301"/>
          <a:ext cx="8206019" cy="6484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707">
                  <a:extLst>
                    <a:ext uri="{9D8B030D-6E8A-4147-A177-3AD203B41FA5}">
                      <a16:colId xmlns:a16="http://schemas.microsoft.com/office/drawing/2014/main" val="2969658965"/>
                    </a:ext>
                  </a:extLst>
                </a:gridCol>
                <a:gridCol w="482707">
                  <a:extLst>
                    <a:ext uri="{9D8B030D-6E8A-4147-A177-3AD203B41FA5}">
                      <a16:colId xmlns:a16="http://schemas.microsoft.com/office/drawing/2014/main" val="3226452158"/>
                    </a:ext>
                  </a:extLst>
                </a:gridCol>
                <a:gridCol w="482707">
                  <a:extLst>
                    <a:ext uri="{9D8B030D-6E8A-4147-A177-3AD203B41FA5}">
                      <a16:colId xmlns:a16="http://schemas.microsoft.com/office/drawing/2014/main" val="2716072202"/>
                    </a:ext>
                  </a:extLst>
                </a:gridCol>
                <a:gridCol w="482707">
                  <a:extLst>
                    <a:ext uri="{9D8B030D-6E8A-4147-A177-3AD203B41FA5}">
                      <a16:colId xmlns:a16="http://schemas.microsoft.com/office/drawing/2014/main" val="1869390458"/>
                    </a:ext>
                  </a:extLst>
                </a:gridCol>
                <a:gridCol w="482707">
                  <a:extLst>
                    <a:ext uri="{9D8B030D-6E8A-4147-A177-3AD203B41FA5}">
                      <a16:colId xmlns:a16="http://schemas.microsoft.com/office/drawing/2014/main" val="1146427462"/>
                    </a:ext>
                  </a:extLst>
                </a:gridCol>
                <a:gridCol w="482707">
                  <a:extLst>
                    <a:ext uri="{9D8B030D-6E8A-4147-A177-3AD203B41FA5}">
                      <a16:colId xmlns:a16="http://schemas.microsoft.com/office/drawing/2014/main" val="3087370075"/>
                    </a:ext>
                  </a:extLst>
                </a:gridCol>
                <a:gridCol w="482707">
                  <a:extLst>
                    <a:ext uri="{9D8B030D-6E8A-4147-A177-3AD203B41FA5}">
                      <a16:colId xmlns:a16="http://schemas.microsoft.com/office/drawing/2014/main" val="888948134"/>
                    </a:ext>
                  </a:extLst>
                </a:gridCol>
                <a:gridCol w="482707">
                  <a:extLst>
                    <a:ext uri="{9D8B030D-6E8A-4147-A177-3AD203B41FA5}">
                      <a16:colId xmlns:a16="http://schemas.microsoft.com/office/drawing/2014/main" val="381393639"/>
                    </a:ext>
                  </a:extLst>
                </a:gridCol>
                <a:gridCol w="482707">
                  <a:extLst>
                    <a:ext uri="{9D8B030D-6E8A-4147-A177-3AD203B41FA5}">
                      <a16:colId xmlns:a16="http://schemas.microsoft.com/office/drawing/2014/main" val="3475077634"/>
                    </a:ext>
                  </a:extLst>
                </a:gridCol>
                <a:gridCol w="482707">
                  <a:extLst>
                    <a:ext uri="{9D8B030D-6E8A-4147-A177-3AD203B41FA5}">
                      <a16:colId xmlns:a16="http://schemas.microsoft.com/office/drawing/2014/main" val="1121790192"/>
                    </a:ext>
                  </a:extLst>
                </a:gridCol>
                <a:gridCol w="482707">
                  <a:extLst>
                    <a:ext uri="{9D8B030D-6E8A-4147-A177-3AD203B41FA5}">
                      <a16:colId xmlns:a16="http://schemas.microsoft.com/office/drawing/2014/main" val="2471037470"/>
                    </a:ext>
                  </a:extLst>
                </a:gridCol>
                <a:gridCol w="482707">
                  <a:extLst>
                    <a:ext uri="{9D8B030D-6E8A-4147-A177-3AD203B41FA5}">
                      <a16:colId xmlns:a16="http://schemas.microsoft.com/office/drawing/2014/main" val="364504393"/>
                    </a:ext>
                  </a:extLst>
                </a:gridCol>
                <a:gridCol w="482707">
                  <a:extLst>
                    <a:ext uri="{9D8B030D-6E8A-4147-A177-3AD203B41FA5}">
                      <a16:colId xmlns:a16="http://schemas.microsoft.com/office/drawing/2014/main" val="1271158395"/>
                    </a:ext>
                  </a:extLst>
                </a:gridCol>
                <a:gridCol w="482707">
                  <a:extLst>
                    <a:ext uri="{9D8B030D-6E8A-4147-A177-3AD203B41FA5}">
                      <a16:colId xmlns:a16="http://schemas.microsoft.com/office/drawing/2014/main" val="2843181935"/>
                    </a:ext>
                  </a:extLst>
                </a:gridCol>
                <a:gridCol w="482707">
                  <a:extLst>
                    <a:ext uri="{9D8B030D-6E8A-4147-A177-3AD203B41FA5}">
                      <a16:colId xmlns:a16="http://schemas.microsoft.com/office/drawing/2014/main" val="2375614902"/>
                    </a:ext>
                  </a:extLst>
                </a:gridCol>
                <a:gridCol w="482707">
                  <a:extLst>
                    <a:ext uri="{9D8B030D-6E8A-4147-A177-3AD203B41FA5}">
                      <a16:colId xmlns:a16="http://schemas.microsoft.com/office/drawing/2014/main" val="2895146067"/>
                    </a:ext>
                  </a:extLst>
                </a:gridCol>
                <a:gridCol w="482707">
                  <a:extLst>
                    <a:ext uri="{9D8B030D-6E8A-4147-A177-3AD203B41FA5}">
                      <a16:colId xmlns:a16="http://schemas.microsoft.com/office/drawing/2014/main" val="2844402069"/>
                    </a:ext>
                  </a:extLst>
                </a:gridCol>
              </a:tblGrid>
              <a:tr h="648426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1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1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0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0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1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0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1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1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0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0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1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1</a:t>
                      </a:r>
                      <a:endParaRPr lang="ko-Kore-KR" alt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0</a:t>
                      </a:r>
                      <a:endParaRPr lang="ko-Kore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1</a:t>
                      </a:r>
                      <a:endParaRPr lang="ko-Kore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1</a:t>
                      </a:r>
                      <a:endParaRPr lang="ko-Kore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0</a:t>
                      </a:r>
                      <a:endParaRPr lang="ko-Kore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2400" dirty="0"/>
                        <a:t>1</a:t>
                      </a:r>
                      <a:endParaRPr lang="ko-Kore-KR" altLang="en-US" sz="2400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420807"/>
                  </a:ext>
                </a:extLst>
              </a:tr>
            </a:tbl>
          </a:graphicData>
        </a:graphic>
      </p:graphicFrame>
      <p:sp>
        <p:nvSpPr>
          <p:cNvPr id="6" name="왼쪽 중괄호[L] 5">
            <a:extLst>
              <a:ext uri="{FF2B5EF4-FFF2-40B4-BE49-F238E27FC236}">
                <a16:creationId xmlns:a16="http://schemas.microsoft.com/office/drawing/2014/main" id="{0C88A555-3CE0-EEDC-2EA4-27B7E5FC382E}"/>
              </a:ext>
            </a:extLst>
          </p:cNvPr>
          <p:cNvSpPr/>
          <p:nvPr/>
        </p:nvSpPr>
        <p:spPr>
          <a:xfrm rot="5400000">
            <a:off x="4700048" y="1204478"/>
            <a:ext cx="348961" cy="5763079"/>
          </a:xfrm>
          <a:prstGeom prst="lef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왼쪽 중괄호[L] 6">
            <a:extLst>
              <a:ext uri="{FF2B5EF4-FFF2-40B4-BE49-F238E27FC236}">
                <a16:creationId xmlns:a16="http://schemas.microsoft.com/office/drawing/2014/main" id="{F960F895-C560-849D-4D5B-7863ADCCCF0D}"/>
              </a:ext>
            </a:extLst>
          </p:cNvPr>
          <p:cNvSpPr/>
          <p:nvPr/>
        </p:nvSpPr>
        <p:spPr>
          <a:xfrm rot="5400000">
            <a:off x="8792491" y="2853980"/>
            <a:ext cx="370094" cy="2442941"/>
          </a:xfrm>
          <a:prstGeom prst="leftBrace">
            <a:avLst/>
          </a:pr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E937F9-E8B9-B400-DE54-B913809773F8}"/>
              </a:ext>
            </a:extLst>
          </p:cNvPr>
          <p:cNvSpPr txBox="1"/>
          <p:nvPr/>
        </p:nvSpPr>
        <p:spPr>
          <a:xfrm>
            <a:off x="3395179" y="342900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12</a:t>
            </a:r>
            <a:r>
              <a:rPr kumimoji="1" lang="en-US" altLang="ko-Kore-KR" dirty="0"/>
              <a:t>bit</a:t>
            </a:r>
            <a:r>
              <a:rPr kumimoji="1" lang="ko-KR" altLang="en-US" dirty="0"/>
              <a:t>인 </a:t>
            </a:r>
            <a:r>
              <a:rPr kumimoji="1" lang="en-US" altLang="ko-KR" dirty="0"/>
              <a:t>Message bit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B68502-C356-743B-59DD-05CD14345D8C}"/>
              </a:ext>
            </a:extLst>
          </p:cNvPr>
          <p:cNvSpPr txBox="1"/>
          <p:nvPr/>
        </p:nvSpPr>
        <p:spPr>
          <a:xfrm>
            <a:off x="7395596" y="3516233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</a:t>
            </a:r>
            <a:r>
              <a:rPr kumimoji="1" lang="en-US" altLang="ko-Kore-KR" dirty="0"/>
              <a:t>(</a:t>
            </a:r>
            <a:r>
              <a:rPr kumimoji="1" lang="en-US" altLang="ko-KR" dirty="0"/>
              <a:t>17</a:t>
            </a:r>
            <a:r>
              <a:rPr kumimoji="1" lang="en-US" altLang="ko-Kore-KR" dirty="0"/>
              <a:t>-</a:t>
            </a:r>
            <a:r>
              <a:rPr kumimoji="1" lang="en-US" altLang="ko-KR" dirty="0"/>
              <a:t>12</a:t>
            </a:r>
            <a:r>
              <a:rPr kumimoji="1" lang="en-US" altLang="ko-Kore-KR" dirty="0"/>
              <a:t>) bit </a:t>
            </a:r>
            <a:r>
              <a:rPr kumimoji="1" lang="ko-KR" altLang="en-US" dirty="0"/>
              <a:t>의 길이인 </a:t>
            </a:r>
            <a:r>
              <a:rPr kumimoji="1" lang="en-US" altLang="ko-KR" dirty="0"/>
              <a:t>Parity bit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개체 틀 2">
                <a:extLst>
                  <a:ext uri="{FF2B5EF4-FFF2-40B4-BE49-F238E27FC236}">
                    <a16:creationId xmlns:a16="http://schemas.microsoft.com/office/drawing/2014/main" id="{7769A555-B66C-8DF5-111A-97441126455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57775"/>
              </a:xfrm>
            </p:spPr>
            <p:txBody>
              <a:bodyPr/>
              <a:lstStyle/>
              <a:p>
                <a:r>
                  <a:rPr kumimoji="1" lang="ko-KR" altLang="en-US" dirty="0"/>
                  <a:t>전체 </a:t>
                </a:r>
                <a:r>
                  <a:rPr kumimoji="1" lang="en-US" altLang="ko-KR" dirty="0"/>
                  <a:t>Codeword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=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i="1" dirty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kumimoji="1" lang="ko-KR" alt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 dirty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i="1" dirty="0">
                            <a:latin typeface="Cambria Math" panose="02040503050406030204" pitchFamily="18" charset="0"/>
                          </a:rPr>
                          <m:t>17</m:t>
                        </m:r>
                      </m:sup>
                    </m:sSup>
                    <m:r>
                      <a:rPr kumimoji="1" lang="en-US" altLang="ko-KR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ko-KR" dirty="0"/>
              </a:p>
              <a:p>
                <a:r>
                  <a:rPr kumimoji="1" lang="ko-KR" altLang="en-US" dirty="0"/>
                  <a:t>전체 </a:t>
                </a:r>
                <a:r>
                  <a:rPr kumimoji="1" lang="en-US" altLang="ko-Kore-KR" dirty="0" err="1"/>
                  <a:t>Dataword</a:t>
                </a:r>
                <a:r>
                  <a:rPr kumimoji="1" lang="en-US" altLang="ko-Kore-KR" dirty="0"/>
                  <a:t> =</a:t>
                </a:r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kumimoji="1" lang="en-US" altLang="ko-KR" dirty="0"/>
                  <a:t> =</a:t>
                </a:r>
                <a:r>
                  <a:rPr kumimoji="1" lang="en-US" altLang="ko-Kore-K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i="1" dirty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kumimoji="1" lang="en-US" altLang="ko-Kore-KR" dirty="0"/>
              </a:p>
              <a:p>
                <a:r>
                  <a:rPr kumimoji="1" lang="en-US" altLang="ko-Kore-KR" dirty="0"/>
                  <a:t>Code rate</a:t>
                </a:r>
                <a14:m>
                  <m:oMath xmlns:m="http://schemas.openxmlformats.org/officeDocument/2006/math"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kumimoji="1" lang="en-US" altLang="ko-Kore-KR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ore-KR" dirty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kumimoji="1" lang="en-US" altLang="ko-Kore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kumimoji="1" lang="en-US" altLang="ko-Kore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" name="텍스트 개체 틀 2">
                <a:extLst>
                  <a:ext uri="{FF2B5EF4-FFF2-40B4-BE49-F238E27FC236}">
                    <a16:creationId xmlns:a16="http://schemas.microsoft.com/office/drawing/2014/main" id="{7769A555-B66C-8DF5-111A-9744112645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57775"/>
              </a:xfrm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BCB198DF-A0AB-573B-E77E-0AC2213652F5}"/>
              </a:ext>
            </a:extLst>
          </p:cNvPr>
          <p:cNvSpPr/>
          <p:nvPr/>
        </p:nvSpPr>
        <p:spPr>
          <a:xfrm>
            <a:off x="8356195" y="6511753"/>
            <a:ext cx="35798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1200" dirty="0"/>
              <a:t>https://electronicsdesk.com/linear-block-code.html</a:t>
            </a:r>
          </a:p>
        </p:txBody>
      </p:sp>
    </p:spTree>
    <p:extLst>
      <p:ext uri="{BB962C8B-B14F-4D97-AF65-F5344CB8AC3E}">
        <p14:creationId xmlns:p14="http://schemas.microsoft.com/office/powerpoint/2010/main" val="420661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220F4-130E-62D4-3980-4ABCA4223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Linear Block Codes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9628D8A-F3AA-1A62-4B5E-C9DD023AC98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ko-KR" sz="2400" dirty="0"/>
                  <a:t>1</a:t>
                </a:r>
                <a:r>
                  <a:rPr kumimoji="1" lang="ko-KR" altLang="en-US" sz="2400" dirty="0"/>
                  <a:t>비트의 </a:t>
                </a:r>
                <a:r>
                  <a:rPr kumimoji="1" lang="en-US" altLang="ko-KR" sz="2400" dirty="0"/>
                  <a:t>message symbol</a:t>
                </a:r>
                <a:r>
                  <a:rPr kumimoji="1" lang="ko-KR" altLang="en-US" sz="2400" dirty="0"/>
                  <a:t>을 </a:t>
                </a:r>
                <a:r>
                  <a:rPr kumimoji="1" lang="en-US" altLang="ko-KR" sz="2400" dirty="0"/>
                  <a:t>k</a:t>
                </a:r>
                <a:r>
                  <a:rPr kumimoji="1" lang="ko-KR" altLang="en-US" sz="2400" dirty="0"/>
                  <a:t> 번 반복할 때</a:t>
                </a:r>
                <a:r>
                  <a:rPr kumimoji="1" lang="en-US" altLang="ko-KR" sz="2400" dirty="0"/>
                  <a:t>,</a:t>
                </a:r>
                <a:r>
                  <a:rPr kumimoji="1" lang="ko-KR" altLang="en-US" sz="2400" dirty="0"/>
                  <a:t> </a:t>
                </a:r>
                <a:endParaRPr kumimoji="1" lang="en-US" altLang="ko-KR" sz="2400" dirty="0"/>
              </a:p>
              <a:p>
                <a:pPr marL="0" indent="0">
                  <a:buNone/>
                </a:pPr>
                <a:r>
                  <a:rPr kumimoji="1" lang="en-US" altLang="ko-KR" sz="2400" dirty="0"/>
                  <a:t>1/k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Repetition code</a:t>
                </a:r>
                <a:r>
                  <a:rPr kumimoji="1" lang="ko-KR" altLang="en-US" sz="2400" dirty="0"/>
                  <a:t>로 표현</a:t>
                </a:r>
                <a:endParaRPr kumimoji="1" lang="en-US" altLang="ko-KR" sz="2400" dirty="0"/>
              </a:p>
              <a:p>
                <a:pPr marL="0" indent="0">
                  <a:buNone/>
                </a:pPr>
                <a:endParaRPr kumimoji="1" lang="en-US" altLang="ko-KR" sz="2400" dirty="0"/>
              </a:p>
              <a:p>
                <a:r>
                  <a:rPr kumimoji="1" lang="ko-KR" altLang="en-US" sz="2400" dirty="0"/>
                  <a:t>인코더 출력 </a:t>
                </a:r>
                <a:r>
                  <a:rPr kumimoji="1" lang="en-US" altLang="ko-KR" sz="2400" dirty="0"/>
                  <a:t>n</a:t>
                </a:r>
                <a:r>
                  <a:rPr kumimoji="1" lang="ko-KR" altLang="en-US" sz="2400" dirty="0"/>
                  <a:t> 이 </a:t>
                </a:r>
                <a:r>
                  <a:rPr kumimoji="1" lang="en-US" altLang="ko-KR" sz="2400" dirty="0"/>
                  <a:t>3</a:t>
                </a:r>
                <a:r>
                  <a:rPr kumimoji="1" lang="ko-KR" altLang="en-US" sz="2400" dirty="0"/>
                  <a:t>이라고 할 때</a:t>
                </a:r>
                <a:r>
                  <a:rPr kumimoji="1" lang="en-US" altLang="ko-KR" sz="2400" dirty="0"/>
                  <a:t>,</a:t>
                </a:r>
              </a:p>
              <a:p>
                <a:pPr marL="0" indent="0">
                  <a:buNone/>
                </a:pPr>
                <a:r>
                  <a:rPr kumimoji="1" lang="ko-KR" altLang="en-US" sz="2400" dirty="0"/>
                  <a:t>가능한 </a:t>
                </a:r>
                <a:r>
                  <a:rPr kumimoji="1" lang="en-US" altLang="ko-KR" sz="2400" dirty="0" err="1"/>
                  <a:t>Dataword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=</a:t>
                </a:r>
                <a:r>
                  <a:rPr kumimoji="1" lang="ko-KR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sz="24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kumimoji="1" lang="en-US" altLang="ko-KR" sz="2400" dirty="0"/>
              </a:p>
              <a:p>
                <a:pPr marL="0" indent="0">
                  <a:buNone/>
                </a:pPr>
                <a:endParaRPr kumimoji="1" lang="en-US" altLang="ko-KR" sz="2400" dirty="0"/>
              </a:p>
              <a:p>
                <a:pPr marL="0" indent="0">
                  <a:buNone/>
                </a:pPr>
                <a:endParaRPr kumimoji="1" lang="en-US" altLang="ko-KR" sz="2400" dirty="0"/>
              </a:p>
              <a:p>
                <a:pPr marL="0" indent="0">
                  <a:buNone/>
                </a:pPr>
                <a:endParaRPr kumimoji="1" lang="en-US" altLang="ko-KR" sz="2400" dirty="0"/>
              </a:p>
              <a:p>
                <a:pPr marL="0" indent="0">
                  <a:buNone/>
                </a:pPr>
                <a:r>
                  <a:rPr kumimoji="1" lang="en-US" altLang="ko-KR" sz="2400" dirty="0"/>
                  <a:t>	</a:t>
                </a:r>
                <a:r>
                  <a:rPr kumimoji="1" lang="ko-KR" altLang="en-US" sz="2400" dirty="0"/>
                  <a:t>* </a:t>
                </a:r>
                <a:r>
                  <a:rPr kumimoji="1" lang="ko-KR" altLang="en-US" sz="2000" dirty="0"/>
                  <a:t>단</a:t>
                </a:r>
                <a:r>
                  <a:rPr kumimoji="1" lang="en-US" altLang="ko-KR" sz="2000" dirty="0"/>
                  <a:t>,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Codeword</a:t>
                </a:r>
                <a:r>
                  <a:rPr kumimoji="1" lang="ko-KR" altLang="en-US" sz="2000" dirty="0"/>
                  <a:t>에 위치한 임의의 </a:t>
                </a:r>
                <a:r>
                  <a:rPr kumimoji="1" lang="en-US" altLang="ko-KR" sz="2000" dirty="0"/>
                  <a:t>2</a:t>
                </a:r>
                <a:r>
                  <a:rPr kumimoji="1" lang="ko-KR" altLang="en-US" sz="2000" dirty="0"/>
                  <a:t>개의 값에</a:t>
                </a:r>
                <a:endParaRPr kumimoji="1" lang="en-US" altLang="ko-KR" sz="2000" dirty="0"/>
              </a:p>
              <a:p>
                <a:pPr marL="0" indent="0">
                  <a:buNone/>
                </a:pPr>
                <a:r>
                  <a:rPr kumimoji="1" lang="en-US" altLang="ko-KR" sz="2000" dirty="0"/>
                  <a:t>	</a:t>
                </a:r>
                <a:r>
                  <a:rPr kumimoji="1" lang="ko-KR" altLang="en-US" sz="2000" dirty="0"/>
                  <a:t>대하여 </a:t>
                </a:r>
                <a:r>
                  <a:rPr kumimoji="1" lang="en-US" altLang="ko-KR" sz="2000" dirty="0"/>
                  <a:t>XOR</a:t>
                </a:r>
                <a:r>
                  <a:rPr kumimoji="1" lang="ko-KR" altLang="en-US" sz="2000" dirty="0"/>
                  <a:t> 연산을 진행하였을 때</a:t>
                </a:r>
                <a:r>
                  <a:rPr kumimoji="1" lang="en-US" altLang="ko-KR" sz="2000" dirty="0"/>
                  <a:t>,</a:t>
                </a:r>
                <a:r>
                  <a:rPr kumimoji="1" lang="ko-KR" altLang="en-US" sz="2000" dirty="0"/>
                  <a:t> </a:t>
                </a:r>
                <a:endParaRPr kumimoji="1" lang="en-US" altLang="ko-KR" sz="2000" dirty="0"/>
              </a:p>
              <a:p>
                <a:pPr marL="0" indent="0">
                  <a:buNone/>
                </a:pPr>
                <a:r>
                  <a:rPr kumimoji="1" lang="en-US" altLang="ko-KR" sz="2000" dirty="0"/>
                  <a:t>	</a:t>
                </a:r>
                <a:r>
                  <a:rPr kumimoji="1" lang="ko-KR" altLang="en-US" sz="2000" dirty="0"/>
                  <a:t>그 결과값은 </a:t>
                </a:r>
                <a:r>
                  <a:rPr kumimoji="1" lang="en-US" altLang="ko-KR" sz="2000" dirty="0" err="1"/>
                  <a:t>Cordword</a:t>
                </a:r>
                <a:r>
                  <a:rPr kumimoji="1" lang="ko-KR" altLang="en-US" sz="2000" dirty="0"/>
                  <a:t>에 속해 있어야 함</a:t>
                </a:r>
                <a:r>
                  <a:rPr kumimoji="1" lang="en-US" altLang="ko-KR" sz="2400" dirty="0"/>
                  <a:t>.</a:t>
                </a:r>
                <a:endParaRPr kumimoji="1" lang="en-US" altLang="ko-KR" sz="2000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9628D8A-F3AA-1A62-4B5E-C9DD023AC9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1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A4F05360-E2EF-E569-ADEF-6CE4CDCDC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206639"/>
              </p:ext>
            </p:extLst>
          </p:nvPr>
        </p:nvGraphicFramePr>
        <p:xfrm>
          <a:off x="7713516" y="1079500"/>
          <a:ext cx="4066563" cy="568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521">
                  <a:extLst>
                    <a:ext uri="{9D8B030D-6E8A-4147-A177-3AD203B41FA5}">
                      <a16:colId xmlns:a16="http://schemas.microsoft.com/office/drawing/2014/main" val="874101556"/>
                    </a:ext>
                  </a:extLst>
                </a:gridCol>
                <a:gridCol w="1355521">
                  <a:extLst>
                    <a:ext uri="{9D8B030D-6E8A-4147-A177-3AD203B41FA5}">
                      <a16:colId xmlns:a16="http://schemas.microsoft.com/office/drawing/2014/main" val="3354302762"/>
                    </a:ext>
                  </a:extLst>
                </a:gridCol>
                <a:gridCol w="1355521">
                  <a:extLst>
                    <a:ext uri="{9D8B030D-6E8A-4147-A177-3AD203B41FA5}">
                      <a16:colId xmlns:a16="http://schemas.microsoft.com/office/drawing/2014/main" val="2991877301"/>
                    </a:ext>
                  </a:extLst>
                </a:gridCol>
              </a:tblGrid>
              <a:tr h="632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Dataword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Parity Bit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Codeword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359184"/>
                  </a:ext>
                </a:extLst>
              </a:tr>
              <a:tr h="632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000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00</a:t>
                      </a:r>
                      <a:r>
                        <a:rPr lang="en-US" altLang="ko-KR" dirty="0"/>
                        <a:t>0</a:t>
                      </a:r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374992"/>
                  </a:ext>
                </a:extLst>
              </a:tr>
              <a:tr h="632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001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0011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109229"/>
                  </a:ext>
                </a:extLst>
              </a:tr>
              <a:tr h="632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010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0101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9918729"/>
                  </a:ext>
                </a:extLst>
              </a:tr>
              <a:tr h="632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011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0110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880318"/>
                  </a:ext>
                </a:extLst>
              </a:tr>
              <a:tr h="632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1001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211840"/>
                  </a:ext>
                </a:extLst>
              </a:tr>
              <a:tr h="632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1010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13952"/>
                  </a:ext>
                </a:extLst>
              </a:tr>
              <a:tr h="632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1100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669479"/>
                  </a:ext>
                </a:extLst>
              </a:tr>
              <a:tr h="632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1111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83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9044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A433F-7DF7-28D4-B970-9415091F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" altLang="ko-Kore-KR" dirty="0"/>
              <a:t>Encoding Linear Block Codes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텍스트 개체 틀 2">
                <a:extLst>
                  <a:ext uri="{FF2B5EF4-FFF2-40B4-BE49-F238E27FC236}">
                    <a16:creationId xmlns:a16="http://schemas.microsoft.com/office/drawing/2014/main" id="{7769A555-B66C-8DF5-111A-974411264556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577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a:fld id="{825F15A7-03F4-43D7-82C5-3E23DA2F108C}" type="mathplaceholder">
                      <a:rPr kumimoji="1" lang="ko-Kore-KR" altLang="en-US" i="1" smtClean="0">
                        <a:latin typeface="Cambria Math" panose="02040503050406030204" pitchFamily="18" charset="0"/>
                      </a:rPr>
                      <a:t>여기에</a:t>
                    </a:fld>
                    <a:fld id="{825F15A7-03F4-43D7-82C5-3E23DA2F108C}" type="mathplaceholder">
                      <a:rPr kumimoji="1" lang="ko-Kore-KR" altLang="en-US" i="1" smtClean="0">
                        <a:latin typeface="Cambria Math" panose="02040503050406030204" pitchFamily="18" charset="0"/>
                      </a:rPr>
                      <a:t> </a:t>
                    </a:fld>
                    <a:fld id="{825F15A7-03F4-43D7-82C5-3E23DA2F108C}" type="mathplaceholder">
                      <a:rPr kumimoji="1" lang="ko-Kore-KR" altLang="en-US" i="1" smtClean="0">
                        <a:latin typeface="Cambria Math" panose="02040503050406030204" pitchFamily="18" charset="0"/>
                      </a:rPr>
                      <a:t>수식을</a:t>
                    </a:fld>
                    <a:fld id="{825F15A7-03F4-43D7-82C5-3E23DA2F108C}" type="mathplaceholder">
                      <a:rPr kumimoji="1" lang="ko-Kore-KR" altLang="en-US" i="1" smtClean="0">
                        <a:latin typeface="Cambria Math" panose="02040503050406030204" pitchFamily="18" charset="0"/>
                      </a:rPr>
                      <a:t> </a:t>
                    </a:fld>
                    <a:fld id="{825F15A7-03F4-43D7-82C5-3E23DA2F108C}" type="mathplaceholder">
                      <a:rPr kumimoji="1" lang="ko-Kore-KR" altLang="en-US" i="1" smtClean="0">
                        <a:latin typeface="Cambria Math" panose="02040503050406030204" pitchFamily="18" charset="0"/>
                      </a:rPr>
                      <a:t>입력하십시오</a:t>
                    </a:fld>
                    <a:fld id="{825F15A7-03F4-43D7-82C5-3E23DA2F108C}" type="mathplaceholder">
                      <a:rPr kumimoji="1" lang="ko-Kore-KR" altLang="en-US" i="1" smtClean="0">
                        <a:latin typeface="Cambria Math" panose="02040503050406030204" pitchFamily="18" charset="0"/>
                      </a:rPr>
                      <a:t>.</a:t>
                    </a:fld>
                  </m:oMath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5" name="텍스트 개체 틀 2">
                <a:extLst>
                  <a:ext uri="{FF2B5EF4-FFF2-40B4-BE49-F238E27FC236}">
                    <a16:creationId xmlns:a16="http://schemas.microsoft.com/office/drawing/2014/main" id="{7769A555-B66C-8DF5-111A-9744112645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5"/>
                <a:ext cx="11369675" cy="5057775"/>
              </a:xfrm>
              <a:blipFill>
                <a:blip r:embed="rId3"/>
                <a:stretch>
                  <a:fillRect l="-893" t="-12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표 6">
            <a:extLst>
              <a:ext uri="{FF2B5EF4-FFF2-40B4-BE49-F238E27FC236}">
                <a16:creationId xmlns:a16="http://schemas.microsoft.com/office/drawing/2014/main" id="{1D1CCA58-FFB2-BCD6-F42B-BBCBFF726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2517613"/>
              </p:ext>
            </p:extLst>
          </p:nvPr>
        </p:nvGraphicFramePr>
        <p:xfrm>
          <a:off x="800098" y="1138670"/>
          <a:ext cx="4066563" cy="5689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5521">
                  <a:extLst>
                    <a:ext uri="{9D8B030D-6E8A-4147-A177-3AD203B41FA5}">
                      <a16:colId xmlns:a16="http://schemas.microsoft.com/office/drawing/2014/main" val="874101556"/>
                    </a:ext>
                  </a:extLst>
                </a:gridCol>
                <a:gridCol w="1355521">
                  <a:extLst>
                    <a:ext uri="{9D8B030D-6E8A-4147-A177-3AD203B41FA5}">
                      <a16:colId xmlns:a16="http://schemas.microsoft.com/office/drawing/2014/main" val="3354302762"/>
                    </a:ext>
                  </a:extLst>
                </a:gridCol>
                <a:gridCol w="1355521">
                  <a:extLst>
                    <a:ext uri="{9D8B030D-6E8A-4147-A177-3AD203B41FA5}">
                      <a16:colId xmlns:a16="http://schemas.microsoft.com/office/drawing/2014/main" val="2991877301"/>
                    </a:ext>
                  </a:extLst>
                </a:gridCol>
              </a:tblGrid>
              <a:tr h="632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 err="1"/>
                        <a:t>Dataword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Parity Bit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Codeword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7359184"/>
                  </a:ext>
                </a:extLst>
              </a:tr>
              <a:tr h="632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000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00</a:t>
                      </a:r>
                      <a:r>
                        <a:rPr lang="en-US" altLang="ko-KR" dirty="0"/>
                        <a:t>0</a:t>
                      </a:r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374992"/>
                  </a:ext>
                </a:extLst>
              </a:tr>
              <a:tr h="632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001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0011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53109229"/>
                  </a:ext>
                </a:extLst>
              </a:tr>
              <a:tr h="632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010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0101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9918729"/>
                  </a:ext>
                </a:extLst>
              </a:tr>
              <a:tr h="632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011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0110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880318"/>
                  </a:ext>
                </a:extLst>
              </a:tr>
              <a:tr h="632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1001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5211840"/>
                  </a:ext>
                </a:extLst>
              </a:tr>
              <a:tr h="632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1010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013952"/>
                  </a:ext>
                </a:extLst>
              </a:tr>
              <a:tr h="632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1100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669479"/>
                  </a:ext>
                </a:extLst>
              </a:tr>
              <a:tr h="63222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1111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836233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485AB8D7-9905-D3AC-3FA6-206E36B99125}"/>
              </a:ext>
            </a:extLst>
          </p:cNvPr>
          <p:cNvSpPr/>
          <p:nvPr/>
        </p:nvSpPr>
        <p:spPr>
          <a:xfrm>
            <a:off x="540327" y="4838988"/>
            <a:ext cx="4530437" cy="8035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2809E0-CD86-233D-DF5A-57BC07C1C9D3}"/>
                  </a:ext>
                </a:extLst>
              </p:cNvPr>
              <p:cNvSpPr txBox="1"/>
              <p:nvPr/>
            </p:nvSpPr>
            <p:spPr>
              <a:xfrm>
                <a:off x="7024255" y="1859340"/>
                <a:ext cx="366010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101</m:t>
                          </m:r>
                        </m:e>
                      </m:d>
                      <m:r>
                        <a:rPr kumimoji="1" lang="en-US" altLang="ko-Kore-KR" sz="2400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ore-KR" sz="2400" b="0" i="1" smtClean="0">
                              <a:latin typeface="Cambria Math" panose="02040503050406030204" pitchFamily="18" charset="0"/>
                            </a:rPr>
                            <m:t>1010</m:t>
                          </m:r>
                        </m:e>
                      </m:d>
                    </m:oMath>
                  </m:oMathPara>
                </a14:m>
                <a:endParaRPr kumimoji="1" lang="en-US" altLang="ko-Kore-KR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𝑑𝐺</m:t>
                      </m:r>
                    </m:oMath>
                  </m:oMathPara>
                </a14:m>
                <a:endParaRPr kumimoji="1" lang="en-US" altLang="ko-KR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𝑔𝑒𝑛𝑒𝑟𝑎𝑡𝑜𝑟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kumimoji="1" lang="en-US" altLang="ko-K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ko-Kore-KR" sz="2400" b="0" dirty="0"/>
              </a:p>
              <a:p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2809E0-CD86-233D-DF5A-57BC07C1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255" y="1859340"/>
                <a:ext cx="3660105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F1174C-7970-8E15-EC04-09308D676272}"/>
                  </a:ext>
                </a:extLst>
              </p:cNvPr>
              <p:cNvSpPr txBox="1"/>
              <p:nvPr/>
            </p:nvSpPr>
            <p:spPr>
              <a:xfrm>
                <a:off x="8059681" y="3562577"/>
                <a:ext cx="1394933" cy="1068947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1" lang="ko-Kore-KR" alt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kumimoji="1" lang="en-US" altLang="ko-Kore-KR" sz="24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ko-Kore-KR" sz="2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ko-Kore-KR" sz="2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kumimoji="1" lang="en-US" altLang="ko-Kore-KR" sz="2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ko-Kore-KR" sz="24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ko-Kore-KR" sz="2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kumimoji="1" lang="en-US" altLang="ko-Kore-KR" sz="2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ko-Kore-KR" sz="2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ko-Kore-KR" sz="24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F1174C-7970-8E15-EC04-09308D676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9681" y="3562577"/>
                <a:ext cx="1394933" cy="1068947"/>
              </a:xfrm>
              <a:prstGeom prst="rect">
                <a:avLst/>
              </a:prstGeom>
              <a:blipFill>
                <a:blip r:embed="rId5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EE93F0-AFC5-8A89-1A7D-3EAA6494C14A}"/>
                  </a:ext>
                </a:extLst>
              </p:cNvPr>
              <p:cNvSpPr txBox="1"/>
              <p:nvPr/>
            </p:nvSpPr>
            <p:spPr>
              <a:xfrm>
                <a:off x="9454614" y="3562577"/>
                <a:ext cx="1394934" cy="106894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kumimoji="1" lang="ko-Kore-KR" altLang="en-US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kumimoji="1" lang="en-US" altLang="ko-Kore-KR" sz="24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ko-Kore-KR" sz="2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kumimoji="1" lang="en-US" altLang="ko-Kore-KR" sz="240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kumimoji="1" lang="en-US" altLang="ko-Kore-KR" sz="240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kumimoji="1" lang="en-US" altLang="ko-Kore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0EE93F0-AFC5-8A89-1A7D-3EAA6494C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614" y="3562577"/>
                <a:ext cx="1394934" cy="1068947"/>
              </a:xfrm>
              <a:prstGeom prst="rect">
                <a:avLst/>
              </a:prstGeom>
              <a:blipFill>
                <a:blip r:embed="rId6"/>
                <a:stretch>
                  <a:fillRect b="-470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B69CF2-FA20-6D1D-48EA-69314E712CC8}"/>
                  </a:ext>
                </a:extLst>
              </p:cNvPr>
              <p:cNvSpPr txBox="1"/>
              <p:nvPr/>
            </p:nvSpPr>
            <p:spPr>
              <a:xfrm>
                <a:off x="6529225" y="3866217"/>
                <a:ext cx="15922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ko-Kore-KR" sz="2400" b="0" i="1" smtClean="0">
                          <a:latin typeface="Cambria Math" panose="02040503050406030204" pitchFamily="18" charset="0"/>
                        </a:rPr>
                        <m:t>=[101]</m:t>
                      </m:r>
                    </m:oMath>
                  </m:oMathPara>
                </a14:m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B69CF2-FA20-6D1D-48EA-69314E712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225" y="3866217"/>
                <a:ext cx="1592231" cy="461665"/>
              </a:xfrm>
              <a:prstGeom prst="rect">
                <a:avLst/>
              </a:prstGeom>
              <a:blipFill>
                <a:blip r:embed="rId7"/>
                <a:stretch>
                  <a:fillRect b="-1891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양쪽 대괄호 18">
            <a:extLst>
              <a:ext uri="{FF2B5EF4-FFF2-40B4-BE49-F238E27FC236}">
                <a16:creationId xmlns:a16="http://schemas.microsoft.com/office/drawing/2014/main" id="{83DA6850-774D-E4BC-BCA3-872F64A6CFCC}"/>
              </a:ext>
            </a:extLst>
          </p:cNvPr>
          <p:cNvSpPr/>
          <p:nvPr/>
        </p:nvSpPr>
        <p:spPr>
          <a:xfrm>
            <a:off x="8003619" y="3441637"/>
            <a:ext cx="2969181" cy="1385455"/>
          </a:xfrm>
          <a:prstGeom prst="bracketPair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1F5A69-F96D-0DD4-748D-937DABA48812}"/>
              </a:ext>
            </a:extLst>
          </p:cNvPr>
          <p:cNvSpPr txBox="1"/>
          <p:nvPr/>
        </p:nvSpPr>
        <p:spPr>
          <a:xfrm>
            <a:off x="7751162" y="5056104"/>
            <a:ext cx="3640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[</a:t>
            </a:r>
            <a:r>
              <a:rPr kumimoji="1" lang="ko-KR" altLang="en-US" dirty="0" err="1"/>
              <a:t>항등부분행렬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패리티 부분행렬</a:t>
            </a:r>
            <a:r>
              <a:rPr kumimoji="1" lang="en-US" altLang="ko-KR" dirty="0"/>
              <a:t>]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A9A81E3-3993-6E6F-D00B-DB2B942CB597}"/>
                  </a:ext>
                </a:extLst>
              </p:cNvPr>
              <p:cNvSpPr txBox="1"/>
              <p:nvPr/>
            </p:nvSpPr>
            <p:spPr>
              <a:xfrm>
                <a:off x="6529225" y="5744374"/>
                <a:ext cx="223798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ore-KR" sz="20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kumimoji="1" lang="en-US" altLang="ko-Kore-KR" sz="2000" i="1" dirty="0" smtClean="0">
                          <a:latin typeface="Cambria Math" panose="02040503050406030204" pitchFamily="18" charset="0"/>
                        </a:rPr>
                        <m:t> = [ 1 0 1 0 1</m:t>
                      </m:r>
                      <m:r>
                        <a:rPr kumimoji="1" lang="en-US" altLang="ko-Kore-KR" sz="20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ore-KR" sz="2000" i="1" dirty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ko-Kore-KR" sz="2000" i="1" dirty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ko-Kore-KR" alt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A9A81E3-3993-6E6F-D00B-DB2B942CB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225" y="5744374"/>
                <a:ext cx="2237985" cy="400110"/>
              </a:xfrm>
              <a:prstGeom prst="rect">
                <a:avLst/>
              </a:prstGeom>
              <a:blipFill>
                <a:blip r:embed="rId8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493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31C58-8053-CDA9-2B17-6AD1ABE1A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ore-KR" dirty="0"/>
              <a:t>Encoding Linear Block Codes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D9E4BC2-6167-7D8D-0FF2-6B70A9AD3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513610"/>
            <a:ext cx="3629724" cy="468283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22BD898-AAFA-37E6-B067-BB915C966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863" y="2984546"/>
            <a:ext cx="7023100" cy="307340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2B0C130-DC25-762B-1635-84A7B23164B6}"/>
              </a:ext>
            </a:extLst>
          </p:cNvPr>
          <p:cNvSpPr/>
          <p:nvPr/>
        </p:nvSpPr>
        <p:spPr>
          <a:xfrm>
            <a:off x="556874" y="6057946"/>
            <a:ext cx="37096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sz="1200" dirty="0"/>
              <a:t>https://web.mit.edu/6.02/www/s2012/handouts/6.pdf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7923093-7479-DB6C-433B-E6D0C4EDF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5658" y="2116282"/>
            <a:ext cx="15494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325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7F56E-30B3-2CE3-09AD-9F5B3D0F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Hamming Code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D7E648-D860-3C69-A2F5-7C30C17C3F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sz="2400" dirty="0"/>
              <a:t>메시지 내에 중복 비트를 삽입하여 메시지 인코딩하는 방법</a:t>
            </a:r>
            <a:endParaRPr kumimoji="1" lang="en-US" altLang="ko-Kore-KR" sz="2400" dirty="0"/>
          </a:p>
          <a:p>
            <a:pPr lvl="1"/>
            <a:r>
              <a:rPr kumimoji="1" lang="ko-KR" altLang="en-US" sz="2000" dirty="0"/>
              <a:t>지정된 위치에 비트 추가</a:t>
            </a:r>
            <a:endParaRPr kumimoji="1" lang="en-US" altLang="ko-KR" sz="2000" dirty="0"/>
          </a:p>
          <a:p>
            <a:pPr marL="457200" lvl="1" indent="0">
              <a:buNone/>
            </a:pPr>
            <a:endParaRPr kumimoji="1" lang="en-US" altLang="ko-KR" sz="2000" dirty="0"/>
          </a:p>
          <a:p>
            <a:pPr marL="457200" lvl="1" indent="0">
              <a:buNone/>
            </a:pPr>
            <a:endParaRPr kumimoji="1" lang="en-US" altLang="ko-KR" sz="2000" dirty="0"/>
          </a:p>
          <a:p>
            <a:pPr marL="457200" lvl="1" indent="0">
              <a:buNone/>
            </a:pPr>
            <a:endParaRPr kumimoji="1" lang="en-US" altLang="ko-KR" sz="2000" dirty="0"/>
          </a:p>
          <a:p>
            <a:pPr marL="457200" lvl="1" indent="0">
              <a:buNone/>
            </a:pPr>
            <a:endParaRPr kumimoji="1" lang="en-US" altLang="ko-KR" sz="2000" dirty="0"/>
          </a:p>
          <a:p>
            <a:pPr marL="457200" lvl="1" indent="0">
              <a:buNone/>
            </a:pPr>
            <a:endParaRPr kumimoji="1" lang="en-US" altLang="ko-KR" sz="2000" dirty="0"/>
          </a:p>
          <a:p>
            <a:pPr marL="457200" lvl="1" indent="0">
              <a:buNone/>
            </a:pPr>
            <a:endParaRPr kumimoji="1" lang="en-US" altLang="ko-KR" sz="2000" dirty="0"/>
          </a:p>
          <a:p>
            <a:pPr marL="457200" lvl="1" indent="0">
              <a:buNone/>
            </a:pPr>
            <a:endParaRPr kumimoji="1" lang="en-US" altLang="ko-KR" sz="2000" dirty="0"/>
          </a:p>
          <a:p>
            <a:pPr marL="457200" lvl="1" indent="0">
              <a:buNone/>
            </a:pPr>
            <a:endParaRPr kumimoji="1" lang="en-US" altLang="ko-KR" sz="2000" dirty="0"/>
          </a:p>
          <a:p>
            <a:pPr marL="457200" lvl="1" indent="0">
              <a:buNone/>
            </a:pPr>
            <a:endParaRPr kumimoji="1" lang="en-US" altLang="ko-KR" sz="2000" dirty="0"/>
          </a:p>
          <a:p>
            <a:pPr lvl="1"/>
            <a:r>
              <a:rPr kumimoji="1" lang="ko-KR" altLang="en-US" sz="2000" dirty="0"/>
              <a:t>최대 </a:t>
            </a:r>
            <a:r>
              <a:rPr kumimoji="1" lang="en-US" altLang="ko-KR" sz="2000" dirty="0"/>
              <a:t>2</a:t>
            </a:r>
            <a:r>
              <a:rPr kumimoji="1" lang="ko-KR" altLang="en-US" sz="2000" dirty="0"/>
              <a:t>개의 동시 비트 오류 감지 가능</a:t>
            </a:r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lvl="1"/>
            <a:r>
              <a:rPr kumimoji="1" lang="ko-KR" altLang="en-US" sz="2000" dirty="0"/>
              <a:t>단일 비트 오류에 대해서는 수정 가능</a:t>
            </a:r>
            <a:endParaRPr kumimoji="1" lang="en-US" altLang="ko-KR" sz="2000" dirty="0"/>
          </a:p>
          <a:p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8E7401-3DFA-C057-1B3A-B093332178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0950" y="1868055"/>
            <a:ext cx="96901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12421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CLEAN]_CryptoCraft Lab PPT 양식" id="{8C68638E-4867-E749-8486-D39A28E80D84}" vid="{6C0921E3-463B-8043-88E7-28D1BBB440D6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CLEAN]_CryptoCraft Lab PPT 양식" id="{8C68638E-4867-E749-8486-D39A28E80D84}" vid="{EF4CA654-8630-AD43-99D8-2157A50053C2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CryptoCraft 테마</Template>
  <TotalTime>2392</TotalTime>
  <Words>600</Words>
  <Application>Microsoft Macintosh PowerPoint</Application>
  <PresentationFormat>와이드스크린</PresentationFormat>
  <Paragraphs>240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Cambria Math</vt:lpstr>
      <vt:lpstr>CryptoCraft 테마</vt:lpstr>
      <vt:lpstr>제목 테마</vt:lpstr>
      <vt:lpstr>Linear Block Code</vt:lpstr>
      <vt:lpstr>Error Correction Code(ECC)</vt:lpstr>
      <vt:lpstr>Error Correction Code(ECC)</vt:lpstr>
      <vt:lpstr>Linear Block Codes</vt:lpstr>
      <vt:lpstr>Linear Block Codes</vt:lpstr>
      <vt:lpstr>Linear Block Codes</vt:lpstr>
      <vt:lpstr>Encoding Linear Block Codes</vt:lpstr>
      <vt:lpstr>Encoding Linear Block Codes</vt:lpstr>
      <vt:lpstr>Hamming Code</vt:lpstr>
      <vt:lpstr>Hamming Code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심민주</dc:creator>
  <cp:lastModifiedBy>심민주</cp:lastModifiedBy>
  <cp:revision>4</cp:revision>
  <dcterms:created xsi:type="dcterms:W3CDTF">2022-07-08T04:34:43Z</dcterms:created>
  <dcterms:modified xsi:type="dcterms:W3CDTF">2022-07-10T15:09:42Z</dcterms:modified>
</cp:coreProperties>
</file>