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8" r:id="rId4"/>
    <p:sldId id="289" r:id="rId5"/>
    <p:sldId id="290" r:id="rId6"/>
    <p:sldId id="291" r:id="rId7"/>
    <p:sldId id="280" r:id="rId8"/>
    <p:sldId id="281" r:id="rId9"/>
    <p:sldId id="282" r:id="rId10"/>
    <p:sldId id="283" r:id="rId11"/>
    <p:sldId id="284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 autoAdjust="0"/>
    <p:restoredTop sz="83619"/>
  </p:normalViewPr>
  <p:slideViewPr>
    <p:cSldViewPr snapToGrid="0">
      <p:cViewPr varScale="1">
        <p:scale>
          <a:sx n="91" d="100"/>
          <a:sy n="91" d="100"/>
        </p:scale>
        <p:origin x="193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2022. 7. 7.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858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1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72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감마</a:t>
            </a:r>
            <a:r>
              <a:rPr kumimoji="1" lang="ko-KR" altLang="en-US" dirty="0"/>
              <a:t> </a:t>
            </a:r>
            <a:r>
              <a:rPr kumimoji="1" lang="en-US" altLang="ko-KR" dirty="0"/>
              <a:t>=.</a:t>
            </a:r>
            <a:r>
              <a:rPr kumimoji="1" lang="ko-KR" altLang="en-US" dirty="0"/>
              <a:t> </a:t>
            </a:r>
            <a:r>
              <a:rPr kumimoji="1" lang="en-US" altLang="ko-KR" dirty="0"/>
              <a:t>(G,</a:t>
            </a:r>
            <a:r>
              <a:rPr kumimoji="1" lang="ko-KR" altLang="en-US" dirty="0"/>
              <a:t> </a:t>
            </a:r>
            <a:r>
              <a:rPr kumimoji="1" lang="en-US" altLang="ko-KR" dirty="0"/>
              <a:t>L)</a:t>
            </a:r>
            <a:r>
              <a:rPr kumimoji="1" lang="ko-KR" altLang="en-US" dirty="0"/>
              <a:t>을 통해서 항상 </a:t>
            </a:r>
            <a:r>
              <a:rPr kumimoji="1" lang="en-US" altLang="ko-KR" dirty="0" err="1"/>
              <a:t>goppa</a:t>
            </a:r>
            <a:r>
              <a:rPr kumimoji="1" lang="en-US" altLang="ko-KR" dirty="0"/>
              <a:t> polynomial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만들수</a:t>
            </a:r>
            <a:r>
              <a:rPr kumimoji="1" lang="ko-KR" altLang="en-US" dirty="0"/>
              <a:t> 있고 이를 통해 </a:t>
            </a:r>
            <a:r>
              <a:rPr kumimoji="1" lang="en-US" altLang="ko-KR" dirty="0"/>
              <a:t>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만들수</a:t>
            </a:r>
            <a:r>
              <a:rPr kumimoji="1" lang="ko-KR" altLang="en-US" dirty="0"/>
              <a:t> 있으며 이를 통해 </a:t>
            </a:r>
            <a:r>
              <a:rPr kumimoji="1" lang="en-US" altLang="ko-KR" dirty="0"/>
              <a:t>T</a:t>
            </a:r>
            <a:r>
              <a:rPr kumimoji="1" lang="ko-KR" altLang="en-US" dirty="0"/>
              <a:t>도 </a:t>
            </a:r>
            <a:r>
              <a:rPr kumimoji="1" lang="ko-KR" altLang="en-US" dirty="0" err="1"/>
              <a:t>만들수</a:t>
            </a:r>
            <a:r>
              <a:rPr kumimoji="1" lang="ko-KR" altLang="en-US" dirty="0"/>
              <a:t> 있음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191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7VEis32Yck&amp;list=PLdOq9g7U6PdscJE-2yRv37bGGBZptBG_j&amp;index=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youtube.com/watch?v=mYZEZpmU4gQ&amp;list=PLdOq9g7U6Pdt5ZlWeffEU-ViDUS6j-jFS&amp;index=371" TargetMode="External"/><Relationship Id="rId4" Type="http://schemas.openxmlformats.org/officeDocument/2006/relationships/hyperlink" Target="https://www.youtube.com/watch?v=y9LALjlNUp0&amp;list=PLdOq9g7U6PdscJE-2yRv37bGGBZptBG_j&amp;index=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 dirty="0"/>
              <a:t>Coding Theory and Classic </a:t>
            </a:r>
            <a:r>
              <a:rPr lang="en-US" altLang="ko-KR" sz="5400" dirty="0" err="1"/>
              <a:t>McEliece</a:t>
            </a:r>
            <a:endParaRPr lang="ko-KR" altLang="en-US" sz="5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 dirty="0"/>
              <a:t>/uUNF3GUJLCE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장점</a:t>
            </a:r>
            <a:endParaRPr lang="en-US" altLang="ko-KR" sz="2400" dirty="0"/>
          </a:p>
          <a:p>
            <a:pPr lvl="1"/>
            <a:r>
              <a:rPr lang="ko-KR" altLang="en-US" sz="2000" dirty="0"/>
              <a:t>오래됨 </a:t>
            </a:r>
            <a:r>
              <a:rPr lang="en-US" altLang="ko-KR" sz="2000" dirty="0">
                <a:sym typeface="Wingdings" pitchFamily="2" charset="2"/>
              </a:rPr>
              <a:t></a:t>
            </a:r>
            <a:r>
              <a:rPr lang="ko-KR" altLang="en-US" sz="2000" dirty="0">
                <a:sym typeface="Wingdings" pitchFamily="2" charset="2"/>
              </a:rPr>
              <a:t> 오래된 만큼 연구가 많이 진행되었지만 </a:t>
            </a:r>
            <a:r>
              <a:rPr lang="ko-KR" altLang="en-US" sz="2000" dirty="0">
                <a:solidFill>
                  <a:srgbClr val="2E75B6"/>
                </a:solidFill>
                <a:sym typeface="Wingdings" pitchFamily="2" charset="2"/>
              </a:rPr>
              <a:t>깨지지 않았음</a:t>
            </a:r>
            <a:endParaRPr lang="en-US" altLang="ko-KR" sz="2000" dirty="0">
              <a:solidFill>
                <a:srgbClr val="2E75B6"/>
              </a:solidFill>
              <a:sym typeface="Wingdings" pitchFamily="2" charset="2"/>
            </a:endParaRPr>
          </a:p>
          <a:p>
            <a:pPr lvl="1"/>
            <a:r>
              <a:rPr lang="ko-KR" altLang="en-US" sz="2000" dirty="0">
                <a:sym typeface="Wingdings" pitchFamily="2" charset="2"/>
              </a:rPr>
              <a:t>매우 </a:t>
            </a:r>
            <a:r>
              <a:rPr lang="ko-KR" altLang="en-US" sz="2000" dirty="0">
                <a:solidFill>
                  <a:srgbClr val="2E75B6"/>
                </a:solidFill>
                <a:sym typeface="Wingdings" pitchFamily="2" charset="2"/>
              </a:rPr>
              <a:t>짧은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Ciphertext</a:t>
            </a:r>
            <a:r>
              <a:rPr lang="ko-KR" altLang="en-US" sz="2000" dirty="0" err="1">
                <a:sym typeface="Wingdings" pitchFamily="2" charset="2"/>
              </a:rPr>
              <a:t>를</a:t>
            </a:r>
            <a:r>
              <a:rPr lang="ko-KR" altLang="en-US" sz="2000" dirty="0">
                <a:sym typeface="Wingdings" pitchFamily="2" charset="2"/>
              </a:rPr>
              <a:t> 갖는다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en-US" altLang="ko-KR" sz="2000" dirty="0"/>
              <a:t>Encapsulation / Decapsulation</a:t>
            </a:r>
            <a:r>
              <a:rPr lang="ko-KR" altLang="en-US" sz="2000" dirty="0"/>
              <a:t>이 </a:t>
            </a:r>
            <a:r>
              <a:rPr lang="ko-KR" altLang="en-US" sz="2000" dirty="0">
                <a:solidFill>
                  <a:srgbClr val="2E75B6"/>
                </a:solidFill>
              </a:rPr>
              <a:t>빠르다</a:t>
            </a:r>
            <a:endParaRPr lang="en-US" altLang="ko-KR" sz="2000" dirty="0">
              <a:solidFill>
                <a:srgbClr val="2E75B6"/>
              </a:solidFill>
            </a:endParaRP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단점</a:t>
            </a:r>
            <a:endParaRPr lang="en-US" altLang="ko-KR" sz="2400" dirty="0"/>
          </a:p>
          <a:p>
            <a:pPr lvl="1"/>
            <a:r>
              <a:rPr lang="ko-KR" altLang="en-US" sz="2000" dirty="0"/>
              <a:t>공개키가 너무 </a:t>
            </a:r>
            <a:r>
              <a:rPr lang="ko-KR" altLang="en-US" sz="2000" dirty="0">
                <a:solidFill>
                  <a:srgbClr val="2E75B6"/>
                </a:solidFill>
              </a:rPr>
              <a:t>길다</a:t>
            </a:r>
            <a:endParaRPr lang="en-US" altLang="ko-KR" sz="2000" dirty="0">
              <a:solidFill>
                <a:srgbClr val="2E75B6"/>
              </a:solidFill>
            </a:endParaRPr>
          </a:p>
          <a:p>
            <a:pPr lvl="1"/>
            <a:r>
              <a:rPr lang="ko-KR" altLang="en-US" sz="2000" dirty="0"/>
              <a:t>키 생성이 상대적으로 </a:t>
            </a:r>
            <a:r>
              <a:rPr lang="ko-KR" altLang="en-US" sz="2000" dirty="0">
                <a:solidFill>
                  <a:srgbClr val="2E75B6"/>
                </a:solidFill>
              </a:rPr>
              <a:t>느리다</a:t>
            </a:r>
            <a:r>
              <a:rPr lang="en-US" altLang="ko-KR" sz="2000" dirty="0"/>
              <a:t>(</a:t>
            </a:r>
            <a:r>
              <a:rPr lang="ko-KR" altLang="en-US" sz="2000" dirty="0"/>
              <a:t>하지만 </a:t>
            </a:r>
            <a:r>
              <a:rPr lang="ko-KR" altLang="en-US" sz="2000" dirty="0" err="1"/>
              <a:t>여러번</a:t>
            </a:r>
            <a:r>
              <a:rPr lang="ko-KR" altLang="en-US" sz="2000" dirty="0"/>
              <a:t> 반복 사용할 수 있기 때문에 상쇄가능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7422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</a:t>
            </a:r>
            <a:r>
              <a:rPr lang="ko-KR" altLang="en-US" dirty="0"/>
              <a:t> </a:t>
            </a:r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오류정정부호는 </a:t>
            </a:r>
            <a:r>
              <a:rPr lang="en-US" altLang="ko-KR" sz="2400" dirty="0">
                <a:solidFill>
                  <a:srgbClr val="2E75B6"/>
                </a:solidFill>
              </a:rPr>
              <a:t>coding Theory</a:t>
            </a:r>
            <a:r>
              <a:rPr lang="en-US" altLang="ko-KR" sz="2400" dirty="0"/>
              <a:t>(</a:t>
            </a:r>
            <a:r>
              <a:rPr lang="ko-KR" altLang="en-US" sz="2400" dirty="0"/>
              <a:t>부호 이론</a:t>
            </a:r>
            <a:r>
              <a:rPr lang="en-US" altLang="ko-KR" sz="2400" dirty="0"/>
              <a:t>)</a:t>
            </a:r>
            <a:r>
              <a:rPr lang="ko-KR" altLang="en-US" sz="2400" dirty="0"/>
              <a:t>에서 많이 다루게 된다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ko-KR" altLang="en-US" sz="2400" dirty="0"/>
              <a:t>송신자가 메세지를 부호 이론에 의해 만들어진 코드로 </a:t>
            </a:r>
            <a:r>
              <a:rPr lang="ko-KR" altLang="en-US" sz="2400" dirty="0">
                <a:solidFill>
                  <a:srgbClr val="2E75B6"/>
                </a:solidFill>
              </a:rPr>
              <a:t>인코딩</a:t>
            </a:r>
            <a:endParaRPr lang="en-US" altLang="ko-KR" sz="2400" dirty="0">
              <a:solidFill>
                <a:srgbClr val="2E75B6"/>
              </a:solidFill>
            </a:endParaRPr>
          </a:p>
          <a:p>
            <a:r>
              <a:rPr lang="ko-KR" altLang="en-US" sz="2400" dirty="0"/>
              <a:t>채널을 통해서 수신자에게 전달될 때 여러 채널의 특징으로 인해 </a:t>
            </a:r>
            <a:r>
              <a:rPr lang="en-US" altLang="ko-KR" sz="2400" dirty="0">
                <a:solidFill>
                  <a:srgbClr val="2E75B6"/>
                </a:solidFill>
              </a:rPr>
              <a:t>Error</a:t>
            </a:r>
            <a:r>
              <a:rPr lang="ko-KR" altLang="en-US" sz="2400" dirty="0">
                <a:solidFill>
                  <a:srgbClr val="2E75B6"/>
                </a:solidFill>
              </a:rPr>
              <a:t>가 발생</a:t>
            </a:r>
            <a:endParaRPr lang="en-US" altLang="ko-KR" sz="2400" dirty="0">
              <a:solidFill>
                <a:srgbClr val="2E75B6"/>
              </a:solidFill>
            </a:endParaRPr>
          </a:p>
          <a:p>
            <a:r>
              <a:rPr lang="ko-KR" altLang="en-US" sz="2400" dirty="0"/>
              <a:t>수신자는 </a:t>
            </a:r>
            <a:r>
              <a:rPr lang="ko-KR" altLang="en-US" sz="2400" dirty="0" err="1">
                <a:solidFill>
                  <a:srgbClr val="2E75B6"/>
                </a:solidFill>
              </a:rPr>
              <a:t>디코더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이용해 </a:t>
            </a:r>
            <a:r>
              <a:rPr lang="en-US" altLang="ko-KR" sz="2400" dirty="0">
                <a:solidFill>
                  <a:srgbClr val="2E75B6"/>
                </a:solidFill>
              </a:rPr>
              <a:t>Error</a:t>
            </a:r>
            <a:r>
              <a:rPr lang="ko-KR" altLang="en-US" sz="2400" dirty="0" err="1">
                <a:solidFill>
                  <a:srgbClr val="2E75B6"/>
                </a:solidFill>
              </a:rPr>
              <a:t>를</a:t>
            </a:r>
            <a:r>
              <a:rPr lang="ko-KR" altLang="en-US" sz="2400" dirty="0">
                <a:solidFill>
                  <a:srgbClr val="2E75B6"/>
                </a:solidFill>
              </a:rPr>
              <a:t> 제거</a:t>
            </a:r>
            <a:r>
              <a:rPr lang="ko-KR" altLang="en-US" sz="2400" dirty="0"/>
              <a:t>하고 원래의 메세지만 복원</a:t>
            </a:r>
            <a:endParaRPr lang="en-US" altLang="ko-KR" sz="2400" dirty="0"/>
          </a:p>
          <a:p>
            <a:pPr lvl="1"/>
            <a:r>
              <a:rPr lang="en-US" altLang="ko-KR" sz="2000" dirty="0">
                <a:solidFill>
                  <a:srgbClr val="2E75B6"/>
                </a:solidFill>
              </a:rPr>
              <a:t>Redundancy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통해서 이런 기술을 구현 </a:t>
            </a:r>
            <a:r>
              <a:rPr lang="en-US" altLang="ko-KR" sz="2000" dirty="0"/>
              <a:t>(</a:t>
            </a:r>
            <a:r>
              <a:rPr lang="ko-KR" altLang="en-US" sz="2000" dirty="0"/>
              <a:t>원래 메세지보다 더 추가된 어떠한 메세지를 통해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FACABD-41BB-32DD-5D10-072B35449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216" y="4605025"/>
            <a:ext cx="9740348" cy="220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850182-494F-18E1-10DC-6BAE2728044B}"/>
              </a:ext>
            </a:extLst>
          </p:cNvPr>
          <p:cNvSpPr txBox="1"/>
          <p:nvPr/>
        </p:nvSpPr>
        <p:spPr>
          <a:xfrm>
            <a:off x="103367" y="6596390"/>
            <a:ext cx="112197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출처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" altLang="ko-KR" sz="1100" dirty="0">
                <a:hlinkClick r:id="rId3"/>
              </a:rPr>
              <a:t>https://www.youtube.com/watch?v=y7VEis32Yck&amp;list=PLdOq9g7U6PdscJE-2yRv37bGGBZptBG_j&amp;index=4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(2021</a:t>
            </a:r>
            <a:r>
              <a:rPr kumimoji="1" lang="ko-KR" altLang="en-US" sz="1100" dirty="0"/>
              <a:t>년 </a:t>
            </a:r>
            <a:r>
              <a:rPr kumimoji="1" lang="ko-KR" altLang="en-US" sz="1100" dirty="0" err="1"/>
              <a:t>양자내성</a:t>
            </a:r>
            <a:r>
              <a:rPr kumimoji="1" lang="ko-KR" altLang="en-US" sz="1100" dirty="0"/>
              <a:t> 암호교육</a:t>
            </a:r>
            <a:r>
              <a:rPr kumimoji="1" lang="en-US" altLang="ko-KR" sz="1100" dirty="0"/>
              <a:t>/Introduction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to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Code</a:t>
            </a:r>
            <a:r>
              <a:rPr kumimoji="1" lang="ko-KR" altLang="en-US" sz="1100" dirty="0"/>
              <a:t> 김영식 교수</a:t>
            </a:r>
            <a:r>
              <a:rPr kumimoji="1" lang="en-US" altLang="ko-KR" sz="1100" dirty="0"/>
              <a:t>)</a:t>
            </a:r>
            <a:endParaRPr kumimoji="1" lang="ko-Kore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16954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</a:t>
            </a:r>
            <a:r>
              <a:rPr lang="ko-KR" altLang="en-US" dirty="0"/>
              <a:t> </a:t>
            </a:r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선형 블록 코드</a:t>
            </a:r>
            <a:endParaRPr lang="en-US" altLang="ko-KR" sz="2400" dirty="0"/>
          </a:p>
          <a:p>
            <a:pPr lvl="1"/>
            <a:r>
              <a:rPr lang="ko-KR" altLang="en-US" sz="2000" dirty="0"/>
              <a:t>코드 길이</a:t>
            </a:r>
            <a:r>
              <a:rPr lang="en-US" altLang="ko-KR" sz="2000" dirty="0"/>
              <a:t> : n 	GF(q)</a:t>
            </a:r>
          </a:p>
          <a:p>
            <a:pPr lvl="1"/>
            <a:r>
              <a:rPr lang="ko-KR" altLang="en-US" sz="2000" dirty="0"/>
              <a:t>메세지의 길이 </a:t>
            </a:r>
            <a:r>
              <a:rPr lang="en-US" altLang="ko-KR" sz="2000" dirty="0"/>
              <a:t>: k</a:t>
            </a:r>
          </a:p>
          <a:p>
            <a:pPr lvl="1"/>
            <a:r>
              <a:rPr lang="en-US" altLang="ko-KR" sz="2000" dirty="0"/>
              <a:t>[n, k] </a:t>
            </a:r>
            <a:r>
              <a:rPr lang="ko-KR" altLang="en-US" sz="2000" dirty="0"/>
              <a:t>선형 블록 코드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>
                <a:solidFill>
                  <a:srgbClr val="2E75B6"/>
                </a:solidFill>
              </a:rPr>
              <a:t>Codewords</a:t>
            </a:r>
            <a:r>
              <a:rPr lang="en-US" altLang="ko-KR" sz="2000" dirty="0"/>
              <a:t> : n</a:t>
            </a:r>
            <a:r>
              <a:rPr lang="ko-KR" altLang="en-US" sz="2000" dirty="0"/>
              <a:t>차원으로 확장된 </a:t>
            </a:r>
            <a:r>
              <a:rPr lang="ko-KR" altLang="en-US" sz="2000" dirty="0" err="1"/>
              <a:t>메세지</a:t>
            </a:r>
            <a:endParaRPr lang="en-US" altLang="ko-KR" sz="2000" dirty="0"/>
          </a:p>
          <a:p>
            <a:pPr lvl="1"/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E0ECB5-3806-F4A6-9720-E5A9B4E375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307" y="3542255"/>
            <a:ext cx="5599332" cy="331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5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</a:t>
            </a:r>
            <a:r>
              <a:rPr lang="ko-KR" altLang="en-US" dirty="0"/>
              <a:t> </a:t>
            </a:r>
            <a:r>
              <a:rPr lang="en-US" altLang="ko-KR" dirty="0"/>
              <a:t>Theory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[n, k] binary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linear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block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code</a:t>
                </a:r>
                <a:r>
                  <a:rPr lang="ko-KR" altLang="en-US" sz="2400" dirty="0"/>
                  <a:t> </a:t>
                </a:r>
                <a:r>
                  <a:rPr lang="en-US" altLang="ko-KR" sz="2400" dirty="0">
                    <a:sym typeface="Wingdings" pitchFamily="2" charset="2"/>
                  </a:rPr>
                  <a:t></a:t>
                </a:r>
                <a:r>
                  <a:rPr lang="ko-KR" altLang="en-US" sz="2400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Γ</m:t>
                    </m:r>
                  </m:oMath>
                </a14:m>
                <a:r>
                  <a:rPr lang="en-US" altLang="ko-KR" sz="2400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Γ</m:t>
                    </m:r>
                  </m:oMath>
                </a14:m>
                <a:r>
                  <a:rPr lang="ko-KR" altLang="en-US" sz="2000" dirty="0"/>
                  <a:t> 는 길이가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/>
                  <a:t>vector</a:t>
                </a:r>
                <a:r>
                  <a:rPr lang="ko-KR" altLang="en-US" sz="2000" dirty="0"/>
                  <a:t>의 집합으로 구성</a:t>
                </a:r>
                <a:endParaRPr lang="en-US" altLang="ko-KR" sz="2000" dirty="0"/>
              </a:p>
              <a:p>
                <a:pPr lvl="1"/>
                <a:r>
                  <a:rPr lang="en-US" altLang="ko-KR" sz="2000" dirty="0"/>
                  <a:t>k</a:t>
                </a:r>
                <a:r>
                  <a:rPr lang="ko-KR" altLang="en-US" sz="2000" dirty="0"/>
                  <a:t>개의 선형 독립인 벡터들을 사용하여 선형 결합으로 길이가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/>
                  <a:t>codewords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2</a:t>
                </a:r>
                <a:r>
                  <a:rPr lang="en-US" altLang="ko-KR" sz="2000" baseline="30000" dirty="0"/>
                  <a:t>k</a:t>
                </a:r>
                <a:r>
                  <a:rPr lang="ko-KR" altLang="en-US" sz="2000" dirty="0"/>
                  <a:t>개 생성</a:t>
                </a:r>
                <a:endParaRPr lang="en-US" altLang="ko-KR" sz="2000" dirty="0"/>
              </a:p>
              <a:p>
                <a:pPr lvl="2"/>
                <a:r>
                  <a:rPr lang="en-US" altLang="ko-KR" sz="1600" dirty="0"/>
                  <a:t>g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, g</a:t>
                </a:r>
                <a:r>
                  <a:rPr lang="en-US" altLang="ko-KR" sz="1600" baseline="-25000" dirty="0"/>
                  <a:t>2</a:t>
                </a:r>
                <a:r>
                  <a:rPr lang="en-US" altLang="ko-KR" sz="1600" dirty="0"/>
                  <a:t>, … , </a:t>
                </a:r>
                <a:r>
                  <a:rPr lang="en-US" altLang="ko-KR" sz="1600" dirty="0" err="1"/>
                  <a:t>g</a:t>
                </a:r>
                <a:r>
                  <a:rPr lang="en-US" altLang="ko-KR" sz="1600" baseline="-25000" dirty="0" err="1"/>
                  <a:t>k</a:t>
                </a:r>
                <a:endParaRPr lang="en-US" altLang="ko-KR" sz="1600" baseline="-250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F719666-9607-285B-F24C-2D6F0575C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807" y="3681412"/>
            <a:ext cx="8754386" cy="199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381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</a:t>
            </a:r>
            <a:r>
              <a:rPr lang="ko-KR" altLang="en-US" dirty="0"/>
              <a:t> </a:t>
            </a:r>
            <a:r>
              <a:rPr lang="en-US" altLang="ko-KR" dirty="0"/>
              <a:t>Theory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G(Generator matrix)</a:t>
            </a:r>
            <a:r>
              <a:rPr lang="ko-KR" altLang="en-US" sz="2400" dirty="0"/>
              <a:t>에 대응이 되는 </a:t>
            </a:r>
            <a:r>
              <a:rPr lang="en-US" altLang="ko-KR" sz="2400" dirty="0">
                <a:solidFill>
                  <a:srgbClr val="2E75B6"/>
                </a:solidFill>
              </a:rPr>
              <a:t>H(Parity-check matrix)</a:t>
            </a:r>
            <a:r>
              <a:rPr lang="ko-KR" altLang="en-US" sz="2400" dirty="0"/>
              <a:t>가 항상 결정 가능</a:t>
            </a:r>
            <a:endParaRPr lang="en-US" altLang="ko-KR" sz="2400" dirty="0"/>
          </a:p>
          <a:p>
            <a:r>
              <a:rPr lang="ko-KR" altLang="en-US" sz="2400" dirty="0"/>
              <a:t>두 </a:t>
            </a:r>
            <a:r>
              <a:rPr lang="en-US" altLang="ko-KR" sz="2400" dirty="0"/>
              <a:t>matrix</a:t>
            </a:r>
            <a:r>
              <a:rPr lang="ko-KR" altLang="en-US" sz="2400" dirty="0"/>
              <a:t>의 특징은 </a:t>
            </a:r>
            <a:r>
              <a:rPr lang="en-US" altLang="ko-KR" sz="2400" dirty="0">
                <a:solidFill>
                  <a:srgbClr val="2E75B6"/>
                </a:solidFill>
              </a:rPr>
              <a:t>GH</a:t>
            </a:r>
            <a:r>
              <a:rPr lang="en-US" altLang="ko-KR" sz="2400" baseline="30000" dirty="0">
                <a:solidFill>
                  <a:srgbClr val="2E75B6"/>
                </a:solidFill>
              </a:rPr>
              <a:t>T</a:t>
            </a:r>
            <a:r>
              <a:rPr lang="en-US" altLang="ko-KR" sz="2400" dirty="0">
                <a:solidFill>
                  <a:srgbClr val="2E75B6"/>
                </a:solidFill>
              </a:rPr>
              <a:t> = 0 </a:t>
            </a:r>
            <a:r>
              <a:rPr lang="en-US" altLang="ko-KR" sz="2400" dirty="0"/>
              <a:t>( or HG</a:t>
            </a:r>
            <a:r>
              <a:rPr lang="en-US" altLang="ko-KR" sz="2400" baseline="30000" dirty="0"/>
              <a:t>T</a:t>
            </a:r>
            <a:r>
              <a:rPr lang="en-US" altLang="ko-KR" sz="2400" dirty="0"/>
              <a:t> = 0 )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16D2BB-0083-0D62-BC0B-187EEB96C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217" y="2697902"/>
            <a:ext cx="9541565" cy="3649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36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기존 </a:t>
            </a:r>
            <a:r>
              <a:rPr lang="en-US" altLang="ko-KR" sz="2400" dirty="0" err="1">
                <a:solidFill>
                  <a:srgbClr val="2E75B6"/>
                </a:solidFill>
              </a:rPr>
              <a:t>McEliec</a:t>
            </a:r>
            <a:r>
              <a:rPr lang="ko-KR" altLang="en-US" sz="2400" dirty="0">
                <a:solidFill>
                  <a:srgbClr val="2E75B6"/>
                </a:solidFill>
              </a:rPr>
              <a:t>와 </a:t>
            </a:r>
            <a:r>
              <a:rPr lang="en-US" altLang="ko-KR" sz="2400" dirty="0" err="1">
                <a:solidFill>
                  <a:srgbClr val="2E75B6"/>
                </a:solidFill>
              </a:rPr>
              <a:t>Niederreiter</a:t>
            </a:r>
            <a:r>
              <a:rPr lang="ko-KR" altLang="en-US" sz="2400" dirty="0">
                <a:solidFill>
                  <a:srgbClr val="2E75B6"/>
                </a:solidFill>
              </a:rPr>
              <a:t>의 장점</a:t>
            </a:r>
            <a:r>
              <a:rPr lang="ko-KR" altLang="en-US" sz="2400" dirty="0"/>
              <a:t>들을 합쳐서 설계</a:t>
            </a:r>
            <a:endParaRPr lang="en-US" altLang="ko-KR" sz="2400" dirty="0"/>
          </a:p>
          <a:p>
            <a:pPr lvl="1"/>
            <a:r>
              <a:rPr lang="ko-KR" altLang="en-US" sz="2000" dirty="0"/>
              <a:t>기존 </a:t>
            </a:r>
            <a:r>
              <a:rPr lang="en-US" altLang="ko-KR" sz="2000" dirty="0" err="1"/>
              <a:t>McEliec</a:t>
            </a:r>
            <a:r>
              <a:rPr lang="ko-KR" altLang="en-US" sz="2000" dirty="0"/>
              <a:t>에서는 공개키를</a:t>
            </a:r>
            <a:r>
              <a:rPr lang="en-US" altLang="ko-KR" sz="2000" dirty="0"/>
              <a:t> Generator matrix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사용함</a:t>
            </a:r>
            <a:endParaRPr lang="en-US" altLang="ko-KR" sz="2000" dirty="0"/>
          </a:p>
          <a:p>
            <a:pPr lvl="1"/>
            <a:r>
              <a:rPr lang="ko-KR" altLang="en-US" sz="2000" dirty="0"/>
              <a:t>이를 </a:t>
            </a:r>
            <a:r>
              <a:rPr lang="en-US" altLang="ko-KR" sz="2000" dirty="0" err="1"/>
              <a:t>Niederreiter</a:t>
            </a:r>
            <a:r>
              <a:rPr lang="ko-KR" altLang="en-US" sz="2000" dirty="0"/>
              <a:t>에서 사용하는 공개키 </a:t>
            </a:r>
            <a:r>
              <a:rPr lang="en-US" altLang="ko-KR" sz="2000" dirty="0"/>
              <a:t>parity check matrix</a:t>
            </a:r>
            <a:r>
              <a:rPr lang="ko-KR" altLang="en-US" sz="2000" dirty="0"/>
              <a:t>로 변경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IND-CCA</a:t>
            </a:r>
            <a:r>
              <a:rPr lang="ko-KR" altLang="en-US" sz="2400" dirty="0"/>
              <a:t> </a:t>
            </a:r>
            <a:r>
              <a:rPr lang="en-US" altLang="ko-KR" sz="2400" dirty="0"/>
              <a:t>KEM</a:t>
            </a:r>
            <a:r>
              <a:rPr lang="ko-KR" altLang="en-US" sz="2400" dirty="0" err="1"/>
              <a:t>으로</a:t>
            </a:r>
            <a:r>
              <a:rPr lang="ko-KR" altLang="en-US" sz="2400" dirty="0"/>
              <a:t> 한번 생성한 키를 </a:t>
            </a:r>
            <a:r>
              <a:rPr lang="ko-KR" altLang="en-US" sz="2400" dirty="0" err="1"/>
              <a:t>여러번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2E75B6"/>
                </a:solidFill>
              </a:rPr>
              <a:t>반복 사용 가능</a:t>
            </a:r>
            <a:endParaRPr lang="en-US" altLang="ko-KR" sz="2400" dirty="0">
              <a:solidFill>
                <a:srgbClr val="2E75B6"/>
              </a:solidFill>
            </a:endParaRPr>
          </a:p>
          <a:p>
            <a:r>
              <a:rPr lang="en-US" altLang="ko-KR" sz="2400" dirty="0"/>
              <a:t>Syndrome decoding</a:t>
            </a:r>
            <a:r>
              <a:rPr lang="ko-KR" altLang="en-US" sz="2400" dirty="0"/>
              <a:t> </a:t>
            </a:r>
            <a:r>
              <a:rPr lang="en-US" altLang="ko-KR" sz="2400" dirty="0"/>
              <a:t>problem</a:t>
            </a:r>
            <a:r>
              <a:rPr lang="ko-KR" altLang="en-US" sz="2400" dirty="0"/>
              <a:t>에 기반을 두고 있는 암호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6DCBDF1-9C15-7569-A05A-D55CB28FC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544" y="3832487"/>
            <a:ext cx="4284912" cy="22859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DAF18-AA83-398E-C9EA-691A6DBD268C}"/>
              </a:ext>
            </a:extLst>
          </p:cNvPr>
          <p:cNvSpPr txBox="1"/>
          <p:nvPr/>
        </p:nvSpPr>
        <p:spPr>
          <a:xfrm>
            <a:off x="0" y="6392915"/>
            <a:ext cx="11014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/>
              <a:t>출처 </a:t>
            </a:r>
            <a:r>
              <a:rPr kumimoji="1" lang="en-US" altLang="ko-KR" sz="1100" dirty="0"/>
              <a:t>:</a:t>
            </a:r>
            <a:r>
              <a:rPr kumimoji="1" lang="ko-KR" altLang="en-US" sz="1100" dirty="0"/>
              <a:t> </a:t>
            </a:r>
            <a:r>
              <a:rPr kumimoji="1" lang="en" altLang="ko-KR" sz="1100" dirty="0">
                <a:hlinkClick r:id="rId4"/>
              </a:rPr>
              <a:t>https://www.youtube.com/watch?v=y9LALjlNUp0&amp;list=PLdOq9g7U6PdscJE-2yRv37bGGBZptBG_j&amp;index=8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(2021</a:t>
            </a:r>
            <a:r>
              <a:rPr kumimoji="1" lang="ko-KR" altLang="en-US" sz="1100" dirty="0"/>
              <a:t>년 </a:t>
            </a:r>
            <a:r>
              <a:rPr kumimoji="1" lang="ko-KR" altLang="en-US" sz="1100" dirty="0" err="1"/>
              <a:t>양자내성</a:t>
            </a:r>
            <a:r>
              <a:rPr kumimoji="1" lang="ko-KR" altLang="en-US" sz="1100" dirty="0"/>
              <a:t> 암호교육</a:t>
            </a:r>
            <a:r>
              <a:rPr kumimoji="1" lang="en-US" altLang="ko-KR" sz="1100" dirty="0"/>
              <a:t>/Classic </a:t>
            </a:r>
            <a:r>
              <a:rPr kumimoji="1" lang="en-US" altLang="ko-KR" sz="1100" dirty="0" err="1"/>
              <a:t>McEliece</a:t>
            </a:r>
            <a:r>
              <a:rPr kumimoji="1" lang="en-US" altLang="ko-KR" sz="1100" dirty="0"/>
              <a:t> </a:t>
            </a:r>
            <a:r>
              <a:rPr kumimoji="1" lang="ko-KR" altLang="en-US" sz="1100" dirty="0"/>
              <a:t>김영식 교수</a:t>
            </a:r>
            <a:r>
              <a:rPr kumimoji="1" lang="en-US" altLang="ko-KR" sz="1100" dirty="0"/>
              <a:t>)</a:t>
            </a:r>
          </a:p>
          <a:p>
            <a:r>
              <a:rPr kumimoji="1" lang="ko-KR" altLang="en-US" sz="1100" dirty="0"/>
              <a:t>출처 </a:t>
            </a:r>
            <a:r>
              <a:rPr kumimoji="1" lang="en-US" altLang="ko-KR" sz="1100" dirty="0"/>
              <a:t>: </a:t>
            </a:r>
            <a:r>
              <a:rPr kumimoji="1" lang="en-US" altLang="ko-KR" sz="1100" dirty="0">
                <a:hlinkClick r:id="rId5"/>
              </a:rPr>
              <a:t>https://www.youtube.com/watch?v=mYZEZpmU4gQ&amp;list=PLdOq9g7U6Pdt5ZlWeffEU-ViDUS6j-jFS&amp;index=371</a:t>
            </a:r>
            <a:r>
              <a:rPr kumimoji="1" lang="en-US" altLang="ko-KR" sz="1100" dirty="0"/>
              <a:t> (</a:t>
            </a:r>
            <a:r>
              <a:rPr kumimoji="1" lang="ko-KR" altLang="en-US" sz="1100" dirty="0"/>
              <a:t>연구실 세미나</a:t>
            </a:r>
            <a:r>
              <a:rPr kumimoji="1" lang="en-US" altLang="ko-KR" sz="1100" dirty="0"/>
              <a:t>/</a:t>
            </a:r>
            <a:r>
              <a:rPr kumimoji="1" lang="ko-KR" altLang="en-US" sz="1100" dirty="0"/>
              <a:t> </a:t>
            </a:r>
            <a:r>
              <a:rPr kumimoji="1" lang="en-US" altLang="ko-KR" sz="1100" dirty="0"/>
              <a:t>Classic </a:t>
            </a:r>
            <a:r>
              <a:rPr kumimoji="1" lang="en-US" altLang="ko-KR" sz="1100" dirty="0" err="1"/>
              <a:t>McEliece</a:t>
            </a:r>
            <a:r>
              <a:rPr kumimoji="1" lang="en-US" altLang="ko-KR" sz="1100" dirty="0"/>
              <a:t> </a:t>
            </a:r>
            <a:r>
              <a:rPr kumimoji="1" lang="ko-KR" altLang="en-US" sz="1100" dirty="0" err="1"/>
              <a:t>장박사</a:t>
            </a:r>
            <a:r>
              <a:rPr kumimoji="1" lang="en-US" altLang="ko-KR" sz="11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sz="2400" dirty="0"/>
              </a:p>
              <a:p>
                <a:r>
                  <a:rPr lang="en-US" altLang="ko-KR" sz="2400" dirty="0"/>
                  <a:t>Key Generation</a:t>
                </a:r>
              </a:p>
              <a:p>
                <a:pPr lvl="1"/>
                <a:r>
                  <a:rPr lang="en-US" altLang="ko-KR" sz="2000" dirty="0"/>
                  <a:t>Degree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t</a:t>
                </a:r>
                <a:r>
                  <a:rPr lang="ko-KR" altLang="en-US" sz="2000" dirty="0"/>
                  <a:t>인 </a:t>
                </a:r>
                <a:r>
                  <a:rPr lang="en-US" altLang="ko-KR" sz="2000" dirty="0"/>
                  <a:t>g(x)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생성 </a:t>
                </a:r>
                <a:r>
                  <a:rPr lang="en-US" altLang="ko-KR" sz="2000" dirty="0"/>
                  <a:t>	</a:t>
                </a:r>
              </a:p>
              <a:p>
                <a:pPr lvl="1"/>
                <a:r>
                  <a:rPr lang="en-US" altLang="ko-KR" sz="2000" dirty="0"/>
                  <a:t>Support Set(L)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(a</a:t>
                </a:r>
                <a:r>
                  <a:rPr lang="en-US" altLang="ko-KR" sz="2000" baseline="-25000" dirty="0"/>
                  <a:t>1</a:t>
                </a:r>
                <a:r>
                  <a:rPr lang="en-US" altLang="ko-KR" sz="2000" dirty="0"/>
                  <a:t>, a</a:t>
                </a:r>
                <a:r>
                  <a:rPr lang="en-US" altLang="ko-KR" sz="2000" baseline="-25000" dirty="0"/>
                  <a:t>2</a:t>
                </a:r>
                <a:r>
                  <a:rPr lang="en-US" altLang="ko-KR" sz="2000" dirty="0"/>
                  <a:t>, … , a</a:t>
                </a:r>
                <a:r>
                  <a:rPr lang="en-US" altLang="ko-KR" sz="2000" baseline="-25000" dirty="0"/>
                  <a:t>n</a:t>
                </a:r>
                <a:r>
                  <a:rPr lang="en-US" altLang="ko-KR" sz="2000" dirty="0"/>
                  <a:t>) code</a:t>
                </a:r>
                <a:r>
                  <a:rPr lang="ko-KR" altLang="en-US" sz="2000" dirty="0"/>
                  <a:t>의 길이 만큼 생성 </a:t>
                </a:r>
                <a:r>
                  <a:rPr lang="en-US" altLang="ko-KR" sz="2000" dirty="0"/>
                  <a:t>		//</a:t>
                </a:r>
                <a:r>
                  <a:rPr lang="en-US" altLang="ko-KR" sz="2000" dirty="0" err="1">
                    <a:solidFill>
                      <a:srgbClr val="2E75B6"/>
                    </a:solidFill>
                  </a:rPr>
                  <a:t>Goppa</a:t>
                </a:r>
                <a:r>
                  <a:rPr lang="en-US" altLang="ko-KR" sz="2000" dirty="0">
                    <a:solidFill>
                      <a:srgbClr val="2E75B6"/>
                    </a:solidFill>
                  </a:rPr>
                  <a:t> code </a:t>
                </a:r>
                <a:r>
                  <a:rPr lang="ko-KR" altLang="en-US" sz="2000" dirty="0">
                    <a:solidFill>
                      <a:srgbClr val="2E75B6"/>
                    </a:solidFill>
                  </a:rPr>
                  <a:t>생성</a:t>
                </a:r>
                <a:endParaRPr lang="en-US" altLang="ko-KR" sz="2000" dirty="0">
                  <a:solidFill>
                    <a:srgbClr val="2E75B6"/>
                  </a:solidFill>
                </a:endParaRPr>
              </a:p>
              <a:p>
                <a:pPr lvl="1"/>
                <a:r>
                  <a:rPr lang="en-US" altLang="ko-KR" sz="2000" dirty="0"/>
                  <a:t>t</a:t>
                </a:r>
                <a:r>
                  <a:rPr lang="ko-KR" altLang="en-US" sz="2000" dirty="0"/>
                  <a:t> * </a:t>
                </a:r>
                <a:r>
                  <a:rPr lang="en-US" altLang="ko-KR" sz="2000" dirty="0"/>
                  <a:t>n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matrix H = {</a:t>
                </a:r>
                <a:r>
                  <a:rPr lang="en-US" altLang="ko-KR" sz="2000" dirty="0" err="1"/>
                  <a:t>h</a:t>
                </a:r>
                <a:r>
                  <a:rPr lang="en-US" altLang="ko-KR" sz="2000" baseline="-25000" dirty="0" err="1"/>
                  <a:t>i,j</a:t>
                </a:r>
                <a:r>
                  <a:rPr lang="en-US" altLang="ko-KR" sz="2000" dirty="0"/>
                  <a:t>}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생성 할 수 있음</a:t>
                </a:r>
                <a:r>
                  <a:rPr lang="en-US" altLang="ko-KR" sz="2000" dirty="0"/>
                  <a:t>		//</a:t>
                </a:r>
                <a:r>
                  <a:rPr lang="en-US" altLang="ko-KR" sz="2000" dirty="0">
                    <a:solidFill>
                      <a:srgbClr val="2E75B6"/>
                    </a:solidFill>
                  </a:rPr>
                  <a:t>parity check matrix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	i = 1, …, t  / j = 1, …, n</a:t>
                </a:r>
              </a:p>
              <a:p>
                <a:pPr lvl="1"/>
                <a:r>
                  <a:rPr lang="ko-KR" altLang="en-US" sz="2000" dirty="0"/>
                  <a:t>생성된 </a:t>
                </a:r>
                <a:r>
                  <a:rPr lang="en-US" altLang="ko-KR" sz="2000" dirty="0"/>
                  <a:t>H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binary </a:t>
                </a:r>
                <a:r>
                  <a:rPr lang="ko-KR" altLang="en-US" sz="2000" dirty="0"/>
                  <a:t>형태로 변경 </a:t>
                </a:r>
                <a:endParaRPr lang="en-US" altLang="ko-KR" sz="2000" dirty="0"/>
              </a:p>
              <a:p>
                <a:pPr lvl="2"/>
                <a:r>
                  <a:rPr lang="en-US" altLang="ko-KR" sz="1600" dirty="0"/>
                  <a:t>t * n </a:t>
                </a:r>
                <a:r>
                  <a:rPr lang="en-US" altLang="ko-KR" sz="1600" dirty="0">
                    <a:sym typeface="Wingdings" pitchFamily="2" charset="2"/>
                  </a:rPr>
                  <a:t> mt * n</a:t>
                </a:r>
              </a:p>
              <a:p>
                <a:pPr lvl="1"/>
                <a:r>
                  <a:rPr lang="en-US" altLang="ko-KR" sz="2000" dirty="0">
                    <a:sym typeface="Wingdings" pitchFamily="2" charset="2"/>
                  </a:rPr>
                  <a:t>H</a:t>
                </a:r>
                <a:r>
                  <a:rPr lang="ko-KR" altLang="en-US" sz="2000" dirty="0" err="1">
                    <a:sym typeface="Wingdings" pitchFamily="2" charset="2"/>
                  </a:rPr>
                  <a:t>를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-US" altLang="ko-KR" sz="2000" dirty="0">
                    <a:sym typeface="Wingdings" pitchFamily="2" charset="2"/>
                  </a:rPr>
                  <a:t>Gaussian elimination</a:t>
                </a:r>
                <a:r>
                  <a:rPr lang="ko-KR" altLang="en-US" sz="2000" dirty="0">
                    <a:sym typeface="Wingdings" pitchFamily="2" charset="2"/>
                  </a:rPr>
                  <a:t>을 수행하여</a:t>
                </a:r>
                <a:r>
                  <a:rPr lang="en-US" altLang="ko-KR" sz="2000" dirty="0">
                    <a:sym typeface="Wingdings" pitchFamily="2" charset="2"/>
                  </a:rPr>
                  <a:t> systematic form</a:t>
                </a:r>
                <a:r>
                  <a:rPr lang="ko-KR" altLang="en-US" sz="2000" dirty="0" err="1">
                    <a:sym typeface="Wingdings" pitchFamily="2" charset="2"/>
                  </a:rPr>
                  <a:t>으로</a:t>
                </a:r>
                <a:r>
                  <a:rPr lang="ko-KR" altLang="en-US" sz="2000" dirty="0">
                    <a:sym typeface="Wingdings" pitchFamily="2" charset="2"/>
                  </a:rPr>
                  <a:t> 변환</a:t>
                </a:r>
                <a:endParaRPr lang="en-US" altLang="ko-KR" sz="2000" dirty="0">
                  <a:solidFill>
                    <a:srgbClr val="2E75B6"/>
                  </a:solidFill>
                  <a:sym typeface="Wingdings" pitchFamily="2" charset="2"/>
                </a:endParaRPr>
              </a:p>
              <a:p>
                <a:pPr lvl="2"/>
                <a:r>
                  <a:rPr lang="en-US" altLang="ko-KR" sz="1600" dirty="0">
                    <a:sym typeface="Wingdings" pitchFamily="2" charset="2"/>
                  </a:rPr>
                  <a:t>H</a:t>
                </a:r>
                <a:r>
                  <a:rPr lang="ko-KR" altLang="en-US" sz="1600" dirty="0" err="1">
                    <a:sym typeface="Wingdings" pitchFamily="2" charset="2"/>
                  </a:rPr>
                  <a:t>를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ym typeface="Wingdings" pitchFamily="2" charset="2"/>
                  </a:rPr>
                  <a:t>(</a:t>
                </a:r>
                <a:r>
                  <a:rPr lang="en-US" altLang="ko-KR" sz="1600" dirty="0" err="1">
                    <a:sym typeface="Wingdings" pitchFamily="2" charset="2"/>
                  </a:rPr>
                  <a:t>I</a:t>
                </a:r>
                <a:r>
                  <a:rPr lang="en-US" altLang="ko-KR" sz="1600" baseline="-25000" dirty="0" err="1">
                    <a:sym typeface="Wingdings" pitchFamily="2" charset="2"/>
                  </a:rPr>
                  <a:t>n-k</a:t>
                </a:r>
                <a:r>
                  <a:rPr lang="en-US" altLang="ko-KR" sz="1600" dirty="0" err="1">
                    <a:sym typeface="Wingdings" pitchFamily="2" charset="2"/>
                  </a:rPr>
                  <a:t>|T</a:t>
                </a:r>
                <a:r>
                  <a:rPr lang="en-US" altLang="ko-KR" sz="1600" dirty="0">
                    <a:sym typeface="Wingdings" pitchFamily="2" charset="2"/>
                  </a:rPr>
                  <a:t>)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ym typeface="Wingdings" pitchFamily="2" charset="2"/>
                  </a:rPr>
                  <a:t> </a:t>
                </a:r>
                <a:r>
                  <a:rPr lang="ko-KR" altLang="en-US" sz="1600" dirty="0">
                    <a:sym typeface="Wingdings" pitchFamily="2" charset="2"/>
                  </a:rPr>
                  <a:t>형태로 변환   </a:t>
                </a:r>
                <a:r>
                  <a:rPr lang="en-US" altLang="ko-KR" sz="1600" dirty="0">
                    <a:sym typeface="Wingdings" pitchFamily="2" charset="2"/>
                  </a:rPr>
                  <a:t>Identity-matrix</a:t>
                </a:r>
                <a:r>
                  <a:rPr lang="ko-KR" altLang="en-US" sz="1600" dirty="0">
                    <a:sym typeface="Wingdings" pitchFamily="2" charset="2"/>
                  </a:rPr>
                  <a:t>는 자르고 </a:t>
                </a:r>
                <a:r>
                  <a:rPr lang="en-US" altLang="ko-KR" sz="1600" dirty="0">
                    <a:solidFill>
                      <a:srgbClr val="2E75B6"/>
                    </a:solidFill>
                    <a:sym typeface="Wingdings" pitchFamily="2" charset="2"/>
                  </a:rPr>
                  <a:t>T</a:t>
                </a:r>
                <a:r>
                  <a:rPr lang="ko-KR" altLang="en-US" sz="1600" dirty="0">
                    <a:solidFill>
                      <a:srgbClr val="2E75B6"/>
                    </a:solidFill>
                    <a:sym typeface="Wingdings" pitchFamily="2" charset="2"/>
                  </a:rPr>
                  <a:t> 행렬을 공개키</a:t>
                </a:r>
                <a:r>
                  <a:rPr lang="ko-KR" altLang="en-US" sz="1600" dirty="0">
                    <a:sym typeface="Wingdings" pitchFamily="2" charset="2"/>
                  </a:rPr>
                  <a:t>로 사용 </a:t>
                </a:r>
                <a:r>
                  <a:rPr lang="en-US" altLang="ko-KR" sz="1600" dirty="0">
                    <a:sym typeface="Wingdings" pitchFamily="2" charset="2"/>
                  </a:rPr>
                  <a:t></a:t>
                </a:r>
                <a:r>
                  <a:rPr lang="ko-KR" altLang="en-US" sz="1600" dirty="0"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olidFill>
                      <a:srgbClr val="2E75B6"/>
                    </a:solidFill>
                    <a:sym typeface="Wingdings" pitchFamily="2" charset="2"/>
                  </a:rPr>
                  <a:t>Key</a:t>
                </a:r>
                <a:r>
                  <a:rPr lang="ko-KR" altLang="en-US" sz="1600" dirty="0">
                    <a:solidFill>
                      <a:srgbClr val="2E75B6"/>
                    </a:solidFill>
                    <a:sym typeface="Wingdings" pitchFamily="2" charset="2"/>
                  </a:rPr>
                  <a:t> </a:t>
                </a:r>
                <a:r>
                  <a:rPr lang="en-US" altLang="ko-KR" sz="1600" dirty="0">
                    <a:solidFill>
                      <a:srgbClr val="2E75B6"/>
                    </a:solidFill>
                    <a:sym typeface="Wingdings" pitchFamily="2" charset="2"/>
                  </a:rPr>
                  <a:t>size</a:t>
                </a:r>
                <a:r>
                  <a:rPr lang="ko-KR" altLang="en-US" sz="1600" dirty="0">
                    <a:solidFill>
                      <a:srgbClr val="2E75B6"/>
                    </a:solidFill>
                    <a:sym typeface="Wingdings" pitchFamily="2" charset="2"/>
                  </a:rPr>
                  <a:t> 감소</a:t>
                </a:r>
                <a:endParaRPr lang="en-US" altLang="ko-KR" sz="1600" dirty="0">
                  <a:solidFill>
                    <a:srgbClr val="2E75B6"/>
                  </a:solidFill>
                  <a:sym typeface="Wingdings" pitchFamily="2" charset="2"/>
                </a:endParaRPr>
              </a:p>
              <a:p>
                <a:pPr lvl="1"/>
                <a:r>
                  <a:rPr lang="ko-KR" altLang="en-US" sz="2000" dirty="0" err="1">
                    <a:sym typeface="Wingdings" pitchFamily="2" charset="2"/>
                  </a:rPr>
                  <a:t>랜덤한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-US" altLang="ko-KR" sz="2000" dirty="0">
                    <a:sym typeface="Wingdings" pitchFamily="2" charset="2"/>
                  </a:rPr>
                  <a:t>s</a:t>
                </a:r>
                <a:r>
                  <a:rPr lang="ko-KR" altLang="en-US" sz="2000" dirty="0" err="1">
                    <a:sym typeface="Wingdings" pitchFamily="2" charset="2"/>
                  </a:rPr>
                  <a:t>를</a:t>
                </a:r>
                <a:r>
                  <a:rPr lang="ko-KR" altLang="en-US" sz="2000" dirty="0">
                    <a:sym typeface="Wingdings" pitchFamily="2" charset="2"/>
                  </a:rPr>
                  <a:t> 생성</a:t>
                </a:r>
                <a:endParaRPr lang="en-US" altLang="ko-KR" sz="2000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Γ</m:t>
                    </m:r>
                  </m:oMath>
                </a14:m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-US" altLang="ko-KR" sz="2000" dirty="0">
                    <a:sym typeface="Wingdings" pitchFamily="2" charset="2"/>
                  </a:rPr>
                  <a:t>=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-US" altLang="ko-KR" sz="2000" dirty="0">
                    <a:sym typeface="Wingdings" pitchFamily="2" charset="2"/>
                  </a:rPr>
                  <a:t>(g, L)</a:t>
                </a:r>
                <a:r>
                  <a:rPr lang="ko-KR" altLang="en-US" sz="2000" dirty="0">
                    <a:sym typeface="Wingdings" pitchFamily="2" charset="2"/>
                  </a:rPr>
                  <a:t> </a:t>
                </a:r>
                <a:r>
                  <a:rPr lang="en-US" altLang="ko-KR" sz="2000" dirty="0">
                    <a:sym typeface="Wingdings" pitchFamily="2" charset="2"/>
                  </a:rPr>
                  <a:t> </a:t>
                </a:r>
                <a:r>
                  <a:rPr lang="en-US" altLang="ko-KR" sz="2000" dirty="0">
                    <a:solidFill>
                      <a:srgbClr val="2E75B6"/>
                    </a:solidFill>
                    <a:sym typeface="Wingdings" pitchFamily="2" charset="2"/>
                  </a:rPr>
                  <a:t>(s,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>
                        <a:solidFill>
                          <a:srgbClr val="2E75B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Γ</m:t>
                    </m:r>
                  </m:oMath>
                </a14:m>
                <a:r>
                  <a:rPr lang="en-US" altLang="ko-KR" sz="2000" dirty="0">
                    <a:solidFill>
                      <a:srgbClr val="2E75B6"/>
                    </a:solidFill>
                    <a:sym typeface="Wingdings" pitchFamily="2" charset="2"/>
                  </a:rPr>
                  <a:t>)</a:t>
                </a:r>
                <a:r>
                  <a:rPr lang="ko-KR" altLang="en-US" sz="2000" dirty="0" err="1">
                    <a:solidFill>
                      <a:srgbClr val="2E75B6"/>
                    </a:solidFill>
                    <a:sym typeface="Wingdings" pitchFamily="2" charset="2"/>
                  </a:rPr>
                  <a:t>를</a:t>
                </a:r>
                <a:r>
                  <a:rPr lang="ko-KR" altLang="en-US" sz="2000" dirty="0">
                    <a:solidFill>
                      <a:srgbClr val="2E75B6"/>
                    </a:solidFill>
                    <a:sym typeface="Wingdings" pitchFamily="2" charset="2"/>
                  </a:rPr>
                  <a:t> 개인키</a:t>
                </a:r>
                <a:r>
                  <a:rPr lang="ko-KR" altLang="en-US" sz="2000" dirty="0">
                    <a:sym typeface="Wingdings" pitchFamily="2" charset="2"/>
                  </a:rPr>
                  <a:t>로 사용</a:t>
                </a:r>
                <a:endParaRPr lang="en-US" altLang="ko-KR" sz="2000" dirty="0"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551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en-US" altLang="ko-KR" sz="2400" dirty="0"/>
          </a:p>
          <a:p>
            <a:r>
              <a:rPr lang="en-US" altLang="ko-KR" sz="2400" dirty="0"/>
              <a:t>Encapsulation</a:t>
            </a:r>
          </a:p>
          <a:p>
            <a:pPr lvl="1"/>
            <a:r>
              <a:rPr lang="en-US" altLang="ko-KR" sz="2000" dirty="0" err="1"/>
              <a:t>Mceliece</a:t>
            </a:r>
            <a:r>
              <a:rPr lang="en-US" altLang="ko-KR" sz="2000" dirty="0"/>
              <a:t> </a:t>
            </a:r>
            <a:r>
              <a:rPr lang="ko-KR" altLang="en-US" sz="2000" dirty="0"/>
              <a:t>암호지만 </a:t>
            </a:r>
            <a:r>
              <a:rPr lang="en-US" altLang="ko-KR" sz="2000" dirty="0" err="1"/>
              <a:t>Niederreiter</a:t>
            </a:r>
            <a:r>
              <a:rPr lang="ko-KR" altLang="en-US" sz="2000" dirty="0"/>
              <a:t> 타입</a:t>
            </a:r>
            <a:endParaRPr lang="en-US" altLang="ko-KR" sz="2000" dirty="0"/>
          </a:p>
          <a:p>
            <a:pPr lvl="2"/>
            <a:r>
              <a:rPr lang="en-US" altLang="ko-KR" sz="1600" dirty="0" err="1"/>
              <a:t>Niederreiter</a:t>
            </a:r>
            <a:r>
              <a:rPr lang="ko-KR" altLang="en-US" sz="1600" dirty="0"/>
              <a:t>는 </a:t>
            </a:r>
            <a:r>
              <a:rPr lang="en-US" altLang="ko-KR" sz="1600" dirty="0"/>
              <a:t>m(</a:t>
            </a:r>
            <a:r>
              <a:rPr lang="ko-KR" altLang="en-US" sz="1600" dirty="0" err="1"/>
              <a:t>메세지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>
                <a:sym typeface="Wingdings" pitchFamily="2" charset="2"/>
              </a:rPr>
              <a:t></a:t>
            </a:r>
            <a:r>
              <a:rPr lang="ko-KR" altLang="en-US" sz="1600" dirty="0">
                <a:sym typeface="Wingdings" pitchFamily="2" charset="2"/>
              </a:rPr>
              <a:t> </a:t>
            </a:r>
            <a:r>
              <a:rPr lang="en-US" altLang="ko-KR" sz="1600" dirty="0">
                <a:solidFill>
                  <a:srgbClr val="2E75B6"/>
                </a:solidFill>
                <a:sym typeface="Wingdings" pitchFamily="2" charset="2"/>
              </a:rPr>
              <a:t>e(error)</a:t>
            </a:r>
            <a:r>
              <a:rPr lang="ko-KR" altLang="en-US" sz="1600" dirty="0">
                <a:solidFill>
                  <a:srgbClr val="2E75B6"/>
                </a:solidFill>
                <a:sym typeface="Wingdings" pitchFamily="2" charset="2"/>
              </a:rPr>
              <a:t> </a:t>
            </a:r>
            <a:r>
              <a:rPr lang="ko-KR" altLang="en-US" sz="1600" dirty="0">
                <a:sym typeface="Wingdings" pitchFamily="2" charset="2"/>
              </a:rPr>
              <a:t>변화 시키는데 이 과정이 </a:t>
            </a:r>
            <a:r>
              <a:rPr lang="ko-KR" altLang="en-US" sz="1600" dirty="0" err="1">
                <a:sym typeface="Wingdings" pitchFamily="2" charset="2"/>
              </a:rPr>
              <a:t>오래걸림</a:t>
            </a:r>
            <a:endParaRPr lang="en-US" altLang="ko-KR" sz="1600" dirty="0">
              <a:sym typeface="Wingdings" pitchFamily="2" charset="2"/>
            </a:endParaRPr>
          </a:p>
          <a:p>
            <a:pPr lvl="1"/>
            <a:r>
              <a:rPr lang="en-US" altLang="ko-KR" sz="2000" dirty="0">
                <a:sym typeface="Wingdings" pitchFamily="2" charset="2"/>
              </a:rPr>
              <a:t> weight t </a:t>
            </a:r>
            <a:r>
              <a:rPr lang="ko-KR" altLang="en-US" sz="2000" dirty="0">
                <a:sym typeface="Wingdings" pitchFamily="2" charset="2"/>
              </a:rPr>
              <a:t>인 </a:t>
            </a:r>
            <a:r>
              <a:rPr lang="en-US" altLang="ko-KR" sz="2000" dirty="0">
                <a:sym typeface="Wingdings" pitchFamily="2" charset="2"/>
              </a:rPr>
              <a:t>random vector e</a:t>
            </a:r>
            <a:r>
              <a:rPr lang="ko-KR" altLang="en-US" sz="2000" dirty="0" err="1">
                <a:sym typeface="Wingdings" pitchFamily="2" charset="2"/>
              </a:rPr>
              <a:t>를</a:t>
            </a:r>
            <a:r>
              <a:rPr lang="ko-KR" altLang="en-US" sz="2000" dirty="0">
                <a:sym typeface="Wingdings" pitchFamily="2" charset="2"/>
              </a:rPr>
              <a:t> 생성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en-US" altLang="ko-KR" sz="2000" dirty="0">
                <a:sym typeface="Wingdings" pitchFamily="2" charset="2"/>
              </a:rPr>
              <a:t>e</a:t>
            </a:r>
            <a:r>
              <a:rPr lang="ko-KR" altLang="en-US" sz="2000" dirty="0">
                <a:sym typeface="Wingdings" pitchFamily="2" charset="2"/>
              </a:rPr>
              <a:t>와 </a:t>
            </a:r>
            <a:r>
              <a:rPr lang="en-US" altLang="ko-KR" sz="2000" dirty="0">
                <a:sym typeface="Wingdings" pitchFamily="2" charset="2"/>
              </a:rPr>
              <a:t>T(</a:t>
            </a:r>
            <a:r>
              <a:rPr lang="ko-KR" altLang="en-US" sz="2000" dirty="0">
                <a:sym typeface="Wingdings" pitchFamily="2" charset="2"/>
              </a:rPr>
              <a:t>공개키</a:t>
            </a:r>
            <a:r>
              <a:rPr lang="en-US" altLang="ko-KR" sz="2000" dirty="0">
                <a:sym typeface="Wingdings" pitchFamily="2" charset="2"/>
              </a:rPr>
              <a:t>)</a:t>
            </a:r>
            <a:r>
              <a:rPr lang="ko-KR" altLang="en-US" sz="2000" dirty="0" err="1">
                <a:sym typeface="Wingdings" pitchFamily="2" charset="2"/>
              </a:rPr>
              <a:t>를</a:t>
            </a:r>
            <a:r>
              <a:rPr lang="ko-KR" altLang="en-US" sz="2000" dirty="0">
                <a:sym typeface="Wingdings" pitchFamily="2" charset="2"/>
              </a:rPr>
              <a:t> 사용하여 </a:t>
            </a:r>
            <a:r>
              <a:rPr lang="en-US" altLang="ko-KR" sz="2000" dirty="0">
                <a:sym typeface="Wingdings" pitchFamily="2" charset="2"/>
              </a:rPr>
              <a:t>C</a:t>
            </a:r>
            <a:r>
              <a:rPr lang="en-US" altLang="ko-KR" sz="2000" baseline="-25000" dirty="0">
                <a:sym typeface="Wingdings" pitchFamily="2" charset="2"/>
              </a:rPr>
              <a:t>0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en-US" altLang="ko-KR" sz="2000" dirty="0">
                <a:sym typeface="Wingdings" pitchFamily="2" charset="2"/>
              </a:rPr>
              <a:t>(</a:t>
            </a:r>
            <a:r>
              <a:rPr lang="ko-KR" altLang="en-US" sz="2000" dirty="0">
                <a:solidFill>
                  <a:srgbClr val="2E75B6"/>
                </a:solidFill>
                <a:sym typeface="Wingdings" pitchFamily="2" charset="2"/>
              </a:rPr>
              <a:t>신드롬</a:t>
            </a:r>
            <a:r>
              <a:rPr lang="ko-KR" altLang="en-US" sz="2000" dirty="0">
                <a:sym typeface="Wingdings" pitchFamily="2" charset="2"/>
              </a:rPr>
              <a:t>에 해당</a:t>
            </a:r>
            <a:r>
              <a:rPr lang="en-US" altLang="ko-KR" sz="2000" dirty="0">
                <a:sym typeface="Wingdings" pitchFamily="2" charset="2"/>
              </a:rPr>
              <a:t>)</a:t>
            </a:r>
            <a:r>
              <a:rPr lang="ko-KR" altLang="en-US" sz="2000" dirty="0">
                <a:sym typeface="Wingdings" pitchFamily="2" charset="2"/>
              </a:rPr>
              <a:t> </a:t>
            </a:r>
            <a:r>
              <a:rPr lang="ko-KR" altLang="en-US" sz="2000" dirty="0" err="1">
                <a:sym typeface="Wingdings" pitchFamily="2" charset="2"/>
              </a:rPr>
              <a:t>를</a:t>
            </a:r>
            <a:r>
              <a:rPr lang="ko-KR" altLang="en-US" sz="2000" dirty="0">
                <a:sym typeface="Wingdings" pitchFamily="2" charset="2"/>
              </a:rPr>
              <a:t> 생성</a:t>
            </a:r>
            <a:endParaRPr lang="en-US" altLang="ko-KR" sz="2000" dirty="0">
              <a:sym typeface="Wingdings" pitchFamily="2" charset="2"/>
            </a:endParaRPr>
          </a:p>
          <a:p>
            <a:pPr lvl="1"/>
            <a:r>
              <a:rPr lang="en-US" altLang="ko-KR" sz="2000" dirty="0">
                <a:sym typeface="Wingdings" pitchFamily="2" charset="2"/>
              </a:rPr>
              <a:t>C</a:t>
            </a:r>
            <a:r>
              <a:rPr lang="en-US" altLang="ko-KR" sz="2000" baseline="-25000" dirty="0">
                <a:sym typeface="Wingdings" pitchFamily="2" charset="2"/>
              </a:rPr>
              <a:t>1</a:t>
            </a:r>
            <a:r>
              <a:rPr lang="en-US" altLang="ko-KR" sz="2000" dirty="0">
                <a:sym typeface="Wingdings" pitchFamily="2" charset="2"/>
              </a:rPr>
              <a:t> = Hash(2, e)</a:t>
            </a:r>
          </a:p>
          <a:p>
            <a:pPr lvl="1"/>
            <a:r>
              <a:rPr lang="en-US" altLang="ko-KR" sz="2000" dirty="0">
                <a:sym typeface="Wingdings" pitchFamily="2" charset="2"/>
              </a:rPr>
              <a:t>C = (C</a:t>
            </a:r>
            <a:r>
              <a:rPr lang="en-US" altLang="ko-KR" sz="2000" baseline="-25000" dirty="0">
                <a:sym typeface="Wingdings" pitchFamily="2" charset="2"/>
              </a:rPr>
              <a:t>0</a:t>
            </a:r>
            <a:r>
              <a:rPr lang="en-US" altLang="ko-KR" sz="2000" dirty="0">
                <a:sym typeface="Wingdings" pitchFamily="2" charset="2"/>
              </a:rPr>
              <a:t> , C</a:t>
            </a:r>
            <a:r>
              <a:rPr lang="en-US" altLang="ko-KR" sz="2000" baseline="-25000" dirty="0">
                <a:sym typeface="Wingdings" pitchFamily="2" charset="2"/>
              </a:rPr>
              <a:t>1</a:t>
            </a:r>
            <a:r>
              <a:rPr lang="en-US" altLang="ko-KR" sz="2000" dirty="0">
                <a:sym typeface="Wingdings" pitchFamily="2" charset="2"/>
              </a:rPr>
              <a:t>)</a:t>
            </a:r>
          </a:p>
          <a:p>
            <a:pPr lvl="1"/>
            <a:r>
              <a:rPr lang="en-US" altLang="ko-KR" dirty="0">
                <a:sym typeface="Wingdings" pitchFamily="2" charset="2"/>
              </a:rPr>
              <a:t>K = Hash(1, e, C)</a:t>
            </a:r>
          </a:p>
          <a:p>
            <a:pPr lvl="1"/>
            <a:endParaRPr lang="en-US" altLang="ko-KR" dirty="0">
              <a:sym typeface="Wingdings" pitchFamily="2" charset="2"/>
            </a:endParaRPr>
          </a:p>
          <a:p>
            <a:r>
              <a:rPr lang="ko-KR" altLang="en-US" sz="2400" dirty="0">
                <a:sym typeface="Wingdings" pitchFamily="2" charset="2"/>
              </a:rPr>
              <a:t>암호문 </a:t>
            </a:r>
            <a:r>
              <a:rPr lang="en-US" altLang="ko-KR" sz="2400" dirty="0">
                <a:sym typeface="Wingdings" pitchFamily="2" charset="2"/>
              </a:rPr>
              <a:t>C </a:t>
            </a:r>
            <a:r>
              <a:rPr lang="ko-KR" altLang="en-US" sz="2400" dirty="0" err="1">
                <a:sym typeface="Wingdings" pitchFamily="2" charset="2"/>
              </a:rPr>
              <a:t>를</a:t>
            </a:r>
            <a:r>
              <a:rPr lang="ko-KR" altLang="en-US" sz="2400" dirty="0">
                <a:sym typeface="Wingdings" pitchFamily="2" charset="2"/>
              </a:rPr>
              <a:t> 전송</a:t>
            </a:r>
            <a:endParaRPr lang="en-US" altLang="ko-KR" sz="24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8426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Classic </a:t>
            </a:r>
            <a:r>
              <a:rPr lang="en-US" altLang="ko-KR" dirty="0" err="1"/>
              <a:t>McEliece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ko-KR" sz="2400" dirty="0"/>
              </a:p>
              <a:p>
                <a:r>
                  <a:rPr lang="en-US" altLang="ko-KR" sz="2400" dirty="0"/>
                  <a:t>Decapsulation</a:t>
                </a:r>
              </a:p>
              <a:p>
                <a:pPr lvl="1"/>
                <a:r>
                  <a:rPr lang="en-US" altLang="ko-KR" sz="2000" dirty="0"/>
                  <a:t>C = (C</a:t>
                </a:r>
                <a:r>
                  <a:rPr lang="en-US" altLang="ko-KR" sz="2000" baseline="-25000" dirty="0"/>
                  <a:t>0</a:t>
                </a:r>
                <a:r>
                  <a:rPr lang="en-US" altLang="ko-KR" sz="2000" dirty="0"/>
                  <a:t>, C</a:t>
                </a:r>
                <a:r>
                  <a:rPr lang="en-US" altLang="ko-KR" sz="2000" baseline="-25000" dirty="0"/>
                  <a:t>1</a:t>
                </a:r>
                <a:r>
                  <a:rPr lang="en-US" altLang="ko-KR" sz="2000" dirty="0"/>
                  <a:t>) </a:t>
                </a:r>
                <a:r>
                  <a:rPr lang="ko-KR" altLang="en-US" sz="2000" dirty="0"/>
                  <a:t>이며 </a:t>
                </a:r>
                <a:r>
                  <a:rPr lang="en-US" altLang="ko-KR" sz="2000" dirty="0"/>
                  <a:t>C</a:t>
                </a:r>
                <a:r>
                  <a:rPr lang="en-US" altLang="ko-KR" sz="2000" baseline="-25000" dirty="0"/>
                  <a:t>0</a:t>
                </a:r>
                <a:r>
                  <a:rPr lang="ko-KR" altLang="en-US" sz="2000" dirty="0"/>
                  <a:t>는 신드롬임</a:t>
                </a:r>
                <a:r>
                  <a:rPr lang="en-US" altLang="ko-KR" sz="2000" dirty="0"/>
                  <a:t>.</a:t>
                </a:r>
              </a:p>
              <a:p>
                <a:pPr lvl="2"/>
                <a:r>
                  <a:rPr lang="en-US" altLang="ko-KR" sz="1600" dirty="0" err="1"/>
                  <a:t>goppa</a:t>
                </a:r>
                <a:r>
                  <a:rPr lang="en-US" altLang="ko-KR" sz="1600" dirty="0"/>
                  <a:t> code</a:t>
                </a:r>
                <a:r>
                  <a:rPr lang="ko-KR" altLang="en-US" sz="1600" dirty="0"/>
                  <a:t>의</a:t>
                </a:r>
                <a:r>
                  <a:rPr lang="en-US" altLang="ko-KR" sz="1600" dirty="0"/>
                  <a:t> Syndrome Decoding</a:t>
                </a:r>
                <a:r>
                  <a:rPr lang="ko-KR" altLang="en-US" sz="1600" dirty="0"/>
                  <a:t>을 이용해 거꾸로 복호화 가능</a:t>
                </a:r>
                <a:endParaRPr lang="en-US" altLang="ko-KR" sz="1400" dirty="0"/>
              </a:p>
              <a:p>
                <a:pPr lvl="1"/>
                <a:r>
                  <a:rPr lang="en-US" altLang="ko-KR" sz="2000" dirty="0"/>
                  <a:t>C</a:t>
                </a:r>
                <a:r>
                  <a:rPr lang="en-US" altLang="ko-KR" sz="2000" baseline="-25000" dirty="0"/>
                  <a:t>0</a:t>
                </a:r>
                <a:r>
                  <a:rPr lang="ko-KR" altLang="en-US" sz="2000" baseline="-25000" dirty="0"/>
                  <a:t> </a:t>
                </a:r>
                <a:r>
                  <a:rPr lang="ko-KR" altLang="en-US" sz="2000" dirty="0"/>
                  <a:t>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itchFamily="2" charset="2"/>
                      </a:rPr>
                      <m:t>Γ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활용하여 </a:t>
                </a:r>
                <a:r>
                  <a:rPr lang="en-US" altLang="ko-KR" sz="2000" dirty="0"/>
                  <a:t>e</a:t>
                </a:r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찾을 수 있음</a:t>
                </a:r>
                <a:r>
                  <a:rPr lang="en-US" altLang="ko-KR" sz="2000" dirty="0"/>
                  <a:t>.</a:t>
                </a:r>
              </a:p>
              <a:p>
                <a:pPr lvl="2"/>
                <a:r>
                  <a:rPr lang="en-US" altLang="ko-KR" sz="1600" dirty="0"/>
                  <a:t>C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’</a:t>
                </a:r>
                <a:r>
                  <a:rPr lang="ko-KR" altLang="en-US" sz="1600" dirty="0"/>
                  <a:t> 을 계산 </a:t>
                </a:r>
                <a:r>
                  <a:rPr lang="en-US" altLang="ko-KR" sz="1600" dirty="0"/>
                  <a:t>C</a:t>
                </a:r>
                <a:r>
                  <a:rPr lang="en-US" altLang="ko-KR" sz="1600" baseline="-25000" dirty="0"/>
                  <a:t>1</a:t>
                </a:r>
                <a:r>
                  <a:rPr lang="en-US" altLang="ko-KR" sz="1600" dirty="0"/>
                  <a:t>’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=</a:t>
                </a:r>
                <a:r>
                  <a:rPr lang="ko-KR" altLang="en-US" sz="1600" dirty="0"/>
                  <a:t> </a:t>
                </a:r>
                <a:r>
                  <a:rPr lang="en-US" altLang="ko-KR" sz="1600" dirty="0"/>
                  <a:t>Hash(2, e)</a:t>
                </a:r>
              </a:p>
              <a:p>
                <a:pPr lvl="1"/>
                <a:r>
                  <a:rPr lang="en-US" altLang="ko-KR" sz="2000" dirty="0"/>
                  <a:t>C</a:t>
                </a:r>
                <a:r>
                  <a:rPr lang="en-US" altLang="ko-KR" sz="2000" baseline="-25000" dirty="0"/>
                  <a:t>1</a:t>
                </a:r>
                <a:r>
                  <a:rPr lang="en-US" altLang="ko-KR" sz="2000" dirty="0"/>
                  <a:t>’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에서 분리한 </a:t>
                </a:r>
                <a:r>
                  <a:rPr lang="en-US" altLang="ko-KR" sz="2000" dirty="0"/>
                  <a:t>C</a:t>
                </a:r>
                <a:r>
                  <a:rPr lang="en-US" altLang="ko-KR" sz="2000" baseline="-25000" dirty="0"/>
                  <a:t>1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을 비교</a:t>
                </a:r>
                <a:endParaRPr lang="en-US" altLang="ko-KR" sz="2000" dirty="0"/>
              </a:p>
              <a:p>
                <a:pPr lvl="2"/>
                <a:r>
                  <a:rPr lang="ko-KR" altLang="en-US" sz="1600" dirty="0"/>
                  <a:t>서로 같지 않을 경우 </a:t>
                </a:r>
                <a:r>
                  <a:rPr lang="en-US" altLang="ko-KR" sz="1600" dirty="0"/>
                  <a:t>b=0</a:t>
                </a:r>
                <a:r>
                  <a:rPr lang="ko-KR" altLang="en-US" sz="1600" dirty="0"/>
                  <a:t> 같으면 </a:t>
                </a:r>
                <a:r>
                  <a:rPr lang="en-US" altLang="ko-KR" sz="1600" dirty="0"/>
                  <a:t>b=1</a:t>
                </a:r>
              </a:p>
              <a:p>
                <a:pPr lvl="1"/>
                <a:r>
                  <a:rPr lang="en-US" altLang="ko-KR" sz="2000" dirty="0"/>
                  <a:t>K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H(</a:t>
                </a:r>
                <a:r>
                  <a:rPr lang="en-US" altLang="ko-KR" sz="2000" dirty="0" err="1"/>
                  <a:t>b,e,C</a:t>
                </a:r>
                <a:r>
                  <a:rPr lang="en-US" altLang="ko-KR" sz="2000" dirty="0"/>
                  <a:t>)</a:t>
                </a:r>
              </a:p>
              <a:p>
                <a:endParaRPr lang="en-US" altLang="ko-KR" sz="2400" dirty="0"/>
              </a:p>
              <a:p>
                <a:r>
                  <a:rPr lang="ko-KR" altLang="en-US" sz="2400" dirty="0"/>
                  <a:t>이를 통해 수신자와 송신자가 같은 </a:t>
                </a:r>
                <a:r>
                  <a:rPr lang="en-US" altLang="ko-KR" sz="2400" dirty="0">
                    <a:solidFill>
                      <a:srgbClr val="2E75B6"/>
                    </a:solidFill>
                  </a:rPr>
                  <a:t>Session Key K</a:t>
                </a:r>
                <a:r>
                  <a:rPr lang="ko-KR" altLang="en-US" sz="2400" dirty="0" err="1">
                    <a:solidFill>
                      <a:srgbClr val="2E75B6"/>
                    </a:solidFill>
                  </a:rPr>
                  <a:t>를</a:t>
                </a:r>
                <a:r>
                  <a:rPr lang="ko-KR" altLang="en-US" sz="2400" dirty="0">
                    <a:solidFill>
                      <a:srgbClr val="2E75B6"/>
                    </a:solidFill>
                  </a:rPr>
                  <a:t> 공유</a:t>
                </a:r>
                <a:r>
                  <a:rPr lang="ko-KR" altLang="en-US" sz="2400" dirty="0"/>
                  <a:t>할 수 있다</a:t>
                </a:r>
                <a:r>
                  <a:rPr lang="en-US" altLang="ko-KR" sz="2400" dirty="0"/>
                  <a:t>.</a:t>
                </a:r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78976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</TotalTime>
  <Words>717</Words>
  <Application>Microsoft Macintosh PowerPoint</Application>
  <PresentationFormat>와이드스크린</PresentationFormat>
  <Paragraphs>88</Paragraphs>
  <Slides>11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AppleGothic</vt:lpstr>
      <vt:lpstr>맑은 고딕</vt:lpstr>
      <vt:lpstr>Arial</vt:lpstr>
      <vt:lpstr>Cambria Math</vt:lpstr>
      <vt:lpstr>CryptoCraft 테마</vt:lpstr>
      <vt:lpstr>제목 테마</vt:lpstr>
      <vt:lpstr>Coding Theory and Classic McEliece</vt:lpstr>
      <vt:lpstr>Coding Theory</vt:lpstr>
      <vt:lpstr>Coding Theory</vt:lpstr>
      <vt:lpstr>Coding Theory</vt:lpstr>
      <vt:lpstr>Coding Theory</vt:lpstr>
      <vt:lpstr>Classic McEliece</vt:lpstr>
      <vt:lpstr>Classic McEliece</vt:lpstr>
      <vt:lpstr>Classic McEliece</vt:lpstr>
      <vt:lpstr>Classic McEliece</vt:lpstr>
      <vt:lpstr>Classic McEliece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68</cp:revision>
  <dcterms:created xsi:type="dcterms:W3CDTF">2019-03-05T04:29:07Z</dcterms:created>
  <dcterms:modified xsi:type="dcterms:W3CDTF">2022-07-07T14:37:22Z</dcterms:modified>
</cp:coreProperties>
</file>