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9"/>
  </p:notesMasterIdLst>
  <p:handoutMasterIdLst>
    <p:handoutMasterId r:id="rId100"/>
  </p:handoutMasterIdLst>
  <p:sldIdLst>
    <p:sldId id="269" r:id="rId3"/>
    <p:sldId id="275" r:id="rId4"/>
    <p:sldId id="280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7" r:id="rId39"/>
    <p:sldId id="316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6" r:id="rId48"/>
    <p:sldId id="325" r:id="rId49"/>
    <p:sldId id="327" r:id="rId50"/>
    <p:sldId id="328" r:id="rId51"/>
    <p:sldId id="329" r:id="rId52"/>
    <p:sldId id="330" r:id="rId53"/>
    <p:sldId id="331" r:id="rId54"/>
    <p:sldId id="332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1" r:id="rId83"/>
    <p:sldId id="362" r:id="rId84"/>
    <p:sldId id="363" r:id="rId85"/>
    <p:sldId id="364" r:id="rId86"/>
    <p:sldId id="365" r:id="rId87"/>
    <p:sldId id="366" r:id="rId88"/>
    <p:sldId id="367" r:id="rId89"/>
    <p:sldId id="368" r:id="rId90"/>
    <p:sldId id="369" r:id="rId91"/>
    <p:sldId id="370" r:id="rId92"/>
    <p:sldId id="371" r:id="rId93"/>
    <p:sldId id="372" r:id="rId94"/>
    <p:sldId id="373" r:id="rId95"/>
    <p:sldId id="374" r:id="rId96"/>
    <p:sldId id="274" r:id="rId97"/>
    <p:sldId id="281" r:id="rId9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61" d="100"/>
          <a:sy n="61" d="100"/>
        </p:scale>
        <p:origin x="-2754" y="-1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NP &amp; Code Base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https://youtu.be/4tKNQg9T734</a:t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최승주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 결정적 다항시간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같은 인풋이 들어가도 다른 아웃풋을 낼 수 있는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왜 다항시간인가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어떤 어려운 문제를 푸는 상황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다항시간 안에 아웃풋을 만들어 낼 수도 있는데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en-US" altLang="ko-KR" sz="2400" dirty="0" smtClean="0"/>
              <a:t>  </a:t>
            </a:r>
            <a:r>
              <a:rPr lang="ko-KR" altLang="en-US" sz="2400" dirty="0" smtClean="0"/>
              <a:t>어떠한 경우에는 다항시간 안에 끝나지 않는 경우도 있는 상황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1300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 결정적 다항시간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같은 인풋이 들어가도 다른 아웃풋을 낼 수 있는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b="1" dirty="0" smtClean="0"/>
              <a:t>비결정적</a:t>
            </a:r>
            <a:r>
              <a:rPr lang="ko-KR" altLang="en-US" dirty="0" smtClean="0"/>
              <a:t> 다항시간 알고리즘이 존재할 경우 클래스 </a:t>
            </a:r>
            <a:r>
              <a:rPr lang="en-US" altLang="ko-KR" dirty="0" smtClean="0"/>
              <a:t>NP</a:t>
            </a:r>
            <a:r>
              <a:rPr lang="ko-KR" altLang="en-US" dirty="0" smtClean="0"/>
              <a:t>에 속함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83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 결정적 다항시간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certificate</a:t>
            </a:r>
            <a:r>
              <a:rPr lang="ko-KR" altLang="en-US" dirty="0" smtClean="0"/>
              <a:t>가 다항시간</a:t>
            </a:r>
            <a:r>
              <a:rPr lang="en-US" altLang="ko-KR" dirty="0" smtClean="0"/>
              <a:t>(Polynomial Time)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verify</a:t>
            </a:r>
            <a:r>
              <a:rPr lang="ko-KR" altLang="en-US" dirty="0" smtClean="0"/>
              <a:t>할 수 있으면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그 문제는 클래스 </a:t>
            </a:r>
            <a:r>
              <a:rPr lang="en-US" altLang="ko-KR" dirty="0" smtClean="0"/>
              <a:t>NP</a:t>
            </a:r>
            <a:r>
              <a:rPr lang="ko-KR" altLang="en-US" dirty="0" smtClean="0"/>
              <a:t>에 속한다</a:t>
            </a:r>
            <a:r>
              <a:rPr lang="en-US" altLang="ko-KR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896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 결정적 다항시간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재미있는 예시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117742" y="3130657"/>
            <a:ext cx="1797803" cy="2464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39532" y="3130657"/>
            <a:ext cx="1642820" cy="246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강한 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4752" y="3130655"/>
            <a:ext cx="1797803" cy="2464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815165" y="4000500"/>
            <a:ext cx="402956" cy="724543"/>
            <a:chOff x="3695052" y="3572359"/>
            <a:chExt cx="402956" cy="724543"/>
          </a:xfrm>
        </p:grpSpPr>
        <p:sp>
          <p:nvSpPr>
            <p:cNvPr id="7" name="타원 6"/>
            <p:cNvSpPr/>
            <p:nvPr/>
          </p:nvSpPr>
          <p:spPr>
            <a:xfrm>
              <a:off x="3776419" y="3572359"/>
              <a:ext cx="240223" cy="22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잘린 사각형 7"/>
            <p:cNvSpPr/>
            <p:nvPr/>
          </p:nvSpPr>
          <p:spPr>
            <a:xfrm>
              <a:off x="3695052" y="3870699"/>
              <a:ext cx="402956" cy="426203"/>
            </a:xfrm>
            <a:prstGeom prst="snip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276129" y="4036512"/>
            <a:ext cx="915048" cy="652515"/>
            <a:chOff x="8973519" y="3564610"/>
            <a:chExt cx="1627322" cy="1160433"/>
          </a:xfrm>
        </p:grpSpPr>
        <p:sp>
          <p:nvSpPr>
            <p:cNvPr id="10" name="양쪽 모서리가 잘린 사각형 9"/>
            <p:cNvSpPr/>
            <p:nvPr/>
          </p:nvSpPr>
          <p:spPr>
            <a:xfrm>
              <a:off x="8973519" y="3564610"/>
              <a:ext cx="1627322" cy="1160433"/>
            </a:xfrm>
            <a:prstGeom prst="snip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양쪽 모서리가 잘린 사각형 10"/>
            <p:cNvSpPr/>
            <p:nvPr/>
          </p:nvSpPr>
          <p:spPr>
            <a:xfrm>
              <a:off x="9204702" y="3729464"/>
              <a:ext cx="1164956" cy="830723"/>
            </a:xfrm>
            <a:prstGeom prst="snip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845482" y="4017936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보물이 잔뜩</a:t>
            </a:r>
            <a:endParaRPr lang="en-US" altLang="ko-KR" dirty="0" smtClean="0"/>
          </a:p>
          <a:p>
            <a:r>
              <a:rPr lang="ko-KR" altLang="en-US" dirty="0" smtClean="0"/>
              <a:t>어머나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7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 결정적 다항시간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재미있는 예시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117742" y="3130657"/>
            <a:ext cx="1797803" cy="2464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39532" y="3130657"/>
            <a:ext cx="1642820" cy="246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4752" y="3130655"/>
            <a:ext cx="1797803" cy="2464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815165" y="4000500"/>
            <a:ext cx="402956" cy="724543"/>
            <a:chOff x="3695052" y="3572359"/>
            <a:chExt cx="402956" cy="724543"/>
          </a:xfrm>
        </p:grpSpPr>
        <p:sp>
          <p:nvSpPr>
            <p:cNvPr id="7" name="타원 6"/>
            <p:cNvSpPr/>
            <p:nvPr/>
          </p:nvSpPr>
          <p:spPr>
            <a:xfrm>
              <a:off x="3776419" y="3572359"/>
              <a:ext cx="240223" cy="22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잘린 사각형 7"/>
            <p:cNvSpPr/>
            <p:nvPr/>
          </p:nvSpPr>
          <p:spPr>
            <a:xfrm>
              <a:off x="3695052" y="3870699"/>
              <a:ext cx="402956" cy="426203"/>
            </a:xfrm>
            <a:prstGeom prst="snip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276129" y="4036512"/>
            <a:ext cx="915048" cy="652515"/>
            <a:chOff x="8973519" y="3564610"/>
            <a:chExt cx="1627322" cy="1160433"/>
          </a:xfrm>
        </p:grpSpPr>
        <p:sp>
          <p:nvSpPr>
            <p:cNvPr id="10" name="양쪽 모서리가 잘린 사각형 9"/>
            <p:cNvSpPr/>
            <p:nvPr/>
          </p:nvSpPr>
          <p:spPr>
            <a:xfrm>
              <a:off x="8973519" y="3564610"/>
              <a:ext cx="1627322" cy="1160433"/>
            </a:xfrm>
            <a:prstGeom prst="snip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양쪽 모서리가 잘린 사각형 10"/>
            <p:cNvSpPr/>
            <p:nvPr/>
          </p:nvSpPr>
          <p:spPr>
            <a:xfrm>
              <a:off x="9204702" y="3729464"/>
              <a:ext cx="1164956" cy="830723"/>
            </a:xfrm>
            <a:prstGeom prst="snip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804475" y="4112862"/>
            <a:ext cx="2169762" cy="3990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59468" y="411286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외나무</a:t>
            </a:r>
            <a:r>
              <a:rPr lang="ko-KR" altLang="en-US" dirty="0" smtClean="0"/>
              <a:t> 인생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5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 결정적 다항시간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재미있는 예시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117742" y="3130657"/>
            <a:ext cx="1797803" cy="2464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39532" y="3130657"/>
            <a:ext cx="1642820" cy="246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4752" y="3130655"/>
            <a:ext cx="1797803" cy="2464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815165" y="4000500"/>
            <a:ext cx="402956" cy="724543"/>
            <a:chOff x="3695052" y="3572359"/>
            <a:chExt cx="402956" cy="724543"/>
          </a:xfrm>
        </p:grpSpPr>
        <p:sp>
          <p:nvSpPr>
            <p:cNvPr id="7" name="타원 6"/>
            <p:cNvSpPr/>
            <p:nvPr/>
          </p:nvSpPr>
          <p:spPr>
            <a:xfrm>
              <a:off x="3776419" y="3572359"/>
              <a:ext cx="240223" cy="22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잘린 사각형 7"/>
            <p:cNvSpPr/>
            <p:nvPr/>
          </p:nvSpPr>
          <p:spPr>
            <a:xfrm>
              <a:off x="3695052" y="3870699"/>
              <a:ext cx="402956" cy="426203"/>
            </a:xfrm>
            <a:prstGeom prst="snip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276129" y="4036512"/>
            <a:ext cx="915048" cy="652515"/>
            <a:chOff x="8973519" y="3564610"/>
            <a:chExt cx="1627322" cy="1160433"/>
          </a:xfrm>
        </p:grpSpPr>
        <p:sp>
          <p:nvSpPr>
            <p:cNvPr id="10" name="양쪽 모서리가 잘린 사각형 9"/>
            <p:cNvSpPr/>
            <p:nvPr/>
          </p:nvSpPr>
          <p:spPr>
            <a:xfrm>
              <a:off x="8973519" y="3564610"/>
              <a:ext cx="1627322" cy="1160433"/>
            </a:xfrm>
            <a:prstGeom prst="snip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양쪽 모서리가 잘린 사각형 10"/>
            <p:cNvSpPr/>
            <p:nvPr/>
          </p:nvSpPr>
          <p:spPr>
            <a:xfrm>
              <a:off x="9204702" y="3729464"/>
              <a:ext cx="1164956" cy="830723"/>
            </a:xfrm>
            <a:prstGeom prst="snip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804475" y="4112862"/>
            <a:ext cx="2169762" cy="3990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59468" y="411286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200KG </a:t>
            </a:r>
            <a:r>
              <a:rPr lang="ko-KR" altLang="en-US" b="1" dirty="0" smtClean="0">
                <a:solidFill>
                  <a:schemeClr val="bg1"/>
                </a:solidFill>
              </a:rPr>
              <a:t>가능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801" y="4039603"/>
            <a:ext cx="91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60KG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7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 결정적 다항시간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재미있는 예시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117742" y="3130657"/>
            <a:ext cx="1797803" cy="2464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39532" y="3130657"/>
            <a:ext cx="1642820" cy="246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4752" y="3130655"/>
            <a:ext cx="1797803" cy="2464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815165" y="4000500"/>
            <a:ext cx="402956" cy="724543"/>
            <a:chOff x="3695052" y="3572359"/>
            <a:chExt cx="402956" cy="724543"/>
          </a:xfrm>
        </p:grpSpPr>
        <p:sp>
          <p:nvSpPr>
            <p:cNvPr id="7" name="타원 6"/>
            <p:cNvSpPr/>
            <p:nvPr/>
          </p:nvSpPr>
          <p:spPr>
            <a:xfrm>
              <a:off x="3776419" y="3572359"/>
              <a:ext cx="240223" cy="22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잘린 사각형 7"/>
            <p:cNvSpPr/>
            <p:nvPr/>
          </p:nvSpPr>
          <p:spPr>
            <a:xfrm>
              <a:off x="3695052" y="3870699"/>
              <a:ext cx="402956" cy="426203"/>
            </a:xfrm>
            <a:prstGeom prst="snip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276129" y="4036512"/>
            <a:ext cx="915048" cy="652515"/>
            <a:chOff x="8973519" y="3564610"/>
            <a:chExt cx="1627322" cy="1160433"/>
          </a:xfrm>
        </p:grpSpPr>
        <p:sp>
          <p:nvSpPr>
            <p:cNvPr id="10" name="양쪽 모서리가 잘린 사각형 9"/>
            <p:cNvSpPr/>
            <p:nvPr/>
          </p:nvSpPr>
          <p:spPr>
            <a:xfrm>
              <a:off x="8973519" y="3564610"/>
              <a:ext cx="1627322" cy="1160433"/>
            </a:xfrm>
            <a:prstGeom prst="snip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양쪽 모서리가 잘린 사각형 10"/>
            <p:cNvSpPr/>
            <p:nvPr/>
          </p:nvSpPr>
          <p:spPr>
            <a:xfrm>
              <a:off x="9204702" y="3729464"/>
              <a:ext cx="1164956" cy="830723"/>
            </a:xfrm>
            <a:prstGeom prst="snip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804475" y="4112862"/>
            <a:ext cx="2169762" cy="3990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59468" y="411286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200KG </a:t>
            </a:r>
            <a:r>
              <a:rPr lang="ko-KR" altLang="en-US" b="1" dirty="0" smtClean="0">
                <a:solidFill>
                  <a:schemeClr val="bg1"/>
                </a:solidFill>
              </a:rPr>
              <a:t>가능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801" y="4039603"/>
            <a:ext cx="91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60KG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1410" y="4948557"/>
            <a:ext cx="2073847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보물 무게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값어치 나와있음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9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 결정적 다항시간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예시</a:t>
            </a:r>
            <a:r>
              <a:rPr lang="en-US" altLang="ko-KR" dirty="0" smtClean="0"/>
              <a:t>) 2</a:t>
            </a:r>
            <a:r>
              <a:rPr lang="ko-KR" altLang="en-US" dirty="0" smtClean="0"/>
              <a:t>억 이상</a:t>
            </a:r>
            <a:r>
              <a:rPr lang="en-US" altLang="ko-KR" dirty="0" smtClean="0"/>
              <a:t>, 200kg </a:t>
            </a:r>
            <a:r>
              <a:rPr lang="ko-KR" altLang="en-US" dirty="0" smtClean="0"/>
              <a:t>넘지 않는 보물의 조합이 있나 없나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117742" y="3130657"/>
            <a:ext cx="1797803" cy="2464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39532" y="3130657"/>
            <a:ext cx="1642820" cy="246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4752" y="3130655"/>
            <a:ext cx="1797803" cy="2464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815165" y="4000500"/>
            <a:ext cx="402956" cy="724543"/>
            <a:chOff x="3695052" y="3572359"/>
            <a:chExt cx="402956" cy="724543"/>
          </a:xfrm>
        </p:grpSpPr>
        <p:sp>
          <p:nvSpPr>
            <p:cNvPr id="7" name="타원 6"/>
            <p:cNvSpPr/>
            <p:nvPr/>
          </p:nvSpPr>
          <p:spPr>
            <a:xfrm>
              <a:off x="3776419" y="3572359"/>
              <a:ext cx="240223" cy="22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잘린 사각형 7"/>
            <p:cNvSpPr/>
            <p:nvPr/>
          </p:nvSpPr>
          <p:spPr>
            <a:xfrm>
              <a:off x="3695052" y="3870699"/>
              <a:ext cx="402956" cy="426203"/>
            </a:xfrm>
            <a:prstGeom prst="snip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276129" y="4036512"/>
            <a:ext cx="915048" cy="652515"/>
            <a:chOff x="8973519" y="3564610"/>
            <a:chExt cx="1627322" cy="1160433"/>
          </a:xfrm>
        </p:grpSpPr>
        <p:sp>
          <p:nvSpPr>
            <p:cNvPr id="10" name="양쪽 모서리가 잘린 사각형 9"/>
            <p:cNvSpPr/>
            <p:nvPr/>
          </p:nvSpPr>
          <p:spPr>
            <a:xfrm>
              <a:off x="8973519" y="3564610"/>
              <a:ext cx="1627322" cy="1160433"/>
            </a:xfrm>
            <a:prstGeom prst="snip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양쪽 모서리가 잘린 사각형 10"/>
            <p:cNvSpPr/>
            <p:nvPr/>
          </p:nvSpPr>
          <p:spPr>
            <a:xfrm>
              <a:off x="9204702" y="3729464"/>
              <a:ext cx="1164956" cy="830723"/>
            </a:xfrm>
            <a:prstGeom prst="snip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804475" y="4112862"/>
            <a:ext cx="2169762" cy="3990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59468" y="411286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200KG </a:t>
            </a:r>
            <a:r>
              <a:rPr lang="ko-KR" altLang="en-US" b="1" dirty="0" smtClean="0">
                <a:solidFill>
                  <a:schemeClr val="bg1"/>
                </a:solidFill>
              </a:rPr>
              <a:t>가능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801" y="4039603"/>
            <a:ext cx="91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60KG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1410" y="4948557"/>
            <a:ext cx="2073847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보물 무게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값어치 나와있음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572735" y="2559273"/>
            <a:ext cx="234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6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 결정적 다항시간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예시</a:t>
            </a:r>
            <a:r>
              <a:rPr lang="en-US" altLang="ko-KR" dirty="0" smtClean="0"/>
              <a:t>) 2</a:t>
            </a:r>
            <a:r>
              <a:rPr lang="ko-KR" altLang="en-US" dirty="0" smtClean="0"/>
              <a:t>억 이상</a:t>
            </a:r>
            <a:r>
              <a:rPr lang="en-US" altLang="ko-KR" dirty="0" smtClean="0"/>
              <a:t>, 200kg </a:t>
            </a:r>
            <a:r>
              <a:rPr lang="ko-KR" altLang="en-US" dirty="0" smtClean="0"/>
              <a:t>넘지 않는 보물의 조합이 있나 없나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72735" y="3130657"/>
            <a:ext cx="1797803" cy="2464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94525" y="3130657"/>
            <a:ext cx="1642820" cy="246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89745" y="3130655"/>
            <a:ext cx="3037668" cy="2464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070020" y="3964486"/>
            <a:ext cx="402956" cy="724543"/>
            <a:chOff x="3695052" y="3572359"/>
            <a:chExt cx="402956" cy="724543"/>
          </a:xfrm>
        </p:grpSpPr>
        <p:sp>
          <p:nvSpPr>
            <p:cNvPr id="7" name="타원 6"/>
            <p:cNvSpPr/>
            <p:nvPr/>
          </p:nvSpPr>
          <p:spPr>
            <a:xfrm>
              <a:off x="3776419" y="3572359"/>
              <a:ext cx="240223" cy="224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잘린 사각형 7"/>
            <p:cNvSpPr/>
            <p:nvPr/>
          </p:nvSpPr>
          <p:spPr>
            <a:xfrm>
              <a:off x="3695052" y="3870699"/>
              <a:ext cx="402956" cy="426203"/>
            </a:xfrm>
            <a:prstGeom prst="snip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855073" y="4065744"/>
            <a:ext cx="915048" cy="652515"/>
            <a:chOff x="8973519" y="3564610"/>
            <a:chExt cx="1627322" cy="1160433"/>
          </a:xfrm>
        </p:grpSpPr>
        <p:sp>
          <p:nvSpPr>
            <p:cNvPr id="10" name="양쪽 모서리가 잘린 사각형 9"/>
            <p:cNvSpPr/>
            <p:nvPr/>
          </p:nvSpPr>
          <p:spPr>
            <a:xfrm>
              <a:off x="8973519" y="3564610"/>
              <a:ext cx="1627322" cy="1160433"/>
            </a:xfrm>
            <a:prstGeom prst="snip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양쪽 모서리가 잘린 사각형 10"/>
            <p:cNvSpPr/>
            <p:nvPr/>
          </p:nvSpPr>
          <p:spPr>
            <a:xfrm>
              <a:off x="9204702" y="3729464"/>
              <a:ext cx="1164956" cy="830723"/>
            </a:xfrm>
            <a:prstGeom prst="snip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259468" y="4112862"/>
            <a:ext cx="2169762" cy="3990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14461" y="411286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200KG </a:t>
            </a:r>
            <a:r>
              <a:rPr lang="ko-KR" altLang="en-US" b="1" dirty="0" smtClean="0">
                <a:solidFill>
                  <a:schemeClr val="bg1"/>
                </a:solidFill>
              </a:rPr>
              <a:t>가능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2735" y="2559273"/>
            <a:ext cx="234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Problem</a:t>
            </a:r>
            <a:endParaRPr lang="ko-KR" altLang="en-US" dirty="0"/>
          </a:p>
        </p:txBody>
      </p:sp>
      <p:pic>
        <p:nvPicPr>
          <p:cNvPr id="2050" name="Picture 2" descr="sweating mem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539" y="2865704"/>
            <a:ext cx="2994132" cy="29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7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 결정적 다항시간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예시</a:t>
            </a:r>
            <a:r>
              <a:rPr lang="en-US" altLang="ko-KR" dirty="0" smtClean="0"/>
              <a:t>) 2</a:t>
            </a:r>
            <a:r>
              <a:rPr lang="ko-KR" altLang="en-US" dirty="0" smtClean="0"/>
              <a:t>억 이상</a:t>
            </a:r>
            <a:r>
              <a:rPr lang="en-US" altLang="ko-KR" dirty="0" smtClean="0"/>
              <a:t>, 200kg </a:t>
            </a:r>
            <a:r>
              <a:rPr lang="ko-KR" altLang="en-US" dirty="0" smtClean="0"/>
              <a:t>넘지 않는 보물의 조합이 있나 없나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65330" y="2836189"/>
            <a:ext cx="47307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보물이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개가 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각 보물에 번호가 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N</a:t>
            </a:r>
            <a:r>
              <a:rPr lang="ko-KR" altLang="en-US" sz="2400" dirty="0" smtClean="0"/>
              <a:t>비트가 나온다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보물을 배낭에 담으면 </a:t>
            </a:r>
            <a:r>
              <a:rPr lang="en-US" altLang="ko-KR" sz="2400" dirty="0" smtClean="0"/>
              <a:t>1, </a:t>
            </a:r>
            <a:r>
              <a:rPr lang="ko-KR" altLang="en-US" sz="2400" dirty="0" smtClean="0"/>
              <a:t>아니면 </a:t>
            </a:r>
            <a:r>
              <a:rPr lang="en-US" altLang="ko-KR" sz="2400" dirty="0" smtClean="0"/>
              <a:t>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98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 class &amp; NP class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NP Hard &amp; NP Complete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err="1"/>
              <a:t>LEDAkem</a:t>
            </a:r>
            <a:r>
              <a:rPr lang="en-US" altLang="ko-KR" dirty="0"/>
              <a:t> &amp; </a:t>
            </a:r>
            <a:r>
              <a:rPr lang="en-US" altLang="ko-KR" dirty="0" err="1" smtClean="0"/>
              <a:t>LEDApkc</a:t>
            </a:r>
            <a:r>
              <a:rPr lang="en-US" altLang="ko-KR" smtClean="0"/>
              <a:t> &amp; LDPC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35092" y="4757979"/>
            <a:ext cx="7532176" cy="929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084" y="3977035"/>
            <a:ext cx="7380428" cy="718952"/>
          </a:xfrm>
        </p:spPr>
        <p:txBody>
          <a:bodyPr/>
          <a:lstStyle/>
          <a:p>
            <a:r>
              <a:rPr lang="en-US" altLang="ko-KR" dirty="0" smtClean="0"/>
              <a:t>NIST Round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 결정적 다항시간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예시</a:t>
            </a:r>
            <a:r>
              <a:rPr lang="en-US" altLang="ko-KR" dirty="0" smtClean="0"/>
              <a:t>) 2</a:t>
            </a:r>
            <a:r>
              <a:rPr lang="ko-KR" altLang="en-US" dirty="0" smtClean="0"/>
              <a:t>억 이상</a:t>
            </a:r>
            <a:r>
              <a:rPr lang="en-US" altLang="ko-KR" dirty="0" smtClean="0"/>
              <a:t>, 200kg </a:t>
            </a:r>
            <a:r>
              <a:rPr lang="ko-KR" altLang="en-US" dirty="0" smtClean="0"/>
              <a:t>넘지 않는 보물의 조합이 있나 없나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65330" y="2836189"/>
            <a:ext cx="72410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00001010001…1000 </a:t>
            </a:r>
            <a:r>
              <a:rPr lang="en-US" altLang="ko-KR" sz="2400" dirty="0" smtClean="0">
                <a:sym typeface="Wingdings" pitchFamily="2" charset="2"/>
              </a:rPr>
              <a:t> 2</a:t>
            </a:r>
            <a:r>
              <a:rPr lang="ko-KR" altLang="en-US" sz="2400" dirty="0" smtClean="0">
                <a:sym typeface="Wingdings" pitchFamily="2" charset="2"/>
              </a:rPr>
              <a:t>억 원 넘고 </a:t>
            </a:r>
            <a:r>
              <a:rPr lang="en-US" altLang="ko-KR" sz="2400" dirty="0" smtClean="0">
                <a:sym typeface="Wingdings" pitchFamily="2" charset="2"/>
              </a:rPr>
              <a:t>200kg </a:t>
            </a:r>
            <a:r>
              <a:rPr lang="ko-KR" altLang="en-US" sz="2400" dirty="0" smtClean="0">
                <a:sym typeface="Wingdings" pitchFamily="2" charset="2"/>
              </a:rPr>
              <a:t>안되나</a:t>
            </a:r>
            <a:r>
              <a:rPr lang="en-US" altLang="ko-KR" sz="2400" dirty="0" smtClean="0">
                <a:sym typeface="Wingdings" pitchFamily="2" charset="2"/>
              </a:rPr>
              <a:t>?</a:t>
            </a:r>
          </a:p>
          <a:p>
            <a:endParaRPr lang="en-US" altLang="ko-KR" sz="2400" dirty="0">
              <a:sym typeface="Wingdings" pitchFamily="2" charset="2"/>
            </a:endParaRPr>
          </a:p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</a:rPr>
              <a:t>11000010010…1000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2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억 원 넘고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200kg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안되나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bg2">
                    <a:lumMod val="75000"/>
                  </a:schemeClr>
                </a:solidFill>
              </a:rPr>
              <a:t>01101010000…1000 </a:t>
            </a:r>
            <a:r>
              <a:rPr lang="en-US" altLang="ko-KR" sz="2400" dirty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 2</a:t>
            </a:r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억 원 넘고 </a:t>
            </a:r>
            <a:r>
              <a:rPr lang="en-US" altLang="ko-KR" sz="2400" dirty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200kg </a:t>
            </a:r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안되나</a:t>
            </a:r>
            <a:r>
              <a:rPr lang="en-US" altLang="ko-KR" sz="2400" dirty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?</a:t>
            </a:r>
            <a:endParaRPr lang="ko-KR" alt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2^n</a:t>
            </a:r>
            <a:r>
              <a:rPr lang="ko-KR" altLang="en-US" sz="2400" dirty="0" smtClean="0"/>
              <a:t>개의 조합</a:t>
            </a:r>
            <a:endParaRPr lang="ko-KR" altLang="en-US" sz="2400" dirty="0"/>
          </a:p>
        </p:txBody>
      </p:sp>
      <p:pic>
        <p:nvPicPr>
          <p:cNvPr id="307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295" y="3990351"/>
            <a:ext cx="2833230" cy="226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2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 결정적 다항시간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예시</a:t>
            </a:r>
            <a:r>
              <a:rPr lang="en-US" altLang="ko-KR" dirty="0" smtClean="0"/>
              <a:t>) 2</a:t>
            </a:r>
            <a:r>
              <a:rPr lang="ko-KR" altLang="en-US" dirty="0" smtClean="0"/>
              <a:t>억 이상</a:t>
            </a:r>
            <a:r>
              <a:rPr lang="en-US" altLang="ko-KR" dirty="0" smtClean="0"/>
              <a:t>, 200kg </a:t>
            </a:r>
            <a:r>
              <a:rPr lang="ko-KR" altLang="en-US" dirty="0" smtClean="0"/>
              <a:t>넘지 않는 보물의 조합이 있나 없나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65330" y="2836189"/>
            <a:ext cx="55696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어떤 사람이 조합을 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0000101000111010110101010…10100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그냥 건너가서 번호대로 담기만 하면 됨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ym typeface="Wingdings" pitchFamily="2" charset="2"/>
              </a:rPr>
              <a:t> 2</a:t>
            </a:r>
            <a:r>
              <a:rPr lang="ko-KR" altLang="en-US" sz="2400" dirty="0" smtClean="0">
                <a:sym typeface="Wingdings" pitchFamily="2" charset="2"/>
              </a:rPr>
              <a:t>억이 넘는데 </a:t>
            </a:r>
            <a:r>
              <a:rPr lang="en-US" altLang="ko-KR" sz="2400" dirty="0" smtClean="0">
                <a:sym typeface="Wingdings" pitchFamily="2" charset="2"/>
              </a:rPr>
              <a:t>200kg</a:t>
            </a:r>
            <a:r>
              <a:rPr lang="ko-KR" altLang="en-US" sz="2400" dirty="0" smtClean="0">
                <a:sym typeface="Wingdings" pitchFamily="2" charset="2"/>
              </a:rPr>
              <a:t>가 넘지가 않음</a:t>
            </a:r>
            <a:endParaRPr lang="en-US" altLang="ko-KR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618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 결정적 다항시간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예시</a:t>
            </a:r>
            <a:r>
              <a:rPr lang="en-US" altLang="ko-KR" dirty="0" smtClean="0"/>
              <a:t>) 2</a:t>
            </a:r>
            <a:r>
              <a:rPr lang="ko-KR" altLang="en-US" dirty="0" smtClean="0"/>
              <a:t>억 이상</a:t>
            </a:r>
            <a:r>
              <a:rPr lang="en-US" altLang="ko-KR" dirty="0" smtClean="0"/>
              <a:t>, 200kg </a:t>
            </a:r>
            <a:r>
              <a:rPr lang="ko-KR" altLang="en-US" dirty="0" smtClean="0"/>
              <a:t>넘지 않는 보물의 조합이 있나 없나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65330" y="2836189"/>
            <a:ext cx="55338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그냥 건너가서 번호대로 담기만 하면 됨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sym typeface="Wingdings" pitchFamily="2" charset="2"/>
              </a:rPr>
              <a:t> 2</a:t>
            </a:r>
            <a:r>
              <a:rPr lang="ko-KR" altLang="en-US" sz="2400" dirty="0">
                <a:sym typeface="Wingdings" pitchFamily="2" charset="2"/>
              </a:rPr>
              <a:t>억이 넘는데 </a:t>
            </a:r>
            <a:r>
              <a:rPr lang="en-US" altLang="ko-KR" sz="2400" dirty="0">
                <a:sym typeface="Wingdings" pitchFamily="2" charset="2"/>
              </a:rPr>
              <a:t>200kg</a:t>
            </a:r>
            <a:r>
              <a:rPr lang="ko-KR" altLang="en-US" sz="2400" dirty="0">
                <a:sym typeface="Wingdings" pitchFamily="2" charset="2"/>
              </a:rPr>
              <a:t>가 넘지가 </a:t>
            </a:r>
            <a:r>
              <a:rPr lang="ko-KR" altLang="en-US" sz="2400" dirty="0" smtClean="0">
                <a:sym typeface="Wingdings" pitchFamily="2" charset="2"/>
              </a:rPr>
              <a:t>않음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endParaRPr lang="en-US" altLang="ko-KR" sz="2400" b="1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ym typeface="Wingdings" pitchFamily="2" charset="2"/>
              </a:rPr>
              <a:t>조합 찾았다</a:t>
            </a:r>
            <a:r>
              <a:rPr lang="en-US" altLang="ko-KR" sz="2400" b="1" dirty="0" smtClean="0">
                <a:sym typeface="Wingdings" pitchFamily="2" charset="2"/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ym typeface="Wingdings" pitchFamily="2" charset="2"/>
              </a:rPr>
              <a:t>다항시간 안에 찾음</a:t>
            </a:r>
            <a:endParaRPr lang="en-US" altLang="ko-KR" sz="2400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47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 결정적 다항시간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예시</a:t>
            </a:r>
            <a:r>
              <a:rPr lang="en-US" altLang="ko-KR" dirty="0" smtClean="0"/>
              <a:t>) 2</a:t>
            </a:r>
            <a:r>
              <a:rPr lang="ko-KR" altLang="en-US" dirty="0" smtClean="0"/>
              <a:t>억 이상</a:t>
            </a:r>
            <a:r>
              <a:rPr lang="en-US" altLang="ko-KR" dirty="0" smtClean="0"/>
              <a:t>, 200kg </a:t>
            </a:r>
            <a:r>
              <a:rPr lang="ko-KR" altLang="en-US" dirty="0" smtClean="0"/>
              <a:t>넘지 않는 보물의 조합이 있나 없나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65330" y="2836189"/>
            <a:ext cx="87004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ym typeface="Wingdings" pitchFamily="2" charset="2"/>
              </a:rPr>
              <a:t>다항시간 안에 찾음</a:t>
            </a:r>
            <a:endParaRPr lang="en-US" altLang="ko-KR" sz="2400" b="1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ym typeface="Wingdings" pitchFamily="2" charset="2"/>
              </a:rPr>
              <a:t>해당 문제에 대해 다항시간</a:t>
            </a:r>
            <a:r>
              <a:rPr lang="en-US" altLang="ko-KR" sz="2400" dirty="0" smtClean="0">
                <a:sym typeface="Wingdings" pitchFamily="2" charset="2"/>
              </a:rPr>
              <a:t>(Polynomial Time)</a:t>
            </a:r>
            <a:r>
              <a:rPr lang="ko-KR" altLang="en-US" sz="2400" dirty="0" smtClean="0">
                <a:sym typeface="Wingdings" pitchFamily="2" charset="2"/>
              </a:rPr>
              <a:t>에 대답을 하였다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“</a:t>
            </a:r>
            <a:r>
              <a:rPr lang="ko-KR" altLang="en-US" sz="2400" dirty="0" smtClean="0">
                <a:sym typeface="Wingdings" pitchFamily="2" charset="2"/>
              </a:rPr>
              <a:t>어떤 </a:t>
            </a:r>
            <a:r>
              <a:rPr lang="en-US" altLang="ko-KR" sz="2400" dirty="0" smtClean="0">
                <a:sym typeface="Wingdings" pitchFamily="2" charset="2"/>
              </a:rPr>
              <a:t>certificate</a:t>
            </a:r>
            <a:r>
              <a:rPr lang="ko-KR" altLang="en-US" sz="2400" dirty="0" smtClean="0">
                <a:sym typeface="Wingdings" pitchFamily="2" charset="2"/>
              </a:rPr>
              <a:t>가 다항시간에 </a:t>
            </a:r>
            <a:r>
              <a:rPr lang="en-US" altLang="ko-KR" sz="2400" dirty="0" smtClean="0">
                <a:sym typeface="Wingdings" pitchFamily="2" charset="2"/>
              </a:rPr>
              <a:t>verify</a:t>
            </a:r>
            <a:r>
              <a:rPr lang="ko-KR" altLang="en-US" sz="2400" dirty="0" smtClean="0">
                <a:sym typeface="Wingdings" pitchFamily="2" charset="2"/>
              </a:rPr>
              <a:t>할 수 있으면</a:t>
            </a:r>
            <a:r>
              <a:rPr lang="en-US" altLang="ko-KR" sz="2400" dirty="0" smtClean="0">
                <a:sym typeface="Wingdings" pitchFamily="2" charset="2"/>
              </a:rPr>
              <a:t>, </a:t>
            </a:r>
            <a:r>
              <a:rPr lang="ko-KR" altLang="en-US" sz="2400" dirty="0" smtClean="0">
                <a:sym typeface="Wingdings" pitchFamily="2" charset="2"/>
              </a:rPr>
              <a:t>그 문제는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ko-KR" altLang="en-US" sz="2400" dirty="0" smtClean="0">
                <a:sym typeface="Wingdings" pitchFamily="2" charset="2"/>
              </a:rPr>
              <a:t>클래스 </a:t>
            </a:r>
            <a:r>
              <a:rPr lang="en-US" altLang="ko-KR" sz="2400" dirty="0" smtClean="0">
                <a:sym typeface="Wingdings" pitchFamily="2" charset="2"/>
              </a:rPr>
              <a:t>NP</a:t>
            </a:r>
            <a:r>
              <a:rPr lang="ko-KR" altLang="en-US" sz="2400" dirty="0" smtClean="0">
                <a:sym typeface="Wingdings" pitchFamily="2" charset="2"/>
              </a:rPr>
              <a:t>에 속한다</a:t>
            </a:r>
            <a:r>
              <a:rPr lang="en-US" altLang="ko-KR" sz="2400" dirty="0" smtClean="0">
                <a:sym typeface="Wingdings" pitchFamily="2" charset="2"/>
              </a:rPr>
              <a:t>.”</a:t>
            </a:r>
            <a:endParaRPr lang="en-US" altLang="ko-KR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38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 결정적 다항시간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예시</a:t>
            </a:r>
            <a:r>
              <a:rPr lang="en-US" altLang="ko-KR" dirty="0" smtClean="0"/>
              <a:t>) 2</a:t>
            </a:r>
            <a:r>
              <a:rPr lang="ko-KR" altLang="en-US" dirty="0" smtClean="0"/>
              <a:t>억 이상</a:t>
            </a:r>
            <a:r>
              <a:rPr lang="en-US" altLang="ko-KR" dirty="0" smtClean="0"/>
              <a:t>, 200kg </a:t>
            </a:r>
            <a:r>
              <a:rPr lang="ko-KR" altLang="en-US" dirty="0" smtClean="0"/>
              <a:t>넘지 않는 보물의 조합이 있나 없나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65330" y="2836189"/>
            <a:ext cx="102354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Certificate</a:t>
            </a:r>
            <a:r>
              <a:rPr lang="ko-KR" altLang="en-US" sz="2400" dirty="0" smtClean="0">
                <a:sym typeface="Wingdings" pitchFamily="2" charset="2"/>
              </a:rPr>
              <a:t>를 받고</a:t>
            </a:r>
            <a:r>
              <a:rPr lang="en-US" altLang="ko-KR" sz="2400" dirty="0" smtClean="0">
                <a:sym typeface="Wingdings" pitchFamily="2" charset="2"/>
              </a:rPr>
              <a:t>, </a:t>
            </a:r>
            <a:r>
              <a:rPr lang="ko-KR" altLang="en-US" sz="2400" dirty="0" smtClean="0">
                <a:sym typeface="Wingdings" pitchFamily="2" charset="2"/>
              </a:rPr>
              <a:t>다항시간에 확인할 수 있으면 </a:t>
            </a:r>
            <a:r>
              <a:rPr lang="ko-KR" altLang="en-US" sz="2400" b="1" dirty="0" smtClean="0">
                <a:sym typeface="Wingdings" pitchFamily="2" charset="2"/>
              </a:rPr>
              <a:t>문제</a:t>
            </a:r>
            <a:r>
              <a:rPr lang="ko-KR" altLang="en-US" sz="2400" dirty="0" smtClean="0">
                <a:sym typeface="Wingdings" pitchFamily="2" charset="2"/>
              </a:rPr>
              <a:t>는 클래스 </a:t>
            </a:r>
            <a:r>
              <a:rPr lang="en-US" altLang="ko-KR" sz="2400" dirty="0" smtClean="0">
                <a:sym typeface="Wingdings" pitchFamily="2" charset="2"/>
              </a:rPr>
              <a:t>NP</a:t>
            </a:r>
            <a:r>
              <a:rPr lang="ko-KR" altLang="en-US" sz="2400" dirty="0" smtClean="0">
                <a:sym typeface="Wingdings" pitchFamily="2" charset="2"/>
              </a:rPr>
              <a:t>에 속함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endParaRPr lang="en-US" altLang="ko-KR" sz="2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만약 해당 </a:t>
            </a:r>
            <a:r>
              <a:rPr lang="en-US" altLang="ko-KR" sz="2400" dirty="0" smtClean="0">
                <a:sym typeface="Wingdings" pitchFamily="2" charset="2"/>
              </a:rPr>
              <a:t>certificate</a:t>
            </a:r>
            <a:r>
              <a:rPr lang="ko-KR" altLang="en-US" sz="2400" dirty="0" smtClean="0">
                <a:sym typeface="Wingdings" pitchFamily="2" charset="2"/>
              </a:rPr>
              <a:t>가 </a:t>
            </a:r>
            <a:r>
              <a:rPr lang="en-US" altLang="ko-KR" sz="2400" dirty="0" smtClean="0">
                <a:sym typeface="Wingdings" pitchFamily="2" charset="2"/>
              </a:rPr>
              <a:t>2</a:t>
            </a:r>
            <a:r>
              <a:rPr lang="ko-KR" altLang="en-US" sz="2400" dirty="0" smtClean="0">
                <a:sym typeface="Wingdings" pitchFamily="2" charset="2"/>
              </a:rPr>
              <a:t>억이 넘지 않거나 </a:t>
            </a:r>
            <a:r>
              <a:rPr lang="en-US" altLang="ko-KR" sz="2400" dirty="0" smtClean="0">
                <a:sym typeface="Wingdings" pitchFamily="2" charset="2"/>
              </a:rPr>
              <a:t>200kg</a:t>
            </a:r>
            <a:r>
              <a:rPr lang="ko-KR" altLang="en-US" sz="2400" dirty="0" smtClean="0">
                <a:sym typeface="Wingdings" pitchFamily="2" charset="2"/>
              </a:rPr>
              <a:t>를 넘어버린다고 해도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</a:t>
            </a:r>
            <a:r>
              <a:rPr lang="ko-KR" altLang="en-US" sz="2400" dirty="0" smtClean="0">
                <a:sym typeface="Wingdings" pitchFamily="2" charset="2"/>
              </a:rPr>
              <a:t>충족 시켜야 하는 조합이 없다고 단정지을 수 없다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 </a:t>
            </a:r>
            <a:r>
              <a:rPr lang="ko-KR" altLang="en-US" sz="2400" dirty="0" smtClean="0">
                <a:sym typeface="Wingdings" pitchFamily="2" charset="2"/>
              </a:rPr>
              <a:t>아직 모르는 것이다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endParaRPr lang="en-US" altLang="ko-KR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 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NP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/>
              <a:t>“</a:t>
            </a:r>
            <a:r>
              <a:rPr lang="ko-KR" altLang="en-US" sz="2400" dirty="0"/>
              <a:t>어떤 문제에 대해서 </a:t>
            </a:r>
            <a:r>
              <a:rPr lang="en-US" altLang="ko-KR" sz="2400" dirty="0"/>
              <a:t>Polynomial Time Algorithm</a:t>
            </a:r>
            <a:r>
              <a:rPr lang="ko-KR" altLang="en-US" sz="2400" dirty="0"/>
              <a:t>이 존재하면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해당 </a:t>
            </a:r>
            <a:r>
              <a:rPr lang="ko-KR" altLang="en-US" sz="2400" b="1" dirty="0"/>
              <a:t>문제</a:t>
            </a:r>
            <a:r>
              <a:rPr lang="ko-KR" altLang="en-US" sz="2400" dirty="0"/>
              <a:t>는 클래스 </a:t>
            </a:r>
            <a:r>
              <a:rPr lang="en-US" altLang="ko-KR" sz="2400" dirty="0"/>
              <a:t>P</a:t>
            </a:r>
            <a:r>
              <a:rPr lang="ko-KR" altLang="en-US" sz="2400" dirty="0"/>
              <a:t>에 속한다</a:t>
            </a:r>
            <a:r>
              <a:rPr lang="en-US" altLang="ko-KR" sz="2400" dirty="0"/>
              <a:t>.” - P </a:t>
            </a:r>
            <a:r>
              <a:rPr lang="ko-KR" altLang="en-US" sz="2400" dirty="0"/>
              <a:t>클래스 </a:t>
            </a:r>
            <a:r>
              <a:rPr lang="en-US" altLang="ko-KR" sz="2400" dirty="0" smtClean="0"/>
              <a:t>-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클래스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에 있는 문제들은 모두 클래스 </a:t>
            </a:r>
            <a:r>
              <a:rPr lang="en-US" altLang="ko-KR" sz="2400" dirty="0" smtClean="0"/>
              <a:t>NP</a:t>
            </a:r>
            <a:r>
              <a:rPr lang="ko-KR" altLang="en-US" sz="2400" dirty="0" smtClean="0"/>
              <a:t>에 속한다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“</a:t>
            </a:r>
            <a:r>
              <a:rPr lang="ko-KR" altLang="en-US" sz="2400" dirty="0" smtClean="0"/>
              <a:t>어떤 </a:t>
            </a:r>
            <a:r>
              <a:rPr lang="en-US" altLang="ko-KR" sz="2400" dirty="0" smtClean="0"/>
              <a:t>certificate</a:t>
            </a:r>
            <a:r>
              <a:rPr lang="ko-KR" altLang="en-US" sz="2400" dirty="0" smtClean="0"/>
              <a:t>가 다항시간에 </a:t>
            </a:r>
            <a:r>
              <a:rPr lang="en-US" altLang="ko-KR" sz="2400" dirty="0" smtClean="0"/>
              <a:t>verify</a:t>
            </a:r>
            <a:r>
              <a:rPr lang="ko-KR" altLang="en-US" sz="2400" dirty="0" smtClean="0"/>
              <a:t>할 수 있으면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문제는 클래스 </a:t>
            </a:r>
            <a:r>
              <a:rPr lang="en-US" altLang="ko-KR" sz="2400" dirty="0" smtClean="0"/>
              <a:t>NP</a:t>
            </a:r>
            <a:r>
              <a:rPr lang="ko-KR" altLang="en-US" sz="2400" dirty="0" smtClean="0"/>
              <a:t>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 속한다</a:t>
            </a:r>
            <a:r>
              <a:rPr lang="en-US" altLang="ko-KR" sz="2400" dirty="0" smtClean="0"/>
              <a:t>.”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6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Polynomial Time Algorithm: </a:t>
            </a:r>
            <a:r>
              <a:rPr lang="en-US" altLang="ko-KR" sz="2400" dirty="0" err="1" smtClean="0"/>
              <a:t>n^k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형태로 최악 시간복잡도가 정의되는 알고리즘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클래스 </a:t>
            </a:r>
            <a:r>
              <a:rPr lang="en-US" altLang="ko-KR" sz="2400" dirty="0" smtClean="0"/>
              <a:t>P: </a:t>
            </a:r>
            <a:r>
              <a:rPr lang="ko-KR" altLang="en-US" sz="2400" dirty="0" smtClean="0"/>
              <a:t>특정 문제에 대해서 </a:t>
            </a:r>
            <a:r>
              <a:rPr lang="en-US" altLang="ko-KR" sz="2400" dirty="0" smtClean="0"/>
              <a:t>Polynomial Time Algorithm</a:t>
            </a:r>
            <a:r>
              <a:rPr lang="ko-KR" altLang="en-US" sz="2400" dirty="0" smtClean="0"/>
              <a:t>이 존재하는 문제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클래스 </a:t>
            </a:r>
            <a:r>
              <a:rPr lang="en-US" altLang="ko-KR" sz="2400" dirty="0" smtClean="0"/>
              <a:t>NP: </a:t>
            </a:r>
            <a:r>
              <a:rPr lang="ko-KR" altLang="en-US" sz="2400" dirty="0" smtClean="0"/>
              <a:t>어떤 </a:t>
            </a:r>
            <a:r>
              <a:rPr lang="en-US" altLang="ko-KR" sz="2400" dirty="0" smtClean="0"/>
              <a:t>certificate</a:t>
            </a:r>
            <a:r>
              <a:rPr lang="ko-KR" altLang="en-US" sz="2400" dirty="0" smtClean="0"/>
              <a:t>가 다항시간에 </a:t>
            </a:r>
            <a:r>
              <a:rPr lang="en-US" altLang="ko-KR" sz="2400" dirty="0" smtClean="0"/>
              <a:t>verify</a:t>
            </a:r>
            <a:r>
              <a:rPr lang="ko-KR" altLang="en-US" sz="2400" dirty="0" smtClean="0"/>
              <a:t>할 수 있는 문제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		 Non-Deterministic Polynomial Time Algorithm</a:t>
            </a:r>
            <a:r>
              <a:rPr lang="ko-KR" altLang="en-US" sz="2400" dirty="0" smtClean="0"/>
              <a:t>이 존재하는 문제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9293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Hard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NP </a:t>
            </a:r>
            <a:r>
              <a:rPr lang="ko-KR" altLang="en-US" sz="2400" dirty="0" smtClean="0"/>
              <a:t>클래스 안에 있는 모든 문제가 어떤 문제 </a:t>
            </a:r>
            <a:r>
              <a:rPr lang="en-US" altLang="ko-KR" sz="2400" dirty="0" smtClean="0"/>
              <a:t>Q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>reducible</a:t>
            </a:r>
            <a:r>
              <a:rPr lang="ko-KR" altLang="en-US" sz="2400" dirty="0" smtClean="0"/>
              <a:t>하면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그 문제 </a:t>
            </a:r>
            <a:r>
              <a:rPr lang="en-US" altLang="ko-KR" sz="2400" dirty="0" smtClean="0"/>
              <a:t>Q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NP-Hard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045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Hard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735092"/>
            <a:ext cx="11166071" cy="24752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 x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의 인풋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x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T(Transformation Function)</a:t>
            </a:r>
            <a:r>
              <a:rPr lang="ko-KR" altLang="en-US" sz="2400" dirty="0" smtClean="0"/>
              <a:t>라는 박스를 만나서 아웃풋을 만들어 준다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</a:t>
            </a:r>
            <a:r>
              <a:rPr lang="en-US" altLang="ko-KR" sz="2400" dirty="0" smtClean="0">
                <a:sym typeface="Wingdings" pitchFamily="2" charset="2"/>
              </a:rPr>
              <a:t> Q</a:t>
            </a:r>
            <a:r>
              <a:rPr lang="ko-KR" altLang="en-US" sz="2400" dirty="0" smtClean="0">
                <a:sym typeface="Wingdings" pitchFamily="2" charset="2"/>
              </a:rPr>
              <a:t>의 인풋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  Transformation Function: P</a:t>
            </a:r>
            <a:r>
              <a:rPr lang="ko-KR" altLang="en-US" sz="2000" dirty="0" smtClean="0">
                <a:sym typeface="Wingdings" pitchFamily="2" charset="2"/>
              </a:rPr>
              <a:t>의 인풋을 </a:t>
            </a:r>
            <a:r>
              <a:rPr lang="en-US" altLang="ko-KR" sz="2000" dirty="0" smtClean="0">
                <a:sym typeface="Wingdings" pitchFamily="2" charset="2"/>
              </a:rPr>
              <a:t>Q</a:t>
            </a:r>
            <a:r>
              <a:rPr lang="ko-KR" altLang="en-US" sz="2000" dirty="0" smtClean="0">
                <a:sym typeface="Wingdings" pitchFamily="2" charset="2"/>
              </a:rPr>
              <a:t>의 인풋으로 바꾸어주는 역할</a:t>
            </a:r>
            <a:endParaRPr lang="en-US" altLang="ko-KR" sz="2400" dirty="0"/>
          </a:p>
        </p:txBody>
      </p:sp>
      <p:pic>
        <p:nvPicPr>
          <p:cNvPr id="6146" name="Picture 2" descr="https://t1.daumcdn.net/cfile/tistory/2349133C594B6D89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556" y="1239137"/>
            <a:ext cx="7810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Hard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735092"/>
            <a:ext cx="11166071" cy="24752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 Q</a:t>
            </a:r>
            <a:r>
              <a:rPr lang="ko-KR" altLang="en-US" sz="2400" dirty="0" smtClean="0"/>
              <a:t>를 풀 수 있는 알고리즘이 존재한다고 가정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원래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의 인풋인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T</a:t>
            </a:r>
            <a:r>
              <a:rPr lang="ko-KR" altLang="en-US" sz="2400" dirty="0" smtClean="0"/>
              <a:t>를 거쳐 </a:t>
            </a:r>
            <a:r>
              <a:rPr lang="en-US" altLang="ko-KR" sz="2400" dirty="0" smtClean="0"/>
              <a:t>Q</a:t>
            </a:r>
            <a:r>
              <a:rPr lang="ko-KR" altLang="en-US" sz="2400" dirty="0" smtClean="0"/>
              <a:t>를 풀 수 있는 알고리즘에 대입한 결과</a:t>
            </a:r>
            <a:r>
              <a:rPr lang="en-US" altLang="ko-KR" sz="2400" dirty="0" smtClean="0"/>
              <a:t>:</a:t>
            </a:r>
            <a:br>
              <a:rPr lang="en-US" altLang="ko-KR" sz="2400" dirty="0" smtClean="0"/>
            </a:br>
            <a:r>
              <a:rPr lang="en-US" altLang="ko-KR" sz="2400" dirty="0" smtClean="0"/>
              <a:t>   Yes | No</a:t>
            </a:r>
            <a:endParaRPr lang="en-US" altLang="ko-KR" sz="2400" dirty="0"/>
          </a:p>
        </p:txBody>
      </p:sp>
      <p:pic>
        <p:nvPicPr>
          <p:cNvPr id="6146" name="Picture 2" descr="https://t1.daumcdn.net/cfile/tistory/2349133C594B6D89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556" y="1239137"/>
            <a:ext cx="7810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1, 2 </a:t>
            </a:r>
            <a:r>
              <a:rPr lang="ko-KR" altLang="en-US" dirty="0" smtClean="0"/>
              <a:t>장의 목표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369675" cy="4954937"/>
          </a:xfrm>
        </p:spPr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완전 문제를 배워보자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야호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Hard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735092"/>
            <a:ext cx="11166071" cy="24752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원래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의 인풋인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T</a:t>
            </a:r>
            <a:r>
              <a:rPr lang="ko-KR" altLang="en-US" sz="2400" dirty="0" smtClean="0"/>
              <a:t>를 거쳐 </a:t>
            </a:r>
            <a:r>
              <a:rPr lang="en-US" altLang="ko-KR" sz="2400" dirty="0" smtClean="0"/>
              <a:t>Q</a:t>
            </a:r>
            <a:r>
              <a:rPr lang="ko-KR" altLang="en-US" sz="2400" dirty="0" smtClean="0"/>
              <a:t>를 풀 수 있는 알고리즘에 대입한 결과</a:t>
            </a:r>
            <a:r>
              <a:rPr lang="en-US" altLang="ko-KR" sz="2400" dirty="0" smtClean="0"/>
              <a:t>:</a:t>
            </a:r>
            <a:br>
              <a:rPr lang="en-US" altLang="ko-KR" sz="2400" dirty="0" smtClean="0"/>
            </a:br>
            <a:r>
              <a:rPr lang="en-US" altLang="ko-KR" sz="2400" dirty="0" smtClean="0"/>
              <a:t>   Yes: </a:t>
            </a:r>
            <a:r>
              <a:rPr lang="ko-KR" altLang="en-US" sz="2400" dirty="0" smtClean="0"/>
              <a:t>이 상황에서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Yes</a:t>
            </a:r>
            <a:r>
              <a:rPr lang="ko-KR" altLang="en-US" sz="2400" dirty="0" smtClean="0"/>
              <a:t>를 대입하니 </a:t>
            </a:r>
            <a:r>
              <a:rPr lang="en-US" altLang="ko-KR" sz="2400" dirty="0" smtClean="0"/>
              <a:t>Yes</a:t>
            </a:r>
            <a:br>
              <a:rPr lang="en-US" altLang="ko-KR" sz="2400" dirty="0" smtClean="0"/>
            </a:br>
            <a:r>
              <a:rPr lang="en-US" altLang="ko-KR" sz="2400" dirty="0" smtClean="0"/>
              <a:t>   No: </a:t>
            </a:r>
            <a:r>
              <a:rPr lang="ko-KR" altLang="en-US" sz="2400" dirty="0" smtClean="0"/>
              <a:t>이 상황에서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No</a:t>
            </a:r>
            <a:r>
              <a:rPr lang="ko-KR" altLang="en-US" sz="2400" dirty="0" smtClean="0"/>
              <a:t>를 대입하니 </a:t>
            </a:r>
            <a:r>
              <a:rPr lang="en-US" altLang="ko-KR" sz="2400" dirty="0" smtClean="0"/>
              <a:t>No</a:t>
            </a:r>
            <a:endParaRPr lang="en-US" altLang="ko-KR" sz="2400" dirty="0"/>
          </a:p>
        </p:txBody>
      </p:sp>
      <p:pic>
        <p:nvPicPr>
          <p:cNvPr id="6146" name="Picture 2" descr="https://t1.daumcdn.net/cfile/tistory/2349133C594B6D89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556" y="1239137"/>
            <a:ext cx="7810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Hard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735092"/>
            <a:ext cx="11166071" cy="24752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 Q</a:t>
            </a:r>
            <a:r>
              <a:rPr lang="ko-KR" altLang="en-US" sz="2400" dirty="0" smtClean="0"/>
              <a:t>를 풀 수 있는 알고리즘으로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를 풀었다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 Q</a:t>
            </a:r>
            <a:r>
              <a:rPr lang="ko-KR" altLang="en-US" sz="2400" dirty="0" smtClean="0"/>
              <a:t>를 해결하는 알고리즘으로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도 풀렸으니 </a:t>
            </a:r>
            <a:r>
              <a:rPr lang="en-US" altLang="ko-KR" sz="2400" dirty="0" smtClean="0"/>
              <a:t>Q</a:t>
            </a:r>
            <a:r>
              <a:rPr lang="ko-KR" altLang="en-US" sz="2400" dirty="0" smtClean="0"/>
              <a:t>가 조금 더 어려운 문제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</a:t>
            </a:r>
            <a:r>
              <a:rPr lang="ko-KR" altLang="en-US" sz="2000" dirty="0" smtClean="0"/>
              <a:t>어렵거나 같은 난이도의 문제</a:t>
            </a:r>
            <a:endParaRPr lang="en-US" altLang="ko-KR" sz="2000" dirty="0"/>
          </a:p>
        </p:txBody>
      </p:sp>
      <p:pic>
        <p:nvPicPr>
          <p:cNvPr id="6146" name="Picture 2" descr="https://t1.daumcdn.net/cfile/tistory/2349133C594B6D89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556" y="1239137"/>
            <a:ext cx="7810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3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Hard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735092"/>
            <a:ext cx="11166071" cy="24752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“Problem P is reducible to Q”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뒤에 있는 </a:t>
            </a:r>
            <a:r>
              <a:rPr lang="en-US" altLang="ko-KR" sz="2400" dirty="0" smtClean="0"/>
              <a:t>Q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보다 어려운 문제</a:t>
            </a:r>
            <a:r>
              <a:rPr lang="en-US" altLang="ko-KR" sz="2400" dirty="0" smtClean="0"/>
              <a:t>( P &lt;= Q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“NP </a:t>
            </a:r>
            <a:r>
              <a:rPr lang="ko-KR" altLang="en-US" sz="2000" dirty="0"/>
              <a:t>클래스 안에 있는 모든 문제가 어떤 문제 </a:t>
            </a:r>
            <a:r>
              <a:rPr lang="en-US" altLang="ko-KR" sz="2000" dirty="0"/>
              <a:t>Q</a:t>
            </a:r>
            <a:r>
              <a:rPr lang="ko-KR" altLang="en-US" sz="2000" dirty="0"/>
              <a:t>로 </a:t>
            </a:r>
            <a:r>
              <a:rPr lang="en-US" altLang="ko-KR" sz="2000" dirty="0"/>
              <a:t>reducible</a:t>
            </a:r>
            <a:r>
              <a:rPr lang="ko-KR" altLang="en-US" sz="2000" dirty="0"/>
              <a:t>하면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그 문제 </a:t>
            </a:r>
            <a:r>
              <a:rPr lang="en-US" altLang="ko-KR" sz="2000" dirty="0"/>
              <a:t>Q</a:t>
            </a:r>
            <a:r>
              <a:rPr lang="ko-KR" altLang="en-US" sz="2000" dirty="0"/>
              <a:t>는 </a:t>
            </a:r>
            <a:r>
              <a:rPr lang="en-US" altLang="ko-KR" sz="2000" dirty="0" smtClean="0"/>
              <a:t>NP-Hard</a:t>
            </a:r>
            <a:r>
              <a:rPr lang="ko-KR" altLang="en-US" sz="2000" dirty="0" smtClean="0"/>
              <a:t>이다</a:t>
            </a:r>
            <a:r>
              <a:rPr lang="en-US" altLang="ko-KR" sz="2000" dirty="0"/>
              <a:t>.</a:t>
            </a:r>
            <a:r>
              <a:rPr lang="en-US" altLang="ko-KR" sz="2000" dirty="0" smtClean="0"/>
              <a:t>”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6146" name="Picture 2" descr="https://t1.daumcdn.net/cfile/tistory/2349133C594B6D89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556" y="1239137"/>
            <a:ext cx="7810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3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Hard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735092"/>
            <a:ext cx="11166071" cy="24752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“NP </a:t>
            </a:r>
            <a:r>
              <a:rPr lang="ko-KR" altLang="en-US" sz="2400" dirty="0"/>
              <a:t>클래스 안에 있는 모든 문제가 어떤 문제 </a:t>
            </a:r>
            <a:r>
              <a:rPr lang="en-US" altLang="ko-KR" sz="2400" dirty="0"/>
              <a:t>Q</a:t>
            </a:r>
            <a:r>
              <a:rPr lang="ko-KR" altLang="en-US" sz="2400" dirty="0"/>
              <a:t>로 </a:t>
            </a:r>
            <a:r>
              <a:rPr lang="en-US" altLang="ko-KR" sz="2400" dirty="0"/>
              <a:t>reducible</a:t>
            </a:r>
            <a:r>
              <a:rPr lang="ko-KR" altLang="en-US" sz="2400" dirty="0"/>
              <a:t>하면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그 문제 </a:t>
            </a:r>
            <a:r>
              <a:rPr lang="en-US" altLang="ko-KR" sz="2400" dirty="0"/>
              <a:t>Q</a:t>
            </a:r>
            <a:r>
              <a:rPr lang="ko-KR" altLang="en-US" sz="2400" dirty="0"/>
              <a:t>는 </a:t>
            </a:r>
            <a:r>
              <a:rPr lang="en-US" altLang="ko-KR" sz="2400" dirty="0" smtClean="0"/>
              <a:t>NP-Hard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.”</a:t>
            </a:r>
            <a:br>
              <a:rPr lang="en-US" altLang="ko-KR" sz="2400" dirty="0" smtClean="0"/>
            </a:br>
            <a:r>
              <a:rPr lang="en-US" altLang="ko-KR" sz="2400" dirty="0" smtClean="0"/>
              <a:t>- NP</a:t>
            </a:r>
            <a:r>
              <a:rPr lang="ko-KR" altLang="en-US" sz="2400" dirty="0" smtClean="0"/>
              <a:t>클래스 안에 있는 모든 문제들보다 </a:t>
            </a:r>
            <a:r>
              <a:rPr lang="en-US" altLang="ko-KR" sz="2400" dirty="0" smtClean="0"/>
              <a:t>Q</a:t>
            </a:r>
            <a:r>
              <a:rPr lang="ko-KR" altLang="en-US" sz="2400" dirty="0" smtClean="0"/>
              <a:t>가 어렵다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  <p:pic>
        <p:nvPicPr>
          <p:cNvPr id="6146" name="Picture 2" descr="https://t1.daumcdn.net/cfile/tistory/2349133C594B6D89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556" y="1239137"/>
            <a:ext cx="7810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Hard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410346"/>
            <a:ext cx="11166071" cy="47999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또 다른 즐거운 예시</a:t>
            </a:r>
            <a:r>
              <a:rPr lang="en-US" altLang="ko-KR" sz="24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우리는 지금 모두 학생 </a:t>
            </a:r>
            <a:r>
              <a:rPr lang="en-US" altLang="ko-KR" sz="2400" dirty="0" smtClean="0"/>
              <a:t>- NP </a:t>
            </a:r>
            <a:r>
              <a:rPr lang="ko-KR" altLang="en-US" sz="2400" dirty="0" smtClean="0"/>
              <a:t>클래스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“</a:t>
            </a:r>
            <a:r>
              <a:rPr lang="ko-KR" altLang="en-US" sz="2400" dirty="0" smtClean="0"/>
              <a:t>어렵다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의 기준은 </a:t>
            </a:r>
            <a:r>
              <a:rPr lang="ko-KR" altLang="en-US" sz="2400" b="1" dirty="0" smtClean="0"/>
              <a:t>나이</a:t>
            </a:r>
            <a:endParaRPr lang="en-US" altLang="ko-KR" sz="24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학생이 아닌 나이가 많은 사람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가 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000" dirty="0" smtClean="0"/>
              <a:t>NP</a:t>
            </a:r>
            <a:r>
              <a:rPr lang="ko-KR" altLang="en-US" sz="2000" dirty="0" smtClean="0"/>
              <a:t>클래스는 아니지만 어려운 사람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즉</a:t>
            </a:r>
            <a:r>
              <a:rPr lang="en-US" altLang="ko-KR" sz="2000" dirty="0"/>
              <a:t>,</a:t>
            </a:r>
            <a:r>
              <a:rPr lang="en-US" altLang="ko-KR" sz="2000" dirty="0" smtClean="0"/>
              <a:t> NP-Hard</a:t>
            </a:r>
            <a:r>
              <a:rPr lang="ko-KR" altLang="en-US" sz="2000" dirty="0" smtClean="0"/>
              <a:t>한 사람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14338" name="Picture 2" descr="í¬í¼ ì¥ëì¶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37" y="3114189"/>
            <a:ext cx="2324746" cy="290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1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Hard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410346"/>
            <a:ext cx="11166071" cy="47999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또 다른 즐거운 예시</a:t>
            </a:r>
            <a:r>
              <a:rPr lang="en-US" altLang="ko-KR" sz="24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우리는 지금 모두 학생 </a:t>
            </a:r>
            <a:r>
              <a:rPr lang="en-US" altLang="ko-KR" sz="2400" dirty="0" smtClean="0"/>
              <a:t>- NP </a:t>
            </a:r>
            <a:r>
              <a:rPr lang="ko-KR" altLang="en-US" sz="2400" dirty="0" smtClean="0"/>
              <a:t>클래스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“</a:t>
            </a:r>
            <a:r>
              <a:rPr lang="ko-KR" altLang="en-US" sz="2400" dirty="0" smtClean="0"/>
              <a:t>어렵다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의 기준은 </a:t>
            </a:r>
            <a:r>
              <a:rPr lang="ko-KR" altLang="en-US" sz="2400" b="1" dirty="0" smtClean="0"/>
              <a:t>나이</a:t>
            </a:r>
            <a:endParaRPr lang="en-US" altLang="ko-KR" sz="24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학생이 아닌 나이가 많은 사람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가 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dirty="0" smtClean="0"/>
              <a:t>이런 </a:t>
            </a:r>
            <a:r>
              <a:rPr lang="en-US" altLang="ko-KR" sz="2400" dirty="0" smtClean="0"/>
              <a:t>NP-Hard</a:t>
            </a:r>
            <a:r>
              <a:rPr lang="ko-KR" altLang="en-US" sz="2400" dirty="0" smtClean="0"/>
              <a:t>한 사람이 학생이 되면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NP-Complete</a:t>
            </a:r>
            <a:r>
              <a:rPr lang="ko-KR" altLang="en-US" sz="2400" dirty="0" smtClean="0"/>
              <a:t>가 된다</a:t>
            </a:r>
            <a:r>
              <a:rPr lang="en-US" altLang="ko-KR" sz="24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767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Complete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410346"/>
            <a:ext cx="11166071" cy="47999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NP-Complete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- NP-Hard</a:t>
            </a:r>
            <a:r>
              <a:rPr lang="ko-KR" altLang="en-US" dirty="0" smtClean="0"/>
              <a:t>이면서 </a:t>
            </a:r>
            <a:r>
              <a:rPr lang="en-US" altLang="ko-KR" dirty="0" smtClean="0"/>
              <a:t>NP</a:t>
            </a:r>
            <a:r>
              <a:rPr lang="ko-KR" altLang="en-US" dirty="0" smtClean="0"/>
              <a:t>클래스 안에 있으면 </a:t>
            </a:r>
            <a:r>
              <a:rPr lang="en-US" altLang="ko-KR" dirty="0" smtClean="0"/>
              <a:t>NP-Complete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NP </a:t>
            </a:r>
            <a:r>
              <a:rPr lang="ko-KR" altLang="en-US" dirty="0" smtClean="0"/>
              <a:t>클래스에 속해 있으면서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기준에 의해 가장 어려운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96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Complete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410346"/>
            <a:ext cx="11166071" cy="47999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NP-Complete </a:t>
            </a:r>
            <a:r>
              <a:rPr lang="ko-KR" altLang="en-US" dirty="0" smtClean="0"/>
              <a:t>즐거운 예시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20482" name="Picture 2" descr="í¬í¼ ì´ë§ë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08" y="2441139"/>
            <a:ext cx="4372728" cy="365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56416" y="2441139"/>
            <a:ext cx="4392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제일 잘 싸움</a:t>
            </a:r>
            <a:endParaRPr lang="en-US" altLang="ko-KR" sz="2000" dirty="0" smtClean="0"/>
          </a:p>
          <a:p>
            <a:r>
              <a:rPr lang="ko-KR" altLang="en-US" sz="2000" dirty="0" smtClean="0"/>
              <a:t>잘 싸우니 </a:t>
            </a:r>
            <a:r>
              <a:rPr lang="en-US" altLang="ko-KR" sz="2000" dirty="0" smtClean="0"/>
              <a:t>NP-Hard</a:t>
            </a:r>
          </a:p>
          <a:p>
            <a:r>
              <a:rPr lang="en-US" altLang="ko-KR" sz="2000" dirty="0" smtClean="0"/>
              <a:t>NP </a:t>
            </a:r>
            <a:r>
              <a:rPr lang="ko-KR" altLang="en-US" sz="2000" dirty="0" smtClean="0"/>
              <a:t>클래스 안에 있으니 </a:t>
            </a:r>
            <a:r>
              <a:rPr lang="en-US" altLang="ko-KR" sz="2000" dirty="0" smtClean="0"/>
              <a:t>NP Complete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03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Complete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410346"/>
            <a:ext cx="11166071" cy="47999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NP-Complete </a:t>
            </a:r>
            <a:r>
              <a:rPr lang="ko-KR" altLang="en-US" dirty="0" smtClean="0"/>
              <a:t>즐거운 예시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20482" name="Picture 2" descr="í¬í¼ ì´ë§ë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" y="2441139"/>
            <a:ext cx="4372728" cy="365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9696294" y="2933191"/>
            <a:ext cx="1229682" cy="2211054"/>
            <a:chOff x="3695052" y="3572359"/>
            <a:chExt cx="402956" cy="724543"/>
          </a:xfrm>
          <a:solidFill>
            <a:srgbClr val="FF0000"/>
          </a:solidFill>
        </p:grpSpPr>
        <p:sp>
          <p:nvSpPr>
            <p:cNvPr id="6" name="타원 5"/>
            <p:cNvSpPr/>
            <p:nvPr/>
          </p:nvSpPr>
          <p:spPr>
            <a:xfrm>
              <a:off x="3776419" y="3572359"/>
              <a:ext cx="240223" cy="224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양쪽 모서리가 잘린 사각형 6"/>
            <p:cNvSpPr/>
            <p:nvPr/>
          </p:nvSpPr>
          <p:spPr>
            <a:xfrm>
              <a:off x="3695052" y="3870699"/>
              <a:ext cx="402956" cy="426203"/>
            </a:xfrm>
            <a:prstGeom prst="snip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87033" y="2441139"/>
            <a:ext cx="39853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짱이</a:t>
            </a:r>
            <a:r>
              <a:rPr lang="ko-KR" altLang="en-US" sz="2400" dirty="0" smtClean="0"/>
              <a:t> 되고 싶은 전학생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모든 학생과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대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싸우는 것보다</a:t>
            </a:r>
            <a:endParaRPr lang="en-US" altLang="ko-KR" sz="2000" dirty="0" smtClean="0"/>
          </a:p>
          <a:p>
            <a:r>
              <a:rPr lang="ko-KR" altLang="en-US" sz="2000" dirty="0" smtClean="0"/>
              <a:t>제일 </a:t>
            </a:r>
            <a:r>
              <a:rPr lang="ko-KR" altLang="en-US" sz="2000" dirty="0" err="1" smtClean="0"/>
              <a:t>쎈</a:t>
            </a:r>
            <a:r>
              <a:rPr lang="ko-KR" altLang="en-US" sz="2000" dirty="0" smtClean="0"/>
              <a:t> 애들과 싸운다</a:t>
            </a:r>
            <a:r>
              <a:rPr lang="en-US" altLang="ko-KR" sz="20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624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Complete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410346"/>
            <a:ext cx="11166071" cy="47999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NP-Complete </a:t>
            </a:r>
            <a:r>
              <a:rPr lang="ko-KR" altLang="en-US" dirty="0" smtClean="0"/>
              <a:t>즐거운 예시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20482" name="Picture 2" descr="í¬í¼ ì´ë§ë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0" y="2728382"/>
            <a:ext cx="3158486" cy="264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251736" y="3159270"/>
            <a:ext cx="1229682" cy="2211054"/>
            <a:chOff x="3695052" y="3572359"/>
            <a:chExt cx="402956" cy="724543"/>
          </a:xfrm>
          <a:solidFill>
            <a:srgbClr val="FF0000"/>
          </a:solidFill>
        </p:grpSpPr>
        <p:sp>
          <p:nvSpPr>
            <p:cNvPr id="6" name="타원 5"/>
            <p:cNvSpPr/>
            <p:nvPr/>
          </p:nvSpPr>
          <p:spPr>
            <a:xfrm>
              <a:off x="3776419" y="3572359"/>
              <a:ext cx="240223" cy="224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양쪽 모서리가 잘린 사각형 6"/>
            <p:cNvSpPr/>
            <p:nvPr/>
          </p:nvSpPr>
          <p:spPr>
            <a:xfrm>
              <a:off x="3695052" y="3870699"/>
              <a:ext cx="402956" cy="426203"/>
            </a:xfrm>
            <a:prstGeom prst="snip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055173" y="2619090"/>
            <a:ext cx="5609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전학생이 싸워서 이겼다고 가정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전학생은 </a:t>
            </a:r>
            <a:r>
              <a:rPr lang="en-US" altLang="ko-KR" sz="2000" dirty="0" smtClean="0"/>
              <a:t>NP </a:t>
            </a:r>
            <a:r>
              <a:rPr lang="ko-KR" altLang="en-US" sz="2000" dirty="0" smtClean="0"/>
              <a:t>클래스의 </a:t>
            </a:r>
            <a:r>
              <a:rPr lang="en-US" altLang="ko-KR" sz="2000" dirty="0" smtClean="0"/>
              <a:t>NP-Hard</a:t>
            </a:r>
            <a:r>
              <a:rPr lang="ko-KR" altLang="en-US" sz="2000" dirty="0" smtClean="0"/>
              <a:t>가 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진 학생들은 지기는 했지만 여전히 쌘 </a:t>
            </a:r>
            <a:r>
              <a:rPr lang="en-US" altLang="ko-KR" sz="2000" dirty="0" smtClean="0"/>
              <a:t>NP-Hard</a:t>
            </a:r>
          </a:p>
        </p:txBody>
      </p:sp>
    </p:spTree>
    <p:extLst>
      <p:ext uri="{BB962C8B-B14F-4D97-AF65-F5344CB8AC3E}">
        <p14:creationId xmlns:p14="http://schemas.microsoft.com/office/powerpoint/2010/main" val="26875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17" y="1435531"/>
            <a:ext cx="7320366" cy="457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18914" y="4956830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이게 뭔 그림일까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넘모</a:t>
            </a:r>
            <a:r>
              <a:rPr lang="ko-KR" altLang="en-US" dirty="0" smtClean="0"/>
              <a:t> 궁금하다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5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Complete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410346"/>
            <a:ext cx="11166071" cy="47999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NP-Complete </a:t>
            </a:r>
            <a:r>
              <a:rPr lang="ko-KR" altLang="en-US" dirty="0" smtClean="0"/>
              <a:t>즐거운 예시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전학생이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등을 해서 기존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등이 부정이 되는 것은 아니다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 및 새로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등한 전학생도 모두 </a:t>
            </a:r>
            <a:r>
              <a:rPr lang="en-US" altLang="ko-KR" dirty="0" smtClean="0"/>
              <a:t>NP-Complete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75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Complete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797084"/>
            <a:ext cx="11166071" cy="24132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증명할 것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어떤 문제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Q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>reducible</a:t>
            </a:r>
            <a:r>
              <a:rPr lang="ko-KR" altLang="en-US" sz="2400" dirty="0" smtClean="0"/>
              <a:t>하다</a:t>
            </a:r>
            <a:r>
              <a:rPr lang="en-US" altLang="ko-KR" sz="2400" dirty="0" smtClean="0"/>
              <a:t>(Q</a:t>
            </a:r>
            <a:r>
              <a:rPr lang="ko-KR" altLang="en-US" sz="2400" dirty="0" smtClean="0"/>
              <a:t>가 더 어렵거나 같다</a:t>
            </a:r>
            <a:r>
              <a:rPr lang="en-US" altLang="ko-KR" sz="2400" dirty="0" smtClean="0"/>
              <a:t>).</a:t>
            </a:r>
            <a:br>
              <a:rPr lang="en-US" altLang="ko-KR" sz="2400" dirty="0" smtClean="0"/>
            </a:br>
            <a:r>
              <a:rPr lang="en-US" altLang="ko-KR" sz="2000" dirty="0" smtClean="0"/>
              <a:t>“NP</a:t>
            </a:r>
            <a:r>
              <a:rPr lang="ko-KR" altLang="en-US" sz="2000" dirty="0" smtClean="0"/>
              <a:t>클래스 안에 있는 모든 문제가 어떤 문제</a:t>
            </a:r>
            <a:r>
              <a:rPr lang="en-US" altLang="ko-KR" sz="2000" dirty="0" smtClean="0"/>
              <a:t>Q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reducible</a:t>
            </a:r>
            <a:r>
              <a:rPr lang="ko-KR" altLang="en-US" sz="2000" dirty="0" smtClean="0"/>
              <a:t>하면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문제 </a:t>
            </a:r>
            <a:r>
              <a:rPr lang="en-US" altLang="ko-KR" sz="2000" dirty="0" smtClean="0"/>
              <a:t>Q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NP-Hard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P</a:t>
            </a:r>
            <a:r>
              <a:rPr lang="ko-KR" altLang="en-US" sz="2000" dirty="0" smtClean="0"/>
              <a:t>의 인풋을 </a:t>
            </a:r>
            <a:r>
              <a:rPr lang="en-US" altLang="ko-KR" sz="2000" dirty="0" smtClean="0"/>
              <a:t>T</a:t>
            </a:r>
            <a:r>
              <a:rPr lang="ko-KR" altLang="en-US" sz="2000" dirty="0" smtClean="0"/>
              <a:t>에 넣어서 </a:t>
            </a:r>
            <a:r>
              <a:rPr lang="en-US" altLang="ko-KR" sz="2000" dirty="0" smtClean="0"/>
              <a:t>Q</a:t>
            </a:r>
            <a:r>
              <a:rPr lang="ko-KR" altLang="en-US" sz="2000" dirty="0" smtClean="0"/>
              <a:t>의 인풋으로 바꿔 푼 결과를 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에 넣었더니 전부 성립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Q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NP-Hard</a:t>
            </a:r>
            <a:endParaRPr lang="en-US" altLang="ko-KR" sz="3200" dirty="0" smtClean="0"/>
          </a:p>
        </p:txBody>
      </p:sp>
      <p:pic>
        <p:nvPicPr>
          <p:cNvPr id="23554" name="Picture 2" descr="https://t1.daumcdn.net/cfile/tistory/22362A3A594B75C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70134"/>
            <a:ext cx="7810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6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Complete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797084"/>
            <a:ext cx="11166071" cy="24132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Q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NP-Hard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NP </a:t>
            </a:r>
            <a:r>
              <a:rPr lang="ko-KR" altLang="en-US" sz="2400" dirty="0" smtClean="0"/>
              <a:t>클래스 인지 구별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어떤 </a:t>
            </a:r>
            <a:r>
              <a:rPr lang="en-US" altLang="ko-KR" sz="2400" dirty="0" smtClean="0"/>
              <a:t>certificate</a:t>
            </a:r>
            <a:r>
              <a:rPr lang="ko-KR" altLang="en-US" sz="2400" dirty="0" smtClean="0"/>
              <a:t>가 다항시간에 </a:t>
            </a:r>
            <a:r>
              <a:rPr lang="en-US" altLang="ko-KR" sz="2400" dirty="0" smtClean="0"/>
              <a:t>verify</a:t>
            </a:r>
            <a:r>
              <a:rPr lang="ko-KR" altLang="en-US" sz="2400" dirty="0" smtClean="0"/>
              <a:t>되면 그 문제는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                                NP </a:t>
            </a:r>
            <a:r>
              <a:rPr lang="ko-KR" altLang="en-US" sz="2400" dirty="0" smtClean="0"/>
              <a:t>클래스 이다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23554" name="Picture 2" descr="https://t1.daumcdn.net/cfile/tistory/22362A3A594B75C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70134"/>
            <a:ext cx="7810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6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Complete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797084"/>
            <a:ext cx="11166071" cy="24132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 T</a:t>
            </a:r>
            <a:r>
              <a:rPr lang="ko-KR" altLang="en-US" sz="2400" dirty="0" smtClean="0"/>
              <a:t>에서 다항시간이 걸렸다고 가정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Algorithm for Q</a:t>
            </a:r>
            <a:r>
              <a:rPr lang="ko-KR" altLang="en-US" sz="2400" dirty="0" smtClean="0"/>
              <a:t>도 다항시간이 걸렸다고 가정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전체 박스가 다항시간에 풀림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P</a:t>
            </a:r>
            <a:r>
              <a:rPr lang="ko-KR" altLang="en-US" sz="2400" dirty="0" smtClean="0"/>
              <a:t>를 다항시간에 풀게 되는 것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</p:txBody>
      </p:sp>
      <p:pic>
        <p:nvPicPr>
          <p:cNvPr id="23554" name="Picture 2" descr="https://t1.daumcdn.net/cfile/tistory/22362A3A594B75C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70134"/>
            <a:ext cx="7810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7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Complete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797084"/>
            <a:ext cx="11166071" cy="24132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만약 문제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NP</a:t>
            </a:r>
            <a:r>
              <a:rPr lang="ko-KR" altLang="en-US" sz="2400" dirty="0" smtClean="0"/>
              <a:t>클래스 안에 있는 어떤 문제보다 어려운 문제</a:t>
            </a:r>
            <a:r>
              <a:rPr lang="en-US" altLang="ko-KR" sz="2400" dirty="0" smtClean="0"/>
              <a:t>, NP-Complete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</a:t>
            </a:r>
            <a:r>
              <a:rPr lang="ko-KR" altLang="en-US" sz="2400" dirty="0" smtClean="0"/>
              <a:t>골랐는데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다항시간에 풀리는 경우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- NP-Complete </a:t>
            </a:r>
            <a:r>
              <a:rPr lang="ko-KR" altLang="en-US" sz="2400" dirty="0" smtClean="0">
                <a:solidFill>
                  <a:srgbClr val="FF0000"/>
                </a:solidFill>
              </a:rPr>
              <a:t>문제들은 이때까지 알려진 다항시간 알고리즘이 없다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3554" name="Picture 2" descr="https://t1.daumcdn.net/cfile/tistory/22362A3A594B75C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70134"/>
            <a:ext cx="7810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8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Complete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만약 문제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NP</a:t>
            </a:r>
            <a:r>
              <a:rPr lang="ko-KR" altLang="en-US" sz="2400" dirty="0" smtClean="0"/>
              <a:t>클래스 안에 있는 어떤 문제보다 어려운 문제</a:t>
            </a:r>
            <a:r>
              <a:rPr lang="en-US" altLang="ko-KR" sz="2400" dirty="0" smtClean="0"/>
              <a:t>, NP-Complete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</a:t>
            </a:r>
            <a:r>
              <a:rPr lang="ko-KR" altLang="en-US" sz="2400" dirty="0" smtClean="0"/>
              <a:t>골랐는데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다항시간에 풀리는 경우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NP </a:t>
            </a:r>
            <a:r>
              <a:rPr lang="ko-KR" altLang="en-US" sz="2400" dirty="0" smtClean="0"/>
              <a:t>클래스 안에 있는 어떤 문제보다 어려운 문제가 풀린다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  </a:t>
            </a:r>
            <a:r>
              <a:rPr lang="en-US" altLang="ko-KR" sz="2400" dirty="0" smtClean="0">
                <a:sym typeface="Wingdings" pitchFamily="2" charset="2"/>
              </a:rPr>
              <a:t> NP </a:t>
            </a:r>
            <a:r>
              <a:rPr lang="ko-KR" altLang="en-US" sz="2400" dirty="0" smtClean="0">
                <a:sym typeface="Wingdings" pitchFamily="2" charset="2"/>
              </a:rPr>
              <a:t>클래스 안에 있는 모든 문제를 다항시간에 풀 수 있다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b="1" dirty="0" smtClean="0">
                <a:sym typeface="Wingdings" pitchFamily="2" charset="2"/>
              </a:rPr>
              <a:t>모든 과정이 다항시간에 이루어진다면</a:t>
            </a:r>
            <a:r>
              <a:rPr lang="en-US" altLang="ko-KR" sz="2400" b="1" dirty="0" smtClean="0">
                <a:sym typeface="Wingdings" pitchFamily="2" charset="2"/>
              </a:rPr>
              <a:t>,</a:t>
            </a:r>
            <a:r>
              <a:rPr lang="en-US" altLang="ko-KR" sz="2400" dirty="0" smtClean="0">
                <a:sym typeface="Wingdings" pitchFamily="2" charset="2"/>
              </a:rPr>
              <a:t> NP</a:t>
            </a:r>
            <a:r>
              <a:rPr lang="ko-KR" altLang="en-US" sz="2400" dirty="0" smtClean="0">
                <a:sym typeface="Wingdings" pitchFamily="2" charset="2"/>
              </a:rPr>
              <a:t>가 </a:t>
            </a:r>
            <a:r>
              <a:rPr lang="en-US" altLang="ko-KR" sz="2400" dirty="0" smtClean="0">
                <a:sym typeface="Wingdings" pitchFamily="2" charset="2"/>
              </a:rPr>
              <a:t>P</a:t>
            </a:r>
            <a:r>
              <a:rPr lang="ko-KR" altLang="en-US" sz="2400" dirty="0" smtClean="0">
                <a:sym typeface="Wingdings" pitchFamily="2" charset="2"/>
              </a:rPr>
              <a:t>에 속하게 된다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</a:t>
            </a:r>
            <a:r>
              <a:rPr lang="en-US" altLang="ko-KR" sz="2400" dirty="0" smtClean="0"/>
              <a:t>“</a:t>
            </a:r>
            <a:r>
              <a:rPr lang="ko-KR" altLang="en-US" sz="2400" dirty="0"/>
              <a:t>어떤 문제에 대해서 </a:t>
            </a:r>
            <a:r>
              <a:rPr lang="en-US" altLang="ko-KR" sz="2400" dirty="0"/>
              <a:t>Polynomial Time Algorithm</a:t>
            </a:r>
            <a:r>
              <a:rPr lang="ko-KR" altLang="en-US" sz="2400" dirty="0"/>
              <a:t>이 존재하면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    </a:t>
            </a:r>
            <a:r>
              <a:rPr lang="ko-KR" altLang="en-US" sz="2400" dirty="0" smtClean="0"/>
              <a:t>해당 </a:t>
            </a:r>
            <a:r>
              <a:rPr lang="ko-KR" altLang="en-US" sz="2400" b="1" dirty="0"/>
              <a:t>문제</a:t>
            </a:r>
            <a:r>
              <a:rPr lang="ko-KR" altLang="en-US" sz="2400" dirty="0"/>
              <a:t>는 클래스 </a:t>
            </a:r>
            <a:r>
              <a:rPr lang="en-US" altLang="ko-KR" sz="2400" dirty="0"/>
              <a:t>P</a:t>
            </a:r>
            <a:r>
              <a:rPr lang="ko-KR" altLang="en-US" sz="2400" dirty="0"/>
              <a:t>에 속한다</a:t>
            </a:r>
            <a:r>
              <a:rPr lang="en-US" altLang="ko-KR" sz="2400" dirty="0"/>
              <a:t>.” - P </a:t>
            </a:r>
            <a:r>
              <a:rPr lang="ko-KR" altLang="en-US" sz="2400" dirty="0"/>
              <a:t>클래스 </a:t>
            </a:r>
            <a:r>
              <a:rPr lang="en-US" altLang="ko-KR" sz="2400" dirty="0"/>
              <a:t>-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Complete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만약 문제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NP</a:t>
            </a:r>
            <a:r>
              <a:rPr lang="ko-KR" altLang="en-US" sz="2400" dirty="0" smtClean="0"/>
              <a:t>클래스 안에 있는 어떤 문제보다 어려운 문제</a:t>
            </a:r>
            <a:r>
              <a:rPr lang="en-US" altLang="ko-KR" sz="2400" dirty="0" smtClean="0"/>
              <a:t>, NP-Complete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</a:t>
            </a:r>
            <a:r>
              <a:rPr lang="ko-KR" altLang="en-US" sz="2400" dirty="0" smtClean="0"/>
              <a:t>골랐는데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다항시간에 풀리는 경우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NP </a:t>
            </a:r>
            <a:r>
              <a:rPr lang="ko-KR" altLang="en-US" sz="2400" dirty="0" smtClean="0"/>
              <a:t>클래스 안에 있는 어떤 문제보다 어려운 문제가 풀린다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  </a:t>
            </a:r>
            <a:r>
              <a:rPr lang="en-US" altLang="ko-KR" sz="2400" dirty="0" smtClean="0">
                <a:sym typeface="Wingdings" pitchFamily="2" charset="2"/>
              </a:rPr>
              <a:t> NP </a:t>
            </a:r>
            <a:r>
              <a:rPr lang="ko-KR" altLang="en-US" sz="2400" dirty="0" smtClean="0">
                <a:sym typeface="Wingdings" pitchFamily="2" charset="2"/>
              </a:rPr>
              <a:t>클래스 안에 있는 모든 문제를 다항시간에 풀 수 있다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b="1" dirty="0" smtClean="0">
                <a:sym typeface="Wingdings" pitchFamily="2" charset="2"/>
              </a:rPr>
              <a:t>모든 과정이 다항시간에 이루어진다면</a:t>
            </a:r>
            <a:r>
              <a:rPr lang="en-US" altLang="ko-KR" sz="2400" b="1" dirty="0" smtClean="0">
                <a:sym typeface="Wingdings" pitchFamily="2" charset="2"/>
              </a:rPr>
              <a:t>,</a:t>
            </a:r>
            <a:r>
              <a:rPr lang="en-US" altLang="ko-KR" sz="2400" dirty="0" smtClean="0">
                <a:sym typeface="Wingdings" pitchFamily="2" charset="2"/>
              </a:rPr>
              <a:t> NP</a:t>
            </a:r>
            <a:r>
              <a:rPr lang="ko-KR" altLang="en-US" sz="2400" dirty="0" smtClean="0">
                <a:sym typeface="Wingdings" pitchFamily="2" charset="2"/>
              </a:rPr>
              <a:t>가 </a:t>
            </a:r>
            <a:r>
              <a:rPr lang="en-US" altLang="ko-KR" sz="2400" dirty="0" smtClean="0">
                <a:sym typeface="Wingdings" pitchFamily="2" charset="2"/>
              </a:rPr>
              <a:t>P</a:t>
            </a:r>
            <a:r>
              <a:rPr lang="ko-KR" altLang="en-US" sz="2400" dirty="0" smtClean="0">
                <a:sym typeface="Wingdings" pitchFamily="2" charset="2"/>
              </a:rPr>
              <a:t>에 속하게 된다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 P = NP </a:t>
            </a:r>
            <a:r>
              <a:rPr lang="ko-KR" altLang="en-US" sz="2400" dirty="0" smtClean="0">
                <a:sym typeface="Wingdings" pitchFamily="2" charset="2"/>
              </a:rPr>
              <a:t>성립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</a:t>
            </a:r>
            <a:r>
              <a:rPr lang="ko-KR" altLang="en-US" sz="2400" dirty="0" smtClean="0">
                <a:sym typeface="Wingdings" pitchFamily="2" charset="2"/>
              </a:rPr>
              <a:t>모든 </a:t>
            </a:r>
            <a:r>
              <a:rPr lang="en-US" altLang="ko-KR" sz="2400" dirty="0" smtClean="0">
                <a:sym typeface="Wingdings" pitchFamily="2" charset="2"/>
              </a:rPr>
              <a:t>NP </a:t>
            </a:r>
            <a:r>
              <a:rPr lang="ko-KR" altLang="en-US" sz="2400" dirty="0" smtClean="0">
                <a:sym typeface="Wingdings" pitchFamily="2" charset="2"/>
              </a:rPr>
              <a:t>문제가 </a:t>
            </a:r>
            <a:r>
              <a:rPr lang="en-US" altLang="ko-KR" sz="2400" dirty="0" smtClean="0">
                <a:sym typeface="Wingdings" pitchFamily="2" charset="2"/>
              </a:rPr>
              <a:t>P</a:t>
            </a:r>
            <a:r>
              <a:rPr lang="ko-KR" altLang="en-US" sz="2400" dirty="0" smtClean="0">
                <a:sym typeface="Wingdings" pitchFamily="2" charset="2"/>
              </a:rPr>
              <a:t>인가 증명하면 된다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Complete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만약 문제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NP</a:t>
            </a:r>
            <a:r>
              <a:rPr lang="ko-KR" altLang="en-US" sz="2400" dirty="0" smtClean="0"/>
              <a:t>클래스 안에 있는 어떤 문제보다 어려운 문제</a:t>
            </a:r>
            <a:r>
              <a:rPr lang="en-US" altLang="ko-KR" sz="2400" dirty="0" smtClean="0"/>
              <a:t>, NP-Complete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</a:t>
            </a:r>
            <a:r>
              <a:rPr lang="ko-KR" altLang="en-US" sz="2400" dirty="0" smtClean="0"/>
              <a:t>골랐는데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다항시간에 풀리는 경우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NP </a:t>
            </a:r>
            <a:r>
              <a:rPr lang="ko-KR" altLang="en-US" sz="2400" dirty="0" smtClean="0"/>
              <a:t>클래스 안에 있는 어떤 문제보다 어려운 문제가 풀린다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  </a:t>
            </a:r>
            <a:r>
              <a:rPr lang="en-US" altLang="ko-KR" sz="2400" dirty="0" smtClean="0">
                <a:sym typeface="Wingdings" pitchFamily="2" charset="2"/>
              </a:rPr>
              <a:t> NP </a:t>
            </a:r>
            <a:r>
              <a:rPr lang="ko-KR" altLang="en-US" sz="2400" dirty="0" smtClean="0">
                <a:sym typeface="Wingdings" pitchFamily="2" charset="2"/>
              </a:rPr>
              <a:t>클래스 안에 있는 모든 문제를 다항시간에 풀 수 있다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b="1" dirty="0" smtClean="0">
                <a:sym typeface="Wingdings" pitchFamily="2" charset="2"/>
              </a:rPr>
              <a:t>모든 과정이 다항시간에 이루어진다면</a:t>
            </a:r>
            <a:r>
              <a:rPr lang="en-US" altLang="ko-KR" sz="2400" b="1" dirty="0" smtClean="0">
                <a:sym typeface="Wingdings" pitchFamily="2" charset="2"/>
              </a:rPr>
              <a:t>,</a:t>
            </a:r>
            <a:r>
              <a:rPr lang="en-US" altLang="ko-KR" sz="2400" dirty="0" smtClean="0">
                <a:sym typeface="Wingdings" pitchFamily="2" charset="2"/>
              </a:rPr>
              <a:t> NP</a:t>
            </a:r>
            <a:r>
              <a:rPr lang="ko-KR" altLang="en-US" sz="2400" dirty="0" smtClean="0">
                <a:sym typeface="Wingdings" pitchFamily="2" charset="2"/>
              </a:rPr>
              <a:t>가 </a:t>
            </a:r>
            <a:r>
              <a:rPr lang="en-US" altLang="ko-KR" sz="2400" dirty="0" smtClean="0">
                <a:sym typeface="Wingdings" pitchFamily="2" charset="2"/>
              </a:rPr>
              <a:t>P</a:t>
            </a:r>
            <a:r>
              <a:rPr lang="ko-KR" altLang="en-US" sz="2400" dirty="0" smtClean="0">
                <a:sym typeface="Wingdings" pitchFamily="2" charset="2"/>
              </a:rPr>
              <a:t>에 속하게 된다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 P = NP </a:t>
            </a:r>
            <a:r>
              <a:rPr lang="ko-KR" altLang="en-US" sz="2400" dirty="0" smtClean="0">
                <a:sym typeface="Wingdings" pitchFamily="2" charset="2"/>
              </a:rPr>
              <a:t>성립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sym typeface="Wingdings" pitchFamily="2" charset="2"/>
              </a:rPr>
              <a:t>   </a:t>
            </a:r>
            <a:r>
              <a:rPr lang="en-US" altLang="ko-KR" sz="2000" dirty="0" smtClean="0">
                <a:solidFill>
                  <a:srgbClr val="FF0000"/>
                </a:solidFill>
              </a:rPr>
              <a:t>NP-Complete </a:t>
            </a:r>
            <a:r>
              <a:rPr lang="ko-KR" altLang="en-US" sz="2000" dirty="0">
                <a:solidFill>
                  <a:srgbClr val="FF0000"/>
                </a:solidFill>
              </a:rPr>
              <a:t>문제들은 이때까지 알려진 다항시간 알고리즘이 없다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2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Complete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현재까지 알려진 </a:t>
            </a:r>
            <a:r>
              <a:rPr lang="en-US" altLang="ko-KR" sz="2400" dirty="0" smtClean="0"/>
              <a:t>NP-Complete </a:t>
            </a:r>
            <a:r>
              <a:rPr lang="ko-KR" altLang="en-US" sz="2400" dirty="0" smtClean="0"/>
              <a:t>문제들이 많음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ym typeface="Wingdings" pitchFamily="2" charset="2"/>
              </a:rPr>
              <a:t>NP-Complete </a:t>
            </a:r>
            <a:r>
              <a:rPr lang="ko-KR" altLang="en-US" sz="2400" dirty="0" smtClean="0">
                <a:sym typeface="Wingdings" pitchFamily="2" charset="2"/>
              </a:rPr>
              <a:t>문제 하나라도 다항시간 알고리즘을 만들어내면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ko-KR" altLang="en-US" sz="2400" dirty="0" smtClean="0">
                <a:sym typeface="Wingdings" pitchFamily="2" charset="2"/>
              </a:rPr>
              <a:t>모든 </a:t>
            </a:r>
            <a:r>
              <a:rPr lang="en-US" altLang="ko-KR" sz="2400" dirty="0" smtClean="0">
                <a:sym typeface="Wingdings" pitchFamily="2" charset="2"/>
              </a:rPr>
              <a:t>NP-Complete </a:t>
            </a:r>
            <a:r>
              <a:rPr lang="ko-KR" altLang="en-US" sz="2400" dirty="0" smtClean="0">
                <a:sym typeface="Wingdings" pitchFamily="2" charset="2"/>
              </a:rPr>
              <a:t>문제들이 다항시간에 풀린다는 것을 증명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(</a:t>
            </a:r>
            <a:r>
              <a:rPr lang="ko-KR" altLang="en-US" sz="2000" dirty="0" smtClean="0">
                <a:sym typeface="Wingdings" pitchFamily="2" charset="2"/>
              </a:rPr>
              <a:t>서로 더 어렵거나 같은 난이도의 관계이기 때문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NP Complete</a:t>
            </a:r>
            <a:endParaRPr lang="ko-KR" altLang="en-US" dirty="0"/>
          </a:p>
        </p:txBody>
      </p:sp>
      <p:pic>
        <p:nvPicPr>
          <p:cNvPr id="5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17" y="1435531"/>
            <a:ext cx="7320366" cy="457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369675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어떤 문제에 대해서 </a:t>
            </a:r>
            <a:r>
              <a:rPr lang="en-US" altLang="ko-KR" dirty="0" smtClean="0"/>
              <a:t>Polynomial Time Algorithm</a:t>
            </a:r>
            <a:r>
              <a:rPr lang="ko-KR" altLang="en-US" dirty="0" smtClean="0"/>
              <a:t>이 존재하면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</a:t>
            </a:r>
            <a:r>
              <a:rPr lang="ko-KR" altLang="en-US" b="1" dirty="0" smtClean="0"/>
              <a:t>문제</a:t>
            </a:r>
            <a:r>
              <a:rPr lang="ko-KR" altLang="en-US" dirty="0" smtClean="0"/>
              <a:t>는 클래스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속한다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알고리즘이 클래스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에 속하는 것이 아닌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해당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문제</a:t>
            </a:r>
            <a:r>
              <a:rPr lang="ko-KR" altLang="en-US" sz="2400" dirty="0" smtClean="0"/>
              <a:t>가 속하는 것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Polynomial Time Algorithm</a:t>
            </a:r>
            <a:br>
              <a:rPr lang="en-US" altLang="ko-KR" sz="2400" dirty="0" smtClean="0"/>
            </a:br>
            <a:r>
              <a:rPr lang="en-US" altLang="ko-KR" sz="2400" dirty="0" smtClean="0"/>
              <a:t>  </a:t>
            </a:r>
            <a:r>
              <a:rPr lang="en-US" altLang="ko-KR" sz="2400" dirty="0" err="1" smtClean="0"/>
              <a:t>n^k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형태로 최악의 시간 복잡도가 정의되는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알고리즘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000" dirty="0" smtClean="0"/>
              <a:t>  ex) </a:t>
            </a:r>
            <a:r>
              <a:rPr lang="ko-KR" altLang="en-US" sz="2000" dirty="0" smtClean="0"/>
              <a:t>선택정렬</a:t>
            </a:r>
            <a:r>
              <a:rPr lang="en-US" altLang="ko-KR" sz="2000" dirty="0" smtClean="0"/>
              <a:t>,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삽입정렬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버블정렬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퀵</a:t>
            </a:r>
            <a:r>
              <a:rPr lang="ko-KR" altLang="en-US" sz="2000" dirty="0" smtClean="0"/>
              <a:t> 정렬 등등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n^2</a:t>
            </a:r>
            <a:r>
              <a:rPr lang="ko-KR" altLang="en-US" sz="2000" dirty="0" smtClean="0"/>
              <a:t>의 최악의 시간 복잡도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372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양자 컴퓨터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NP-Complete </a:t>
            </a:r>
            <a:r>
              <a:rPr lang="ko-KR" altLang="en-US" sz="2400" dirty="0" smtClean="0"/>
              <a:t>문제들은 양자 컴퓨터로도 풀리지 않을 것으로 예상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만약 풀리는 것이 가능하다면 양자 내성 암호라는 것은 불가능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LEDAkem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LEDApkc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ym typeface="Wingdings" pitchFamily="2" charset="2"/>
              </a:rPr>
              <a:t>NIST</a:t>
            </a:r>
            <a:r>
              <a:rPr lang="ko-KR" altLang="en-US" sz="2400" dirty="0" smtClean="0">
                <a:sym typeface="Wingdings" pitchFamily="2" charset="2"/>
              </a:rPr>
              <a:t>에서 </a:t>
            </a:r>
            <a:r>
              <a:rPr lang="en-US" altLang="ko-KR" sz="2400" dirty="0" smtClean="0">
                <a:sym typeface="Wingdings" pitchFamily="2" charset="2"/>
              </a:rPr>
              <a:t>2 round</a:t>
            </a:r>
            <a:r>
              <a:rPr lang="ko-KR" altLang="en-US" sz="2400" dirty="0" smtClean="0">
                <a:sym typeface="Wingdings" pitchFamily="2" charset="2"/>
              </a:rPr>
              <a:t>를 진행하고 있는 </a:t>
            </a:r>
            <a:r>
              <a:rPr lang="en-US" altLang="ko-KR" sz="2400" dirty="0" smtClean="0">
                <a:sym typeface="Wingdings" pitchFamily="2" charset="2"/>
              </a:rPr>
              <a:t>code base </a:t>
            </a:r>
            <a:r>
              <a:rPr lang="ko-KR" altLang="en-US" sz="2400" dirty="0" smtClean="0">
                <a:sym typeface="Wingdings" pitchFamily="2" charset="2"/>
              </a:rPr>
              <a:t>양자 내성 암호 제안</a:t>
            </a:r>
            <a:endParaRPr lang="en-US" altLang="ko-KR" sz="24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ym typeface="Wingdings" pitchFamily="2" charset="2"/>
              </a:rPr>
              <a:t>키를 암호화 하는 </a:t>
            </a:r>
            <a:r>
              <a:rPr lang="en-US" altLang="ko-KR" sz="2400" dirty="0" err="1" smtClean="0">
                <a:sym typeface="Wingdings" pitchFamily="2" charset="2"/>
              </a:rPr>
              <a:t>LEDAkem</a:t>
            </a:r>
            <a:r>
              <a:rPr lang="ko-KR" altLang="en-US" sz="2400" dirty="0" smtClean="0">
                <a:sym typeface="Wingdings" pitchFamily="2" charset="2"/>
              </a:rPr>
              <a:t>과 공개키 </a:t>
            </a:r>
            <a:r>
              <a:rPr lang="en-US" altLang="ko-KR" sz="2400" dirty="0" err="1" smtClean="0">
                <a:sym typeface="Wingdings" pitchFamily="2" charset="2"/>
              </a:rPr>
              <a:t>LEDApkc</a:t>
            </a:r>
            <a:r>
              <a:rPr lang="ko-KR" altLang="en-US" sz="2400" dirty="0" smtClean="0">
                <a:sym typeface="Wingdings" pitchFamily="2" charset="2"/>
              </a:rPr>
              <a:t>로 나눠서 제출</a:t>
            </a:r>
            <a:endParaRPr lang="en-US" altLang="ko-KR" sz="24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ym typeface="Wingdings" pitchFamily="2" charset="2"/>
              </a:rPr>
              <a:t>두 제안을 통합하여 </a:t>
            </a:r>
            <a:r>
              <a:rPr lang="en-US" altLang="ko-KR" sz="2400" dirty="0" err="1" smtClean="0">
                <a:sym typeface="Wingdings" pitchFamily="2" charset="2"/>
              </a:rPr>
              <a:t>LEDAcrypt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LEDAkem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LEDApkc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>
                <a:sym typeface="Wingdings" pitchFamily="2" charset="2"/>
              </a:rPr>
              <a:t>LEDAkem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선형 오류 정정 코드 사용 및 </a:t>
            </a:r>
            <a:r>
              <a:rPr lang="en-US" altLang="ko-KR" sz="2400" dirty="0" smtClean="0">
                <a:sym typeface="Wingdings" pitchFamily="2" charset="2"/>
              </a:rPr>
              <a:t>code based </a:t>
            </a:r>
            <a:r>
              <a:rPr lang="ko-KR" altLang="en-US" sz="2400" dirty="0" smtClean="0">
                <a:sym typeface="Wingdings" pitchFamily="2" charset="2"/>
              </a:rPr>
              <a:t>키 암호화 메커니즘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임시 키 </a:t>
            </a:r>
            <a:r>
              <a:rPr lang="en-US" altLang="ko-KR" sz="2400" dirty="0" smtClean="0">
                <a:sym typeface="Wingdings" pitchFamily="2" charset="2"/>
              </a:rPr>
              <a:t>KEM </a:t>
            </a:r>
            <a:r>
              <a:rPr lang="ko-KR" altLang="en-US" sz="2400" dirty="0" smtClean="0">
                <a:sym typeface="Wingdings" pitchFamily="2" charset="2"/>
              </a:rPr>
              <a:t>사용</a:t>
            </a:r>
            <a:r>
              <a:rPr lang="en-US" altLang="ko-KR" sz="2400" dirty="0" smtClean="0">
                <a:sym typeface="Wingdings" pitchFamily="2" charset="2"/>
              </a:rPr>
              <a:t>, </a:t>
            </a:r>
            <a:r>
              <a:rPr lang="en-US" altLang="ko-KR" sz="2400" dirty="0" err="1" smtClean="0">
                <a:sym typeface="Wingdings" pitchFamily="2" charset="2"/>
              </a:rPr>
              <a:t>Niederreiter</a:t>
            </a:r>
            <a:r>
              <a:rPr lang="en-US" altLang="ko-KR" sz="2400" dirty="0" smtClean="0">
                <a:sym typeface="Wingdings" pitchFamily="2" charset="2"/>
              </a:rPr>
              <a:t> </a:t>
            </a:r>
            <a:r>
              <a:rPr lang="ko-KR" altLang="en-US" sz="2400" dirty="0" smtClean="0">
                <a:sym typeface="Wingdings" pitchFamily="2" charset="2"/>
              </a:rPr>
              <a:t>암호 시스템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endParaRPr lang="en-US" altLang="ko-KR" sz="24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 smtClean="0">
                <a:sym typeface="Wingdings" pitchFamily="2" charset="2"/>
              </a:rPr>
              <a:t>LEDApkc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선형 오류 정정 코드 사용 및 </a:t>
            </a:r>
            <a:r>
              <a:rPr lang="en-US" altLang="ko-KR" sz="2400" dirty="0" smtClean="0">
                <a:sym typeface="Wingdings" pitchFamily="2" charset="2"/>
              </a:rPr>
              <a:t>code based </a:t>
            </a:r>
            <a:r>
              <a:rPr lang="ko-KR" altLang="en-US" sz="2400" dirty="0" smtClean="0">
                <a:sym typeface="Wingdings" pitchFamily="2" charset="2"/>
              </a:rPr>
              <a:t>공개키 암호 시스템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공개키 사용</a:t>
            </a:r>
            <a:r>
              <a:rPr lang="en-US" altLang="ko-KR" sz="2400" dirty="0" smtClean="0">
                <a:sym typeface="Wingdings" pitchFamily="2" charset="2"/>
              </a:rPr>
              <a:t>, </a:t>
            </a:r>
            <a:r>
              <a:rPr lang="en-US" altLang="ko-KR" sz="2400" dirty="0" err="1" smtClean="0">
                <a:sym typeface="Wingdings" pitchFamily="2" charset="2"/>
              </a:rPr>
              <a:t>McEliece</a:t>
            </a:r>
            <a:r>
              <a:rPr lang="en-US" altLang="ko-KR" sz="2400" dirty="0" smtClean="0">
                <a:sym typeface="Wingdings" pitchFamily="2" charset="2"/>
              </a:rPr>
              <a:t> </a:t>
            </a:r>
            <a:r>
              <a:rPr lang="ko-KR" altLang="en-US" sz="2400" dirty="0" smtClean="0">
                <a:sym typeface="Wingdings" pitchFamily="2" charset="2"/>
              </a:rPr>
              <a:t>암호 시스템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LEDAkem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LEDApkc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ym typeface="Wingdings" pitchFamily="2" charset="2"/>
              </a:rPr>
              <a:t>보안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모든 공격에 대항 </a:t>
            </a:r>
            <a:r>
              <a:rPr lang="en-US" altLang="ko-KR" sz="2400" dirty="0" smtClean="0">
                <a:sym typeface="Wingdings" pitchFamily="2" charset="2"/>
              </a:rPr>
              <a:t> </a:t>
            </a:r>
            <a:r>
              <a:rPr lang="ko-KR" altLang="en-US" sz="2400" dirty="0" smtClean="0">
                <a:sym typeface="Wingdings" pitchFamily="2" charset="2"/>
              </a:rPr>
              <a:t>공격 복잡성에서 파생된 매개 변수 사용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NP-Complete</a:t>
            </a:r>
            <a:r>
              <a:rPr lang="ko-KR" altLang="en-US" sz="2400" dirty="0" smtClean="0">
                <a:sym typeface="Wingdings" pitchFamily="2" charset="2"/>
              </a:rPr>
              <a:t>와 연관된 문제 </a:t>
            </a:r>
            <a:r>
              <a:rPr lang="en-US" altLang="ko-KR" sz="2400" dirty="0" smtClean="0">
                <a:sym typeface="Wingdings" pitchFamily="2" charset="2"/>
              </a:rPr>
              <a:t> </a:t>
            </a:r>
            <a:r>
              <a:rPr lang="ko-KR" altLang="en-US" sz="2400" dirty="0" smtClean="0">
                <a:sym typeface="Wingdings" pitchFamily="2" charset="2"/>
              </a:rPr>
              <a:t>신드롬 </a:t>
            </a:r>
            <a:r>
              <a:rPr lang="ko-KR" altLang="en-US" sz="2400" dirty="0" err="1" smtClean="0">
                <a:sym typeface="Wingdings" pitchFamily="2" charset="2"/>
              </a:rPr>
              <a:t>디코딩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endParaRPr lang="en-US" altLang="ko-KR" sz="24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ym typeface="Wingdings" pitchFamily="2" charset="2"/>
              </a:rPr>
              <a:t>효율성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작은 키 쌍 사이즈 </a:t>
            </a:r>
            <a:r>
              <a:rPr lang="en-US" altLang="ko-KR" sz="2400" dirty="0" smtClean="0">
                <a:sym typeface="Wingdings" pitchFamily="2" charset="2"/>
              </a:rPr>
              <a:t> </a:t>
            </a:r>
            <a:r>
              <a:rPr lang="ko-KR" altLang="en-US" sz="2400" dirty="0" smtClean="0">
                <a:sym typeface="Wingdings" pitchFamily="2" charset="2"/>
              </a:rPr>
              <a:t>순환 행렬 </a:t>
            </a:r>
            <a:r>
              <a:rPr lang="en-US" altLang="ko-KR" sz="2400" dirty="0" smtClean="0">
                <a:sym typeface="Wingdings" pitchFamily="2" charset="2"/>
              </a:rPr>
              <a:t>H</a:t>
            </a:r>
            <a:r>
              <a:rPr lang="ko-KR" altLang="en-US" sz="2400" dirty="0" smtClean="0">
                <a:sym typeface="Wingdings" pitchFamily="2" charset="2"/>
              </a:rPr>
              <a:t>와 </a:t>
            </a:r>
            <a:r>
              <a:rPr lang="en-US" altLang="ko-KR" sz="2400" dirty="0" smtClean="0">
                <a:sym typeface="Wingdings" pitchFamily="2" charset="2"/>
              </a:rPr>
              <a:t>G </a:t>
            </a:r>
            <a:r>
              <a:rPr lang="ko-KR" altLang="en-US" sz="2400" dirty="0" smtClean="0">
                <a:sym typeface="Wingdings" pitchFamily="2" charset="2"/>
              </a:rPr>
              <a:t>사용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효율적인 </a:t>
            </a:r>
            <a:r>
              <a:rPr lang="ko-KR" altLang="en-US" sz="2400" dirty="0" err="1" smtClean="0">
                <a:sym typeface="Wingdings" pitchFamily="2" charset="2"/>
              </a:rPr>
              <a:t>인코딩</a:t>
            </a:r>
            <a:r>
              <a:rPr lang="ko-KR" altLang="en-US" sz="2400" dirty="0" smtClean="0">
                <a:sym typeface="Wingdings" pitchFamily="2" charset="2"/>
              </a:rPr>
              <a:t> 및 </a:t>
            </a:r>
            <a:r>
              <a:rPr lang="ko-KR" altLang="en-US" sz="2400" dirty="0" err="1" smtClean="0">
                <a:sym typeface="Wingdings" pitchFamily="2" charset="2"/>
              </a:rPr>
              <a:t>디코딩</a:t>
            </a:r>
            <a:r>
              <a:rPr lang="ko-KR" altLang="en-US" sz="2400" dirty="0" smtClean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> </a:t>
            </a:r>
            <a:r>
              <a:rPr lang="ko-KR" altLang="en-US" sz="2400" dirty="0" smtClean="0">
                <a:sym typeface="Wingdings" pitchFamily="2" charset="2"/>
              </a:rPr>
              <a:t>순환 행렬 </a:t>
            </a:r>
            <a:r>
              <a:rPr lang="en-US" altLang="ko-KR" sz="2400" dirty="0" smtClean="0">
                <a:sym typeface="Wingdings" pitchFamily="2" charset="2"/>
              </a:rPr>
              <a:t>H</a:t>
            </a:r>
            <a:r>
              <a:rPr lang="ko-KR" altLang="en-US" sz="2400" dirty="0" smtClean="0">
                <a:sym typeface="Wingdings" pitchFamily="2" charset="2"/>
              </a:rPr>
              <a:t>와 </a:t>
            </a:r>
            <a:r>
              <a:rPr lang="en-US" altLang="ko-KR" sz="2400" dirty="0" smtClean="0">
                <a:sym typeface="Wingdings" pitchFamily="2" charset="2"/>
              </a:rPr>
              <a:t>G </a:t>
            </a:r>
            <a:r>
              <a:rPr lang="ko-KR" altLang="en-US" sz="2400" dirty="0" smtClean="0">
                <a:sym typeface="Wingdings" pitchFamily="2" charset="2"/>
              </a:rPr>
              <a:t>그리고 </a:t>
            </a:r>
            <a:r>
              <a:rPr lang="en-US" altLang="ko-KR" sz="2400" dirty="0" smtClean="0">
                <a:sym typeface="Wingdings" pitchFamily="2" charset="2"/>
              </a:rPr>
              <a:t>LDPC </a:t>
            </a:r>
            <a:r>
              <a:rPr lang="ko-KR" altLang="en-US" sz="2400" dirty="0" smtClean="0">
                <a:sym typeface="Wingdings" pitchFamily="2" charset="2"/>
              </a:rPr>
              <a:t>코드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 </a:t>
            </a:r>
            <a:r>
              <a:rPr lang="en-US" altLang="ko-KR" sz="2000" dirty="0" smtClean="0">
                <a:sym typeface="Wingdings" pitchFamily="2" charset="2"/>
              </a:rPr>
              <a:t>LDPC(</a:t>
            </a:r>
            <a:r>
              <a:rPr lang="ko-KR" altLang="en-US" sz="2000" dirty="0" smtClean="0">
                <a:sym typeface="Wingdings" pitchFamily="2" charset="2"/>
              </a:rPr>
              <a:t>저밀도 패리티 체크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1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LEDAkem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LEDApkc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ym typeface="Wingdings" pitchFamily="2" charset="2"/>
              </a:rPr>
              <a:t>순환 행렬</a:t>
            </a:r>
            <a:r>
              <a:rPr lang="en-US" altLang="ko-KR" sz="2400" dirty="0" smtClean="0">
                <a:sym typeface="Wingdings" pitchFamily="2" charset="2"/>
              </a:rPr>
              <a:t>(Block </a:t>
            </a:r>
            <a:r>
              <a:rPr lang="en-US" altLang="ko-KR" sz="2400" dirty="0" err="1" smtClean="0">
                <a:sym typeface="Wingdings" pitchFamily="2" charset="2"/>
              </a:rPr>
              <a:t>Circulant</a:t>
            </a:r>
            <a:r>
              <a:rPr lang="en-US" altLang="ko-KR" sz="2400" dirty="0" smtClean="0">
                <a:sym typeface="Wingdings" pitchFamily="2" charset="2"/>
              </a:rPr>
              <a:t>)</a:t>
            </a:r>
            <a:r>
              <a:rPr lang="ko-KR" altLang="en-US" sz="2400" dirty="0" smtClean="0">
                <a:sym typeface="Wingdings" pitchFamily="2" charset="2"/>
              </a:rPr>
              <a:t> 방식 사용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A = 			= </a:t>
            </a:r>
            <a:r>
              <a:rPr lang="en-US" altLang="ko-KR" sz="2400" dirty="0">
                <a:sym typeface="Wingdings" pitchFamily="2" charset="2"/>
              </a:rPr>
              <a:t>a</a:t>
            </a:r>
            <a:r>
              <a:rPr lang="en-US" altLang="ko-KR" sz="2400" baseline="-25000" dirty="0">
                <a:sym typeface="Wingdings" pitchFamily="2" charset="2"/>
              </a:rPr>
              <a:t>0 </a:t>
            </a:r>
            <a:r>
              <a:rPr lang="en-US" altLang="ko-KR" sz="2400" dirty="0" smtClean="0">
                <a:sym typeface="Wingdings" pitchFamily="2" charset="2"/>
              </a:rPr>
              <a:t>+ a</a:t>
            </a:r>
            <a:r>
              <a:rPr lang="en-US" altLang="ko-KR" sz="2400" baseline="-25000" dirty="0" smtClean="0">
                <a:sym typeface="Wingdings" pitchFamily="2" charset="2"/>
              </a:rPr>
              <a:t>0</a:t>
            </a:r>
            <a:r>
              <a:rPr lang="en-US" altLang="ko-KR" sz="2400" dirty="0" smtClean="0">
                <a:sym typeface="Wingdings" pitchFamily="2" charset="2"/>
              </a:rPr>
              <a:t>x + a</a:t>
            </a:r>
            <a:r>
              <a:rPr lang="en-US" altLang="ko-KR" sz="2400" baseline="-25000" dirty="0" smtClean="0">
                <a:sym typeface="Wingdings" pitchFamily="2" charset="2"/>
              </a:rPr>
              <a:t>0</a:t>
            </a:r>
            <a:r>
              <a:rPr lang="en-US" altLang="ko-KR" sz="2400" dirty="0" smtClean="0">
                <a:sym typeface="Wingdings" pitchFamily="2" charset="2"/>
              </a:rPr>
              <a:t>x</a:t>
            </a:r>
            <a:r>
              <a:rPr lang="en-US" altLang="ko-KR" sz="2400" baseline="30000" dirty="0" smtClean="0">
                <a:sym typeface="Wingdings" pitchFamily="2" charset="2"/>
              </a:rPr>
              <a:t>2 </a:t>
            </a:r>
            <a:r>
              <a:rPr lang="en-US" altLang="ko-KR" sz="2400" dirty="0" smtClean="0">
                <a:sym typeface="Wingdings" pitchFamily="2" charset="2"/>
              </a:rPr>
              <a:t>mod x</a:t>
            </a:r>
            <a:r>
              <a:rPr lang="en-US" altLang="ko-KR" sz="2400" baseline="30000" dirty="0" smtClean="0">
                <a:sym typeface="Wingdings" pitchFamily="2" charset="2"/>
              </a:rPr>
              <a:t>3</a:t>
            </a:r>
            <a:r>
              <a:rPr lang="en-US" altLang="ko-KR" sz="2400" dirty="0" smtClean="0">
                <a:sym typeface="Wingdings" pitchFamily="2" charset="2"/>
              </a:rPr>
              <a:t> + 1 </a:t>
            </a:r>
            <a:br>
              <a:rPr lang="en-US" altLang="ko-KR" sz="2400" dirty="0" smtClean="0">
                <a:sym typeface="Wingdings" pitchFamily="2" charset="2"/>
              </a:rPr>
            </a:br>
            <a:endParaRPr lang="en-US" altLang="ko-KR" sz="24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ym typeface="Wingdings" pitchFamily="2" charset="2"/>
              </a:rPr>
              <a:t>n</a:t>
            </a:r>
            <a:r>
              <a:rPr lang="en-US" altLang="ko-KR" sz="2400" dirty="0" smtClean="0">
                <a:sym typeface="Wingdings" pitchFamily="2" charset="2"/>
              </a:rPr>
              <a:t> * n</a:t>
            </a:r>
            <a:r>
              <a:rPr lang="ko-KR" altLang="en-US" sz="2400" dirty="0" smtClean="0">
                <a:sym typeface="Wingdings" pitchFamily="2" charset="2"/>
              </a:rPr>
              <a:t>의 행렬이 첫 행만을 가지고도 표현이 가능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키 사이즈 절약 </a:t>
            </a:r>
            <a:r>
              <a:rPr lang="en-US" altLang="ko-KR" sz="2000" dirty="0" smtClean="0">
                <a:sym typeface="Wingdings" pitchFamily="2" charset="2"/>
              </a:rPr>
              <a:t>O(n</a:t>
            </a:r>
            <a:r>
              <a:rPr lang="en-US" altLang="ko-KR" sz="2000" baseline="30000" dirty="0" smtClean="0">
                <a:sym typeface="Wingdings" pitchFamily="2" charset="2"/>
              </a:rPr>
              <a:t>2</a:t>
            </a:r>
            <a:r>
              <a:rPr lang="en-US" altLang="ko-KR" sz="2000" dirty="0" smtClean="0">
                <a:sym typeface="Wingdings" pitchFamily="2" charset="2"/>
              </a:rPr>
              <a:t>)  O(n)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ym typeface="Wingdings" pitchFamily="2" charset="2"/>
              </a:rPr>
              <a:t>mod </a:t>
            </a:r>
            <a:r>
              <a:rPr lang="en-US" altLang="ko-KR" sz="2400" dirty="0" err="1" smtClean="0">
                <a:sym typeface="Wingdings" pitchFamily="2" charset="2"/>
              </a:rPr>
              <a:t>x</a:t>
            </a:r>
            <a:r>
              <a:rPr lang="en-US" altLang="ko-KR" sz="2400" baseline="30000" dirty="0" err="1" smtClean="0">
                <a:sym typeface="Wingdings" pitchFamily="2" charset="2"/>
              </a:rPr>
              <a:t>n</a:t>
            </a:r>
            <a:r>
              <a:rPr lang="en-US" altLang="ko-KR" sz="2400" dirty="0" smtClean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+ 1 </a:t>
            </a:r>
            <a:r>
              <a:rPr lang="ko-KR" altLang="en-US" sz="2400" dirty="0" smtClean="0">
                <a:sym typeface="Wingdings" pitchFamily="2" charset="2"/>
              </a:rPr>
              <a:t>형식의 산술과 동일</a:t>
            </a:r>
            <a:r>
              <a:rPr lang="en-US" altLang="ko-KR" sz="2400" dirty="0">
                <a:sym typeface="Wingdings" pitchFamily="2" charset="2"/>
              </a:rPr>
              <a:t/>
            </a:r>
            <a:br>
              <a:rPr lang="en-US" altLang="ko-KR" sz="2400" dirty="0">
                <a:sym typeface="Wingdings" pitchFamily="2" charset="2"/>
              </a:rPr>
            </a:br>
            <a:endParaRPr lang="en-US" altLang="ko-KR" sz="2400" dirty="0" smtClean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3336" y="2138766"/>
            <a:ext cx="1425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ym typeface="Wingdings" pitchFamily="2" charset="2"/>
              </a:rPr>
              <a:t>a</a:t>
            </a:r>
            <a:r>
              <a:rPr lang="en-US" altLang="ko-KR" sz="2400" baseline="-25000" dirty="0" smtClean="0">
                <a:sym typeface="Wingdings" pitchFamily="2" charset="2"/>
              </a:rPr>
              <a:t>0  </a:t>
            </a:r>
            <a:r>
              <a:rPr lang="en-US" altLang="ko-KR" sz="2400" dirty="0" smtClean="0">
                <a:sym typeface="Wingdings" pitchFamily="2" charset="2"/>
              </a:rPr>
              <a:t>a</a:t>
            </a:r>
            <a:r>
              <a:rPr lang="en-US" altLang="ko-KR" sz="2400" baseline="-25000" dirty="0">
                <a:sym typeface="Wingdings" pitchFamily="2" charset="2"/>
              </a:rPr>
              <a:t>1</a:t>
            </a:r>
            <a:r>
              <a:rPr lang="en-US" altLang="ko-KR" sz="2400" baseline="-25000" dirty="0" smtClean="0">
                <a:sym typeface="Wingdings" pitchFamily="2" charset="2"/>
              </a:rPr>
              <a:t>  </a:t>
            </a:r>
            <a:r>
              <a:rPr lang="en-US" altLang="ko-KR" sz="2400" dirty="0" smtClean="0">
                <a:sym typeface="Wingdings" pitchFamily="2" charset="2"/>
              </a:rPr>
              <a:t>a</a:t>
            </a:r>
            <a:r>
              <a:rPr lang="en-US" altLang="ko-KR" sz="2400" baseline="-25000" dirty="0">
                <a:sym typeface="Wingdings" pitchFamily="2" charset="2"/>
              </a:rPr>
              <a:t>2</a:t>
            </a:r>
            <a:endParaRPr lang="en-US" altLang="ko-KR" sz="2400" baseline="-25000" dirty="0" smtClean="0">
              <a:sym typeface="Wingdings" pitchFamily="2" charset="2"/>
            </a:endParaRPr>
          </a:p>
          <a:p>
            <a:r>
              <a:rPr lang="en-US" altLang="ko-KR" sz="2400" dirty="0" smtClean="0">
                <a:sym typeface="Wingdings" pitchFamily="2" charset="2"/>
              </a:rPr>
              <a:t>a</a:t>
            </a:r>
            <a:r>
              <a:rPr lang="en-US" altLang="ko-KR" sz="2400" baseline="-25000" dirty="0">
                <a:sym typeface="Wingdings" pitchFamily="2" charset="2"/>
              </a:rPr>
              <a:t>2</a:t>
            </a:r>
            <a:r>
              <a:rPr lang="en-US" altLang="ko-KR" sz="2400" baseline="-25000" dirty="0" smtClean="0">
                <a:sym typeface="Wingdings" pitchFamily="2" charset="2"/>
              </a:rPr>
              <a:t>  </a:t>
            </a:r>
            <a:r>
              <a:rPr lang="en-US" altLang="ko-KR" sz="2400" dirty="0">
                <a:sym typeface="Wingdings" pitchFamily="2" charset="2"/>
              </a:rPr>
              <a:t>a</a:t>
            </a:r>
            <a:r>
              <a:rPr lang="en-US" altLang="ko-KR" sz="2400" baseline="-25000" dirty="0">
                <a:sym typeface="Wingdings" pitchFamily="2" charset="2"/>
              </a:rPr>
              <a:t>0 </a:t>
            </a:r>
            <a:r>
              <a:rPr lang="en-US" altLang="ko-KR" sz="2400" baseline="-25000" dirty="0" smtClean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>a</a:t>
            </a:r>
            <a:r>
              <a:rPr lang="en-US" altLang="ko-KR" sz="2400" baseline="-25000" dirty="0">
                <a:sym typeface="Wingdings" pitchFamily="2" charset="2"/>
              </a:rPr>
              <a:t>1</a:t>
            </a:r>
            <a:endParaRPr lang="en-US" altLang="ko-KR" sz="2400" baseline="-25000" dirty="0" smtClean="0">
              <a:sym typeface="Wingdings" pitchFamily="2" charset="2"/>
            </a:endParaRPr>
          </a:p>
          <a:p>
            <a:r>
              <a:rPr lang="en-US" altLang="ko-KR" sz="2400" dirty="0" smtClean="0">
                <a:sym typeface="Wingdings" pitchFamily="2" charset="2"/>
              </a:rPr>
              <a:t>a</a:t>
            </a:r>
            <a:r>
              <a:rPr lang="en-US" altLang="ko-KR" sz="2400" baseline="-25000" dirty="0" smtClean="0">
                <a:sym typeface="Wingdings" pitchFamily="2" charset="2"/>
              </a:rPr>
              <a:t>1  </a:t>
            </a:r>
            <a:r>
              <a:rPr lang="en-US" altLang="ko-KR" sz="2400" dirty="0" smtClean="0">
                <a:sym typeface="Wingdings" pitchFamily="2" charset="2"/>
              </a:rPr>
              <a:t>a</a:t>
            </a:r>
            <a:r>
              <a:rPr lang="en-US" altLang="ko-KR" sz="2400" baseline="-25000" dirty="0">
                <a:sym typeface="Wingdings" pitchFamily="2" charset="2"/>
              </a:rPr>
              <a:t>2</a:t>
            </a:r>
            <a:r>
              <a:rPr lang="en-US" altLang="ko-KR" sz="2400" baseline="-25000" dirty="0" smtClean="0">
                <a:sym typeface="Wingdings" pitchFamily="2" charset="2"/>
              </a:rPr>
              <a:t>  </a:t>
            </a:r>
            <a:r>
              <a:rPr lang="en-US" altLang="ko-KR" sz="2400" dirty="0" smtClean="0">
                <a:sym typeface="Wingdings" pitchFamily="2" charset="2"/>
              </a:rPr>
              <a:t>a</a:t>
            </a:r>
            <a:r>
              <a:rPr lang="en-US" altLang="ko-KR" sz="2400" baseline="-25000" dirty="0" smtClean="0">
                <a:sym typeface="Wingdings" pitchFamily="2" charset="2"/>
              </a:rPr>
              <a:t>0</a:t>
            </a:r>
            <a:endParaRPr lang="en-US" altLang="ko-KR" sz="2400" baseline="-25000" dirty="0">
              <a:sym typeface="Wingdings" pitchFamily="2" charset="2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1348353" y="2185259"/>
            <a:ext cx="1580827" cy="1200329"/>
          </a:xfrm>
          <a:prstGeom prst="bracketPair">
            <a:avLst>
              <a:gd name="adj" fmla="val 375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LEDAkem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LEDApkc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ym typeface="Wingdings" pitchFamily="2" charset="2"/>
              </a:rPr>
              <a:t>순환 행렬 </a:t>
            </a:r>
            <a:r>
              <a:rPr lang="ko-KR" altLang="en-US" sz="2400" dirty="0">
                <a:sym typeface="Wingdings" pitchFamily="2" charset="2"/>
              </a:rPr>
              <a:t>패</a:t>
            </a:r>
            <a:r>
              <a:rPr lang="ko-KR" altLang="en-US" sz="2400" dirty="0" smtClean="0">
                <a:sym typeface="Wingdings" pitchFamily="2" charset="2"/>
              </a:rPr>
              <a:t>리티와 선형 부호 행렬 이용</a:t>
            </a:r>
            <a:endParaRPr lang="en-US" altLang="ko-KR" sz="24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ym typeface="Wingdings" pitchFamily="2" charset="2"/>
              </a:rPr>
              <a:t>신드롬 </a:t>
            </a:r>
            <a:r>
              <a:rPr lang="ko-KR" altLang="en-US" sz="2400" dirty="0" err="1" smtClean="0">
                <a:sym typeface="Wingdings" pitchFamily="2" charset="2"/>
              </a:rPr>
              <a:t>디코딩</a:t>
            </a:r>
            <a:r>
              <a:rPr lang="ko-KR" altLang="en-US" sz="2400" dirty="0" smtClean="0">
                <a:sym typeface="Wingdings" pitchFamily="2" charset="2"/>
              </a:rPr>
              <a:t> 방식으로 </a:t>
            </a:r>
            <a:r>
              <a:rPr lang="en-US" altLang="ko-KR" sz="2400" dirty="0" smtClean="0">
                <a:sym typeface="Wingdings" pitchFamily="2" charset="2"/>
              </a:rPr>
              <a:t>Quasi-Cyclic(</a:t>
            </a:r>
            <a:r>
              <a:rPr lang="ko-KR" altLang="en-US" sz="2400" dirty="0" smtClean="0">
                <a:sym typeface="Wingdings" pitchFamily="2" charset="2"/>
              </a:rPr>
              <a:t>준 순환</a:t>
            </a:r>
            <a:r>
              <a:rPr lang="en-US" altLang="ko-KR" sz="2400" dirty="0" smtClean="0">
                <a:sym typeface="Wingdings" pitchFamily="2" charset="2"/>
              </a:rPr>
              <a:t>) </a:t>
            </a:r>
            <a:r>
              <a:rPr lang="ko-KR" altLang="en-US" sz="2400" dirty="0" smtClean="0">
                <a:sym typeface="Wingdings" pitchFamily="2" charset="2"/>
              </a:rPr>
              <a:t>구조를 깰 수 없음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QC </a:t>
            </a:r>
            <a:r>
              <a:rPr lang="ko-KR" altLang="en-US" sz="2400" dirty="0" smtClean="0">
                <a:sym typeface="Wingdings" pitchFamily="2" charset="2"/>
              </a:rPr>
              <a:t>구조를 깨는 문제는 </a:t>
            </a:r>
            <a:r>
              <a:rPr lang="en-US" altLang="ko-KR" sz="2400" dirty="0" smtClean="0">
                <a:sym typeface="Wingdings" pitchFamily="2" charset="2"/>
              </a:rPr>
              <a:t>NP-Complete</a:t>
            </a:r>
            <a:r>
              <a:rPr lang="en-US" altLang="ko-KR" sz="2400" dirty="0">
                <a:sym typeface="Wingdings" pitchFamily="2" charset="2"/>
              </a:rPr>
              <a:t/>
            </a:r>
            <a:br>
              <a:rPr lang="en-US" altLang="ko-KR" sz="2400" dirty="0">
                <a:sym typeface="Wingdings" pitchFamily="2" charset="2"/>
              </a:rPr>
            </a:br>
            <a:endParaRPr lang="en-US" altLang="ko-KR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624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Cyclic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Code C = {000, 101, 011, 110}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C</a:t>
            </a:r>
            <a:r>
              <a:rPr lang="en-US" altLang="ko-KR" sz="2400" baseline="-25000" dirty="0" smtClean="0">
                <a:sym typeface="Wingdings" pitchFamily="2" charset="2"/>
              </a:rPr>
              <a:t>1</a:t>
            </a:r>
            <a:r>
              <a:rPr lang="en-US" altLang="ko-KR" sz="2400" dirty="0" smtClean="0">
                <a:sym typeface="Wingdings" pitchFamily="2" charset="2"/>
              </a:rPr>
              <a:t> = 101100	</a:t>
            </a:r>
            <a:r>
              <a:rPr lang="en-US" altLang="ko-KR" sz="2400" dirty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>	C</a:t>
            </a:r>
            <a:r>
              <a:rPr lang="en-US" altLang="ko-KR" sz="2400" baseline="-25000" dirty="0" smtClean="0">
                <a:sym typeface="Wingdings" pitchFamily="2" charset="2"/>
              </a:rPr>
              <a:t>2</a:t>
            </a:r>
            <a:r>
              <a:rPr lang="en-US" altLang="ko-KR" sz="2400" dirty="0" smtClean="0">
                <a:sym typeface="Wingdings" pitchFamily="2" charset="2"/>
              </a:rPr>
              <a:t> = 010110 			C</a:t>
            </a:r>
            <a:r>
              <a:rPr lang="en-US" altLang="ko-KR" sz="2400" baseline="-25000" dirty="0">
                <a:sym typeface="Wingdings" pitchFamily="2" charset="2"/>
              </a:rPr>
              <a:t>3</a:t>
            </a:r>
            <a:r>
              <a:rPr lang="en-US" altLang="ko-KR" sz="2400" dirty="0" smtClean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= </a:t>
            </a:r>
            <a:r>
              <a:rPr lang="en-US" altLang="ko-KR" sz="2400" dirty="0" smtClean="0">
                <a:sym typeface="Wingdings" pitchFamily="2" charset="2"/>
              </a:rPr>
              <a:t>0010111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C</a:t>
            </a:r>
            <a:r>
              <a:rPr lang="en-US" altLang="ko-KR" sz="2400" baseline="-25000" dirty="0" smtClean="0">
                <a:sym typeface="Wingdings" pitchFamily="2" charset="2"/>
              </a:rPr>
              <a:t>1  </a:t>
            </a:r>
            <a:r>
              <a:rPr lang="en-US" altLang="ko-KR" sz="2400" dirty="0" smtClean="0">
                <a:sym typeface="Wingdings" pitchFamily="2" charset="2"/>
              </a:rPr>
              <a:t>+ C</a:t>
            </a:r>
            <a:r>
              <a:rPr lang="en-US" altLang="ko-KR" sz="2400" baseline="-25000" dirty="0" smtClean="0">
                <a:sym typeface="Wingdings" pitchFamily="2" charset="2"/>
              </a:rPr>
              <a:t>2</a:t>
            </a:r>
            <a:r>
              <a:rPr lang="en-US" altLang="ko-KR" sz="2400" dirty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>= 1110010	</a:t>
            </a:r>
            <a:r>
              <a:rPr lang="en-US" altLang="ko-KR" sz="2400" dirty="0">
                <a:sym typeface="Wingdings" pitchFamily="2" charset="2"/>
              </a:rPr>
              <a:t>C</a:t>
            </a:r>
            <a:r>
              <a:rPr lang="en-US" altLang="ko-KR" sz="2400" baseline="-25000" dirty="0">
                <a:sym typeface="Wingdings" pitchFamily="2" charset="2"/>
              </a:rPr>
              <a:t>1  </a:t>
            </a:r>
            <a:r>
              <a:rPr lang="en-US" altLang="ko-KR" sz="2400" dirty="0">
                <a:sym typeface="Wingdings" pitchFamily="2" charset="2"/>
              </a:rPr>
              <a:t>+ </a:t>
            </a:r>
            <a:r>
              <a:rPr lang="en-US" altLang="ko-KR" sz="2400" dirty="0" smtClean="0">
                <a:sym typeface="Wingdings" pitchFamily="2" charset="2"/>
              </a:rPr>
              <a:t>C</a:t>
            </a:r>
            <a:r>
              <a:rPr lang="en-US" altLang="ko-KR" sz="2400" baseline="-25000" dirty="0" smtClean="0">
                <a:sym typeface="Wingdings" pitchFamily="2" charset="2"/>
              </a:rPr>
              <a:t>3</a:t>
            </a:r>
            <a:r>
              <a:rPr lang="en-US" altLang="ko-KR" sz="2400" dirty="0" smtClean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= </a:t>
            </a:r>
            <a:r>
              <a:rPr lang="en-US" altLang="ko-KR" sz="2400" dirty="0" smtClean="0">
                <a:sym typeface="Wingdings" pitchFamily="2" charset="2"/>
              </a:rPr>
              <a:t>1001011 		C</a:t>
            </a:r>
            <a:r>
              <a:rPr lang="en-US" altLang="ko-KR" sz="2400" baseline="-25000" dirty="0">
                <a:sym typeface="Wingdings" pitchFamily="2" charset="2"/>
              </a:rPr>
              <a:t>2</a:t>
            </a:r>
            <a:r>
              <a:rPr lang="en-US" altLang="ko-KR" sz="2400" baseline="-25000" dirty="0" smtClean="0">
                <a:sym typeface="Wingdings" pitchFamily="2" charset="2"/>
              </a:rPr>
              <a:t>  </a:t>
            </a:r>
            <a:r>
              <a:rPr lang="en-US" altLang="ko-KR" sz="2400" dirty="0">
                <a:sym typeface="Wingdings" pitchFamily="2" charset="2"/>
              </a:rPr>
              <a:t>+ </a:t>
            </a:r>
            <a:r>
              <a:rPr lang="en-US" altLang="ko-KR" sz="2400" dirty="0" smtClean="0">
                <a:sym typeface="Wingdings" pitchFamily="2" charset="2"/>
              </a:rPr>
              <a:t>C</a:t>
            </a:r>
            <a:r>
              <a:rPr lang="en-US" altLang="ko-KR" sz="2400" baseline="-25000" dirty="0" smtClean="0">
                <a:sym typeface="Wingdings" pitchFamily="2" charset="2"/>
              </a:rPr>
              <a:t>3</a:t>
            </a:r>
            <a:r>
              <a:rPr lang="en-US" altLang="ko-KR" sz="2400" dirty="0" smtClean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= </a:t>
            </a:r>
            <a:r>
              <a:rPr lang="en-US" altLang="ko-KR" sz="2400" dirty="0" smtClean="0">
                <a:sym typeface="Wingdings" pitchFamily="2" charset="2"/>
              </a:rPr>
              <a:t>0111001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C</a:t>
            </a:r>
            <a:r>
              <a:rPr lang="en-US" altLang="ko-KR" sz="2400" baseline="-25000" dirty="0">
                <a:sym typeface="Wingdings" pitchFamily="2" charset="2"/>
              </a:rPr>
              <a:t>1  </a:t>
            </a:r>
            <a:r>
              <a:rPr lang="en-US" altLang="ko-KR" sz="2400" dirty="0">
                <a:sym typeface="Wingdings" pitchFamily="2" charset="2"/>
              </a:rPr>
              <a:t>+ C</a:t>
            </a:r>
            <a:r>
              <a:rPr lang="en-US" altLang="ko-KR" sz="2400" baseline="-25000" dirty="0">
                <a:sym typeface="Wingdings" pitchFamily="2" charset="2"/>
              </a:rPr>
              <a:t>2</a:t>
            </a:r>
            <a:r>
              <a:rPr lang="en-US" altLang="ko-KR" sz="2400" dirty="0">
                <a:sym typeface="Wingdings" pitchFamily="2" charset="2"/>
              </a:rPr>
              <a:t> + </a:t>
            </a:r>
            <a:r>
              <a:rPr lang="en-US" altLang="ko-KR" sz="2400" dirty="0" smtClean="0">
                <a:sym typeface="Wingdings" pitchFamily="2" charset="2"/>
              </a:rPr>
              <a:t>C</a:t>
            </a:r>
            <a:r>
              <a:rPr lang="en-US" altLang="ko-KR" sz="2400" baseline="-25000" dirty="0" smtClean="0">
                <a:sym typeface="Wingdings" pitchFamily="2" charset="2"/>
              </a:rPr>
              <a:t>3</a:t>
            </a:r>
            <a:r>
              <a:rPr lang="en-US" altLang="ko-KR" sz="2400" dirty="0" smtClean="0">
                <a:sym typeface="Wingdings" pitchFamily="2" charset="2"/>
              </a:rPr>
              <a:t> = 1100101</a:t>
            </a:r>
          </a:p>
        </p:txBody>
      </p:sp>
      <p:pic>
        <p:nvPicPr>
          <p:cNvPr id="1028" name="Picture 4" descr="cyclic cod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7" t="24281" r="32071" b="57671"/>
          <a:stretch/>
        </p:blipFill>
        <p:spPr bwMode="auto">
          <a:xfrm>
            <a:off x="3301497" y="2421897"/>
            <a:ext cx="4215182" cy="193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1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Cyclic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C</a:t>
            </a:r>
            <a:r>
              <a:rPr lang="en-US" altLang="ko-KR" sz="2400" baseline="-25000" dirty="0" smtClean="0">
                <a:sym typeface="Wingdings" pitchFamily="2" charset="2"/>
              </a:rPr>
              <a:t>1</a:t>
            </a:r>
            <a:r>
              <a:rPr lang="en-US" altLang="ko-KR" sz="2400" dirty="0" smtClean="0">
                <a:sym typeface="Wingdings" pitchFamily="2" charset="2"/>
              </a:rPr>
              <a:t> = 101100	</a:t>
            </a:r>
            <a:r>
              <a:rPr lang="en-US" altLang="ko-KR" sz="2400" dirty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>	C</a:t>
            </a:r>
            <a:r>
              <a:rPr lang="en-US" altLang="ko-KR" sz="2400" baseline="-25000" dirty="0" smtClean="0">
                <a:sym typeface="Wingdings" pitchFamily="2" charset="2"/>
              </a:rPr>
              <a:t>2</a:t>
            </a:r>
            <a:r>
              <a:rPr lang="en-US" altLang="ko-KR" sz="2400" dirty="0" smtClean="0">
                <a:sym typeface="Wingdings" pitchFamily="2" charset="2"/>
              </a:rPr>
              <a:t> = 010110 			C</a:t>
            </a:r>
            <a:r>
              <a:rPr lang="en-US" altLang="ko-KR" sz="2400" baseline="-25000" dirty="0">
                <a:sym typeface="Wingdings" pitchFamily="2" charset="2"/>
              </a:rPr>
              <a:t>3</a:t>
            </a:r>
            <a:r>
              <a:rPr lang="en-US" altLang="ko-KR" sz="2400" dirty="0" smtClean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= </a:t>
            </a:r>
            <a:r>
              <a:rPr lang="en-US" altLang="ko-KR" sz="2400" dirty="0" smtClean="0">
                <a:sym typeface="Wingdings" pitchFamily="2" charset="2"/>
              </a:rPr>
              <a:t>0010111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C</a:t>
            </a:r>
            <a:r>
              <a:rPr lang="en-US" altLang="ko-KR" sz="2400" baseline="-25000" dirty="0" smtClean="0">
                <a:sym typeface="Wingdings" pitchFamily="2" charset="2"/>
              </a:rPr>
              <a:t>1  </a:t>
            </a:r>
            <a:r>
              <a:rPr lang="en-US" altLang="ko-KR" sz="2400" dirty="0" smtClean="0">
                <a:sym typeface="Wingdings" pitchFamily="2" charset="2"/>
              </a:rPr>
              <a:t>+ C</a:t>
            </a:r>
            <a:r>
              <a:rPr lang="en-US" altLang="ko-KR" sz="2400" baseline="-25000" dirty="0" smtClean="0">
                <a:sym typeface="Wingdings" pitchFamily="2" charset="2"/>
              </a:rPr>
              <a:t>2</a:t>
            </a:r>
            <a:r>
              <a:rPr lang="en-US" altLang="ko-KR" sz="2400" dirty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>= 1110010	</a:t>
            </a:r>
            <a:r>
              <a:rPr lang="en-US" altLang="ko-KR" sz="2400" dirty="0">
                <a:sym typeface="Wingdings" pitchFamily="2" charset="2"/>
              </a:rPr>
              <a:t>C</a:t>
            </a:r>
            <a:r>
              <a:rPr lang="en-US" altLang="ko-KR" sz="2400" baseline="-25000" dirty="0">
                <a:sym typeface="Wingdings" pitchFamily="2" charset="2"/>
              </a:rPr>
              <a:t>1  </a:t>
            </a:r>
            <a:r>
              <a:rPr lang="en-US" altLang="ko-KR" sz="2400" dirty="0">
                <a:sym typeface="Wingdings" pitchFamily="2" charset="2"/>
              </a:rPr>
              <a:t>+ </a:t>
            </a:r>
            <a:r>
              <a:rPr lang="en-US" altLang="ko-KR" sz="2400" dirty="0" smtClean="0">
                <a:sym typeface="Wingdings" pitchFamily="2" charset="2"/>
              </a:rPr>
              <a:t>C</a:t>
            </a:r>
            <a:r>
              <a:rPr lang="en-US" altLang="ko-KR" sz="2400" baseline="-25000" dirty="0" smtClean="0">
                <a:sym typeface="Wingdings" pitchFamily="2" charset="2"/>
              </a:rPr>
              <a:t>3</a:t>
            </a:r>
            <a:r>
              <a:rPr lang="en-US" altLang="ko-KR" sz="2400" dirty="0" smtClean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= </a:t>
            </a:r>
            <a:r>
              <a:rPr lang="en-US" altLang="ko-KR" sz="2400" dirty="0" smtClean="0">
                <a:sym typeface="Wingdings" pitchFamily="2" charset="2"/>
              </a:rPr>
              <a:t>1001011 		C</a:t>
            </a:r>
            <a:r>
              <a:rPr lang="en-US" altLang="ko-KR" sz="2400" baseline="-25000" dirty="0">
                <a:sym typeface="Wingdings" pitchFamily="2" charset="2"/>
              </a:rPr>
              <a:t>2</a:t>
            </a:r>
            <a:r>
              <a:rPr lang="en-US" altLang="ko-KR" sz="2400" baseline="-25000" dirty="0" smtClean="0">
                <a:sym typeface="Wingdings" pitchFamily="2" charset="2"/>
              </a:rPr>
              <a:t>  </a:t>
            </a:r>
            <a:r>
              <a:rPr lang="en-US" altLang="ko-KR" sz="2400" dirty="0">
                <a:sym typeface="Wingdings" pitchFamily="2" charset="2"/>
              </a:rPr>
              <a:t>+ </a:t>
            </a:r>
            <a:r>
              <a:rPr lang="en-US" altLang="ko-KR" sz="2400" dirty="0" smtClean="0">
                <a:sym typeface="Wingdings" pitchFamily="2" charset="2"/>
              </a:rPr>
              <a:t>C</a:t>
            </a:r>
            <a:r>
              <a:rPr lang="en-US" altLang="ko-KR" sz="2400" baseline="-25000" dirty="0" smtClean="0">
                <a:sym typeface="Wingdings" pitchFamily="2" charset="2"/>
              </a:rPr>
              <a:t>3</a:t>
            </a:r>
            <a:r>
              <a:rPr lang="en-US" altLang="ko-KR" sz="2400" dirty="0" smtClean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= </a:t>
            </a:r>
            <a:r>
              <a:rPr lang="en-US" altLang="ko-KR" sz="2400" dirty="0" smtClean="0">
                <a:sym typeface="Wingdings" pitchFamily="2" charset="2"/>
              </a:rPr>
              <a:t>0111001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C</a:t>
            </a:r>
            <a:r>
              <a:rPr lang="en-US" altLang="ko-KR" sz="2400" baseline="-25000" dirty="0">
                <a:sym typeface="Wingdings" pitchFamily="2" charset="2"/>
              </a:rPr>
              <a:t>1  </a:t>
            </a:r>
            <a:r>
              <a:rPr lang="en-US" altLang="ko-KR" sz="2400" dirty="0">
                <a:sym typeface="Wingdings" pitchFamily="2" charset="2"/>
              </a:rPr>
              <a:t>+ C</a:t>
            </a:r>
            <a:r>
              <a:rPr lang="en-US" altLang="ko-KR" sz="2400" baseline="-25000" dirty="0">
                <a:sym typeface="Wingdings" pitchFamily="2" charset="2"/>
              </a:rPr>
              <a:t>2</a:t>
            </a:r>
            <a:r>
              <a:rPr lang="en-US" altLang="ko-KR" sz="2400" dirty="0">
                <a:sym typeface="Wingdings" pitchFamily="2" charset="2"/>
              </a:rPr>
              <a:t> + </a:t>
            </a:r>
            <a:r>
              <a:rPr lang="en-US" altLang="ko-KR" sz="2400" dirty="0" smtClean="0">
                <a:sym typeface="Wingdings" pitchFamily="2" charset="2"/>
              </a:rPr>
              <a:t>C</a:t>
            </a:r>
            <a:r>
              <a:rPr lang="en-US" altLang="ko-KR" sz="2400" baseline="-25000" dirty="0" smtClean="0">
                <a:sym typeface="Wingdings" pitchFamily="2" charset="2"/>
              </a:rPr>
              <a:t>3</a:t>
            </a:r>
            <a:r>
              <a:rPr lang="en-US" altLang="ko-KR" sz="2400" dirty="0" smtClean="0">
                <a:sym typeface="Wingdings" pitchFamily="2" charset="2"/>
              </a:rPr>
              <a:t> = 1100101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baseline="-25000" dirty="0" smtClean="0">
                <a:sym typeface="Wingdings" pitchFamily="2" charset="2"/>
              </a:rPr>
              <a:t/>
            </a:r>
            <a:br>
              <a:rPr lang="en-US" altLang="ko-KR" sz="2400" baseline="-25000" dirty="0" smtClean="0">
                <a:sym typeface="Wingdings" pitchFamily="2" charset="2"/>
              </a:rPr>
            </a:br>
            <a:endParaRPr lang="en-US" altLang="ko-KR" sz="2400" dirty="0" smtClean="0"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64" y="4482319"/>
            <a:ext cx="7426313" cy="167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9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Cyclic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Code C = {000, 101, 011, 110}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en-US" altLang="ko-KR" sz="2400" dirty="0">
                <a:sym typeface="Wingdings" pitchFamily="2" charset="2"/>
              </a:rPr>
              <a:t>Code </a:t>
            </a:r>
            <a:r>
              <a:rPr lang="en-US" altLang="ko-KR" sz="2400" dirty="0" smtClean="0">
                <a:sym typeface="Wingdings" pitchFamily="2" charset="2"/>
              </a:rPr>
              <a:t>A </a:t>
            </a:r>
            <a:r>
              <a:rPr lang="en-US" altLang="ko-KR" sz="2400" dirty="0">
                <a:sym typeface="Wingdings" pitchFamily="2" charset="2"/>
              </a:rPr>
              <a:t>= {</a:t>
            </a:r>
            <a:r>
              <a:rPr lang="en-US" altLang="ko-KR" sz="2400" dirty="0" smtClean="0">
                <a:sym typeface="Wingdings" pitchFamily="2" charset="2"/>
              </a:rPr>
              <a:t>0000</a:t>
            </a:r>
            <a:r>
              <a:rPr lang="en-US" altLang="ko-KR" sz="2400" dirty="0">
                <a:sym typeface="Wingdings" pitchFamily="2" charset="2"/>
              </a:rPr>
              <a:t>, </a:t>
            </a:r>
            <a:r>
              <a:rPr lang="en-US" altLang="ko-KR" sz="2400" dirty="0" smtClean="0">
                <a:sym typeface="Wingdings" pitchFamily="2" charset="2"/>
              </a:rPr>
              <a:t>1001</a:t>
            </a:r>
            <a:r>
              <a:rPr lang="en-US" altLang="ko-KR" sz="2400" dirty="0">
                <a:sym typeface="Wingdings" pitchFamily="2" charset="2"/>
              </a:rPr>
              <a:t>, </a:t>
            </a:r>
            <a:r>
              <a:rPr lang="en-US" altLang="ko-KR" sz="2400" dirty="0" smtClean="0">
                <a:sym typeface="Wingdings" pitchFamily="2" charset="2"/>
              </a:rPr>
              <a:t>0110, 1111} </a:t>
            </a:r>
            <a:r>
              <a:rPr lang="ko-KR" altLang="en-US" sz="2400" dirty="0" smtClean="0">
                <a:sym typeface="Wingdings" pitchFamily="2" charset="2"/>
              </a:rPr>
              <a:t>는 완전한 </a:t>
            </a:r>
            <a:r>
              <a:rPr lang="en-US" altLang="ko-KR" sz="2400" dirty="0" smtClean="0">
                <a:sym typeface="Wingdings" pitchFamily="2" charset="2"/>
              </a:rPr>
              <a:t>Cyclic</a:t>
            </a:r>
            <a:r>
              <a:rPr lang="ko-KR" altLang="en-US" sz="2400" dirty="0" smtClean="0">
                <a:sym typeface="Wingdings" pitchFamily="2" charset="2"/>
              </a:rPr>
              <a:t>은 아니지만 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Cyclic Code</a:t>
            </a:r>
            <a:r>
              <a:rPr lang="ko-KR" altLang="en-US" sz="2400" dirty="0" smtClean="0">
                <a:sym typeface="Wingdings" pitchFamily="2" charset="2"/>
              </a:rPr>
              <a:t>로 취급해준다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  </a:t>
            </a:r>
            <a:r>
              <a:rPr lang="ko-KR" altLang="en-US" sz="2000" dirty="0" smtClean="0">
                <a:sym typeface="Wingdings" pitchFamily="2" charset="2"/>
              </a:rPr>
              <a:t>원소 전부가 </a:t>
            </a:r>
            <a:r>
              <a:rPr lang="en-US" altLang="ko-KR" sz="2000" dirty="0" smtClean="0">
                <a:sym typeface="Wingdings" pitchFamily="2" charset="2"/>
              </a:rPr>
              <a:t>Cyclic</a:t>
            </a:r>
            <a:r>
              <a:rPr lang="ko-KR" altLang="en-US" sz="2000" dirty="0" smtClean="0">
                <a:sym typeface="Wingdings" pitchFamily="2" charset="2"/>
              </a:rPr>
              <a:t>은 아니지만 몇 개는 </a:t>
            </a:r>
            <a:r>
              <a:rPr lang="en-US" altLang="ko-KR" sz="2000" dirty="0" smtClean="0">
                <a:sym typeface="Wingdings" pitchFamily="2" charset="2"/>
              </a:rPr>
              <a:t>Cyclic</a:t>
            </a:r>
            <a:r>
              <a:rPr lang="ko-KR" altLang="en-US" sz="2000" dirty="0" smtClean="0">
                <a:sym typeface="Wingdings" pitchFamily="2" charset="2"/>
              </a:rPr>
              <a:t>인 경우</a:t>
            </a:r>
            <a:r>
              <a:rPr lang="en-US" altLang="ko-KR" sz="2000" dirty="0">
                <a:sym typeface="Wingdings" pitchFamily="2" charset="2"/>
              </a:rPr>
              <a:t/>
            </a:r>
            <a:br>
              <a:rPr lang="en-US" altLang="ko-KR" sz="2000" dirty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/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이러한</a:t>
            </a:r>
            <a:r>
              <a:rPr lang="en-US" altLang="ko-KR" sz="2400" dirty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>Cyclic Code</a:t>
            </a:r>
            <a:r>
              <a:rPr lang="ko-KR" altLang="en-US" sz="2400" dirty="0" smtClean="0">
                <a:sym typeface="Wingdings" pitchFamily="2" charset="2"/>
              </a:rPr>
              <a:t>는 </a:t>
            </a:r>
            <a:r>
              <a:rPr lang="en-US" altLang="ko-KR" sz="2400" dirty="0" smtClean="0">
                <a:sym typeface="Wingdings" pitchFamily="2" charset="2"/>
              </a:rPr>
              <a:t>polynomial </a:t>
            </a:r>
            <a:r>
              <a:rPr lang="ko-KR" altLang="en-US" sz="2400" dirty="0" smtClean="0">
                <a:sym typeface="Wingdings" pitchFamily="2" charset="2"/>
              </a:rPr>
              <a:t>형식으로 나타내짐</a:t>
            </a:r>
            <a:endParaRPr lang="en-US" altLang="ko-KR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62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Low Density Parity Check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Bit Protection</a:t>
            </a:r>
            <a:r>
              <a:rPr lang="en-US" altLang="ko-KR" sz="2400" dirty="0">
                <a:sym typeface="Wingdings" pitchFamily="2" charset="2"/>
              </a:rPr>
              <a:t/>
            </a:r>
            <a:br>
              <a:rPr lang="en-US" altLang="ko-KR" sz="2400" dirty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ex)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100011 100011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ko-KR" altLang="en-US" sz="2400" dirty="0" smtClean="0">
                <a:sym typeface="Wingdings" pitchFamily="2" charset="2"/>
              </a:rPr>
              <a:t>같은 메시지를 </a:t>
            </a:r>
            <a:r>
              <a:rPr lang="en-US" altLang="ko-KR" sz="2400" dirty="0" smtClean="0">
                <a:sym typeface="Wingdings" pitchFamily="2" charset="2"/>
              </a:rPr>
              <a:t>2</a:t>
            </a:r>
            <a:r>
              <a:rPr lang="ko-KR" altLang="en-US" sz="2400" dirty="0" smtClean="0">
                <a:sym typeface="Wingdings" pitchFamily="2" charset="2"/>
              </a:rPr>
              <a:t>번 보내 확인을 할 수 있다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4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538030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어떤 문제에 대해서 </a:t>
            </a:r>
            <a:r>
              <a:rPr lang="en-US" altLang="ko-KR" dirty="0" smtClean="0"/>
              <a:t>Polynomial Time Algorithm</a:t>
            </a:r>
            <a:r>
              <a:rPr lang="ko-KR" altLang="en-US" dirty="0" smtClean="0"/>
              <a:t>이 존재하면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</a:t>
            </a:r>
            <a:r>
              <a:rPr lang="ko-KR" altLang="en-US" b="1" dirty="0" smtClean="0"/>
              <a:t>문제</a:t>
            </a:r>
            <a:r>
              <a:rPr lang="ko-KR" altLang="en-US" dirty="0" smtClean="0"/>
              <a:t>는 클래스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속한다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sz="2400" dirty="0" err="1" smtClean="0"/>
              <a:t>N^k</a:t>
            </a:r>
            <a:r>
              <a:rPr lang="ko-KR" altLang="en-US" sz="2400" dirty="0" smtClean="0"/>
              <a:t>의 형태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즉 다항시간에 해당 문제에 대한 </a:t>
            </a:r>
            <a:r>
              <a:rPr lang="en-US" altLang="ko-KR" sz="2400" dirty="0" smtClean="0"/>
              <a:t>solution</a:t>
            </a:r>
            <a:r>
              <a:rPr lang="ko-KR" altLang="en-US" sz="2400" dirty="0" smtClean="0"/>
              <a:t>을 찾을 수 있으면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에 속함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en-US" altLang="ko-KR" sz="2000" dirty="0" smtClean="0"/>
              <a:t>n^2, n^3, n^4…</a:t>
            </a:r>
            <a:r>
              <a:rPr lang="ko-KR" altLang="en-US" sz="2400" dirty="0" smtClean="0"/>
              <a:t> 등 다항시간이면 </a:t>
            </a:r>
            <a:r>
              <a:rPr lang="ko-KR" altLang="en-US" sz="2400" b="1" dirty="0" smtClean="0"/>
              <a:t>효율적</a:t>
            </a:r>
            <a:r>
              <a:rPr lang="en-US" altLang="ko-KR" sz="2400" dirty="0" smtClean="0"/>
              <a:t>(efficient)</a:t>
            </a:r>
            <a:r>
              <a:rPr lang="ko-KR" altLang="en-US" sz="2400" dirty="0" smtClean="0"/>
              <a:t>인 알고리즘으로 본다</a:t>
            </a:r>
            <a:r>
              <a:rPr lang="en-US" altLang="ko-KR" sz="2400" dirty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7583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Bit Protection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ex) </a:t>
            </a:r>
            <a:r>
              <a:rPr lang="ko-KR" altLang="en-US" sz="2000" dirty="0" smtClean="0">
                <a:sym typeface="Wingdings" pitchFamily="2" charset="2"/>
              </a:rPr>
              <a:t>중복 전송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>
                <a:solidFill>
                  <a:srgbClr val="FF0000"/>
                </a:solidFill>
                <a:sym typeface="Wingdings" pitchFamily="2" charset="2"/>
              </a:rPr>
              <a:t>?</a:t>
            </a:r>
            <a:r>
              <a:rPr lang="en-US" altLang="ko-KR" sz="2400" dirty="0" smtClean="0">
                <a:sym typeface="Wingdings" pitchFamily="2" charset="2"/>
              </a:rPr>
              <a:t>00011</a:t>
            </a:r>
            <a:endParaRPr lang="en-US" altLang="ko-KR" sz="2400" dirty="0"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sym typeface="Wingdings" pitchFamily="2" charset="2"/>
              </a:rPr>
              <a:t>  ?</a:t>
            </a:r>
            <a:r>
              <a:rPr lang="en-US" altLang="ko-KR" sz="2400" dirty="0" smtClean="0">
                <a:sym typeface="Wingdings" pitchFamily="2" charset="2"/>
              </a:rPr>
              <a:t>00011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 --------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 </a:t>
            </a:r>
            <a:r>
              <a:rPr lang="en-US" altLang="ko-KR" sz="2400" dirty="0" smtClean="0">
                <a:solidFill>
                  <a:srgbClr val="FF0000"/>
                </a:solidFill>
                <a:sym typeface="Wingdings" pitchFamily="2" charset="2"/>
              </a:rPr>
              <a:t>?</a:t>
            </a:r>
            <a:r>
              <a:rPr lang="en-US" altLang="ko-KR" sz="2400" dirty="0" smtClean="0">
                <a:sym typeface="Wingdings" pitchFamily="2" charset="2"/>
              </a:rPr>
              <a:t>00011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 - </a:t>
            </a:r>
            <a:r>
              <a:rPr lang="ko-KR" altLang="en-US" sz="2400" dirty="0" smtClean="0">
                <a:sym typeface="Wingdings" pitchFamily="2" charset="2"/>
              </a:rPr>
              <a:t>같은 비트에 문제가 생기면 찾을 수 없음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 - </a:t>
            </a:r>
            <a:r>
              <a:rPr lang="ko-KR" altLang="en-US" sz="2400" dirty="0" smtClean="0">
                <a:sym typeface="Wingdings" pitchFamily="2" charset="2"/>
              </a:rPr>
              <a:t>코드 수치 효율성이 떨어짐</a:t>
            </a:r>
            <a:endParaRPr lang="en-US" altLang="ko-KR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5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Bit Protection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ex)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>
                <a:solidFill>
                  <a:srgbClr val="FF0000"/>
                </a:solidFill>
                <a:sym typeface="Wingdings" pitchFamily="2" charset="2"/>
              </a:rPr>
              <a:t>?</a:t>
            </a:r>
            <a:r>
              <a:rPr lang="en-US" altLang="ko-KR" sz="2400" dirty="0" smtClean="0">
                <a:sym typeface="Wingdings" pitchFamily="2" charset="2"/>
              </a:rPr>
              <a:t>00011</a:t>
            </a:r>
            <a:endParaRPr lang="en-US" altLang="ko-KR" sz="2400" dirty="0"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sym typeface="Wingdings" pitchFamily="2" charset="2"/>
              </a:rPr>
              <a:t>  ?</a:t>
            </a:r>
            <a:r>
              <a:rPr lang="en-US" altLang="ko-KR" sz="2400" dirty="0" smtClean="0">
                <a:sym typeface="Wingdings" pitchFamily="2" charset="2"/>
              </a:rPr>
              <a:t>00011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 --------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 </a:t>
            </a:r>
            <a:r>
              <a:rPr lang="en-US" altLang="ko-KR" sz="2400" dirty="0" smtClean="0">
                <a:solidFill>
                  <a:srgbClr val="FF0000"/>
                </a:solidFill>
                <a:sym typeface="Wingdings" pitchFamily="2" charset="2"/>
              </a:rPr>
              <a:t>?</a:t>
            </a:r>
            <a:r>
              <a:rPr lang="en-US" altLang="ko-KR" sz="2400" dirty="0" smtClean="0">
                <a:sym typeface="Wingdings" pitchFamily="2" charset="2"/>
              </a:rPr>
              <a:t>00011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 - </a:t>
            </a:r>
            <a:r>
              <a:rPr lang="ko-KR" altLang="en-US" sz="2400" dirty="0" smtClean="0">
                <a:sym typeface="Wingdings" pitchFamily="2" charset="2"/>
              </a:rPr>
              <a:t>같은 비트에 문제가 생기면 찾을 수 없음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 - </a:t>
            </a:r>
            <a:r>
              <a:rPr lang="ko-KR" altLang="en-US" sz="2400" dirty="0" smtClean="0">
                <a:sym typeface="Wingdings" pitchFamily="2" charset="2"/>
              </a:rPr>
              <a:t>코드 수치</a:t>
            </a:r>
            <a:r>
              <a:rPr lang="en-US" altLang="ko-KR" sz="2000" dirty="0" smtClean="0">
                <a:sym typeface="Wingdings" pitchFamily="2" charset="2"/>
              </a:rPr>
              <a:t>(Code Rate)</a:t>
            </a:r>
            <a:r>
              <a:rPr lang="ko-KR" altLang="en-US" sz="2400" dirty="0" smtClean="0">
                <a:sym typeface="Wingdings" pitchFamily="2" charset="2"/>
              </a:rPr>
              <a:t> 효율성이 떨어짐</a:t>
            </a:r>
            <a:endParaRPr lang="en-US" altLang="ko-KR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3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Code Rate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#</a:t>
            </a:r>
            <a:r>
              <a:rPr lang="ko-KR" altLang="en-US" sz="2400" dirty="0" smtClean="0">
                <a:sym typeface="Wingdings" pitchFamily="2" charset="2"/>
              </a:rPr>
              <a:t>전체 메시지 </a:t>
            </a:r>
            <a:r>
              <a:rPr lang="en-US" altLang="ko-KR" sz="2400" dirty="0" smtClean="0">
                <a:sym typeface="Wingdings" pitchFamily="2" charset="2"/>
              </a:rPr>
              <a:t>bit              100011	      6</a:t>
            </a:r>
            <a:r>
              <a:rPr lang="en-US" altLang="ko-KR" sz="2400" dirty="0">
                <a:sym typeface="Wingdings" pitchFamily="2" charset="2"/>
              </a:rPr>
              <a:t/>
            </a:r>
            <a:br>
              <a:rPr lang="en-US" altLang="ko-KR" sz="2400" dirty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--------------------     =   --------------------  =     ---    =  50%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#</a:t>
            </a:r>
            <a:r>
              <a:rPr lang="ko-KR" altLang="en-US" sz="2400" dirty="0" smtClean="0">
                <a:sym typeface="Wingdings" pitchFamily="2" charset="2"/>
              </a:rPr>
              <a:t>전송한 전체 </a:t>
            </a:r>
            <a:r>
              <a:rPr lang="en-US" altLang="ko-KR" sz="2400" dirty="0" smtClean="0">
                <a:sym typeface="Wingdings" pitchFamily="2" charset="2"/>
              </a:rPr>
              <a:t>bit        100011 100011 	     12</a:t>
            </a:r>
          </a:p>
        </p:txBody>
      </p:sp>
    </p:spTree>
    <p:extLst>
      <p:ext uri="{BB962C8B-B14F-4D97-AF65-F5344CB8AC3E}">
        <p14:creationId xmlns:p14="http://schemas.microsoft.com/office/powerpoint/2010/main" val="22699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Code Rate </a:t>
            </a:r>
            <a:r>
              <a:rPr lang="ko-KR" altLang="en-US" sz="2400" dirty="0" smtClean="0">
                <a:sym typeface="Wingdings" pitchFamily="2" charset="2"/>
              </a:rPr>
              <a:t>저하하면 </a:t>
            </a:r>
            <a:r>
              <a:rPr lang="en-US" altLang="ko-KR" sz="2400" dirty="0" smtClean="0">
                <a:sym typeface="Wingdings" pitchFamily="2" charset="2"/>
              </a:rPr>
              <a:t>Protection </a:t>
            </a:r>
            <a:r>
              <a:rPr lang="ko-KR" altLang="en-US" sz="2400" dirty="0" smtClean="0">
                <a:sym typeface="Wingdings" pitchFamily="2" charset="2"/>
              </a:rPr>
              <a:t>증가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Code Rate</a:t>
            </a:r>
            <a:r>
              <a:rPr lang="ko-KR" altLang="en-US" sz="2400" dirty="0" smtClean="0">
                <a:sym typeface="Wingdings" pitchFamily="2" charset="2"/>
              </a:rPr>
              <a:t>가 낮으면 낮을 수록 비용이 많이 든다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</a:t>
            </a:r>
            <a:r>
              <a:rPr lang="ko-KR" altLang="en-US" sz="2400" dirty="0" smtClean="0">
                <a:sym typeface="Wingdings" pitchFamily="2" charset="2"/>
              </a:rPr>
              <a:t>보내는 </a:t>
            </a:r>
            <a:r>
              <a:rPr lang="en-US" altLang="ko-KR" sz="2400" dirty="0" smtClean="0">
                <a:sym typeface="Wingdings" pitchFamily="2" charset="2"/>
              </a:rPr>
              <a:t>bit</a:t>
            </a:r>
            <a:r>
              <a:rPr lang="ko-KR" altLang="en-US" sz="2400" dirty="0" smtClean="0">
                <a:sym typeface="Wingdings" pitchFamily="2" charset="2"/>
              </a:rPr>
              <a:t>의 양이 많아지기 때문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Code Rate</a:t>
            </a:r>
            <a:r>
              <a:rPr lang="ko-KR" altLang="en-US" sz="2400" dirty="0" smtClean="0">
                <a:sym typeface="Wingdings" pitchFamily="2" charset="2"/>
              </a:rPr>
              <a:t>와 </a:t>
            </a:r>
            <a:r>
              <a:rPr lang="en-US" altLang="ko-KR" sz="2400" dirty="0" smtClean="0">
                <a:sym typeface="Wingdings" pitchFamily="2" charset="2"/>
              </a:rPr>
              <a:t>Probability of Failure</a:t>
            </a:r>
            <a:r>
              <a:rPr lang="ko-KR" altLang="en-US" sz="2400" dirty="0" smtClean="0">
                <a:sym typeface="Wingdings" pitchFamily="2" charset="2"/>
              </a:rPr>
              <a:t>을 잘 생각해 봐야 한다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</a:t>
            </a:r>
            <a:r>
              <a:rPr lang="ko-KR" altLang="en-US" sz="2400" dirty="0" smtClean="0">
                <a:sym typeface="Wingdings" pitchFamily="2" charset="2"/>
              </a:rPr>
              <a:t>메시지는 충분히 보호가 되면서도 효율적인</a:t>
            </a:r>
            <a:r>
              <a:rPr lang="en-US" altLang="ko-KR" sz="2000" dirty="0" smtClean="0">
                <a:sym typeface="Wingdings" pitchFamily="2" charset="2"/>
              </a:rPr>
              <a:t>(</a:t>
            </a:r>
            <a:r>
              <a:rPr lang="ko-KR" altLang="en-US" sz="2000" dirty="0" err="1">
                <a:sym typeface="Wingdings" pitchFamily="2" charset="2"/>
              </a:rPr>
              <a:t>인코딩과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dirty="0" err="1">
                <a:sym typeface="Wingdings" pitchFamily="2" charset="2"/>
              </a:rPr>
              <a:t>디코딩이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빠른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  <a:r>
              <a:rPr lang="ko-KR" altLang="en-US" sz="2400" dirty="0" smtClean="0">
                <a:sym typeface="Wingdings" pitchFamily="2" charset="2"/>
              </a:rPr>
              <a:t> 방법이 필요</a:t>
            </a:r>
            <a:endParaRPr lang="en-US" altLang="ko-KR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91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7321" y="4866458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376839" y="3704089"/>
            <a:ext cx="526942" cy="1301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376" y="2919586"/>
            <a:ext cx="2895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ym typeface="Wingdings" pitchFamily="2" charset="2"/>
              </a:rPr>
              <a:t>100011  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ko-KR" altLang="en-US" sz="4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640310" y="3704089"/>
            <a:ext cx="301571" cy="1301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941881" y="3704089"/>
            <a:ext cx="38100" cy="1301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2020019" y="3719587"/>
            <a:ext cx="322846" cy="1301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056181" y="3704089"/>
            <a:ext cx="607018" cy="1301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16126" y="4876063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sym typeface="Wingdings" pitchFamily="2" charset="2"/>
              </a:rPr>
              <a:t>4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2492717" y="3704089"/>
            <a:ext cx="790416" cy="117197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4330" y="2147960"/>
            <a:ext cx="1001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- 1</a:t>
            </a:r>
            <a:r>
              <a:rPr lang="ko-KR" altLang="en-US" sz="2400" dirty="0" smtClean="0"/>
              <a:t>의 개수를 확인해 전체 </a:t>
            </a:r>
            <a:r>
              <a:rPr lang="en-US" altLang="ko-KR" sz="2400" dirty="0" smtClean="0"/>
              <a:t>bit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의 개수가 짝수가 되게 만든다</a:t>
            </a:r>
            <a:r>
              <a:rPr lang="en-US" altLang="ko-KR" sz="2400" dirty="0" smtClean="0"/>
              <a:t>: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 Parity Bit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1979981" y="3750583"/>
            <a:ext cx="907944" cy="1407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147960"/>
            <a:ext cx="100126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- 1</a:t>
            </a:r>
            <a:r>
              <a:rPr lang="ko-KR" altLang="en-US" sz="2400" dirty="0" smtClean="0"/>
              <a:t>의 개수를 확인해 전체 </a:t>
            </a:r>
            <a:r>
              <a:rPr lang="en-US" altLang="ko-KR" sz="2400" dirty="0" smtClean="0"/>
              <a:t>bit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의 개수가 짝수가 되게 만든다</a:t>
            </a:r>
            <a:r>
              <a:rPr lang="en-US" altLang="ko-KR" sz="2400" dirty="0" smtClean="0"/>
              <a:t>: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 Parity Bit</a:t>
            </a:r>
            <a:br>
              <a:rPr lang="en-US" altLang="ko-KR" sz="2400" b="1" dirty="0" smtClean="0">
                <a:solidFill>
                  <a:srgbClr val="0070C0"/>
                </a:solidFill>
              </a:rPr>
            </a:br>
            <a:r>
              <a:rPr lang="en-US" altLang="ko-KR" sz="2400" b="1" dirty="0" smtClean="0">
                <a:solidFill>
                  <a:srgbClr val="0070C0"/>
                </a:solidFill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</a:rPr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에러 확인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의 개수가 짝수인지 확인</a:t>
            </a:r>
            <a:endParaRPr lang="en-US" altLang="ko-KR" sz="2400" dirty="0" smtClean="0"/>
          </a:p>
          <a:p>
            <a:endParaRPr lang="en-US" altLang="ko-KR" sz="2400" dirty="0">
              <a:solidFill>
                <a:srgbClr val="0070C0"/>
              </a:solidFill>
            </a:endParaRPr>
          </a:p>
          <a:p>
            <a:r>
              <a:rPr lang="en-US" altLang="ko-KR" sz="2400" dirty="0" smtClean="0"/>
              <a:t> 100011</a:t>
            </a:r>
          </a:p>
          <a:p>
            <a:r>
              <a:rPr lang="en-US" altLang="ko-KR" sz="2400" dirty="0" smtClean="0"/>
              <a:t>-----------  =  86%</a:t>
            </a:r>
          </a:p>
          <a:p>
            <a:r>
              <a:rPr lang="en-US" altLang="ko-KR" sz="2400" dirty="0" smtClean="0"/>
              <a:t>100011</a:t>
            </a:r>
            <a:r>
              <a:rPr lang="en-US" altLang="ko-KR" sz="2400" dirty="0" smtClean="0">
                <a:solidFill>
                  <a:srgbClr val="0070C0"/>
                </a:solidFill>
              </a:rPr>
              <a:t>1</a:t>
            </a:r>
            <a:br>
              <a:rPr lang="en-US" altLang="ko-KR" sz="2400" dirty="0" smtClean="0">
                <a:solidFill>
                  <a:srgbClr val="0070C0"/>
                </a:solidFill>
              </a:rPr>
            </a:br>
            <a:r>
              <a:rPr lang="en-US" altLang="ko-KR" sz="2400" dirty="0" smtClean="0">
                <a:solidFill>
                  <a:srgbClr val="0070C0"/>
                </a:solidFill>
              </a:rPr>
              <a:t/>
            </a:r>
            <a:br>
              <a:rPr lang="en-US" altLang="ko-KR" sz="2400" dirty="0" smtClean="0">
                <a:solidFill>
                  <a:srgbClr val="0070C0"/>
                </a:solidFill>
              </a:rPr>
            </a:br>
            <a:r>
              <a:rPr lang="en-US" altLang="ko-KR" sz="2400" dirty="0" smtClean="0">
                <a:solidFill>
                  <a:srgbClr val="0070C0"/>
                </a:solidFill>
              </a:rPr>
              <a:t>-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Parity Bit</a:t>
            </a:r>
            <a:r>
              <a:rPr lang="ko-KR" altLang="en-US" sz="2400" dirty="0" smtClean="0"/>
              <a:t>으로는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개의 에러만 확인 가능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52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7321" y="4866458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376839" y="3704089"/>
            <a:ext cx="526942" cy="1301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376" y="2919586"/>
            <a:ext cx="3409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ym typeface="Wingdings" pitchFamily="2" charset="2"/>
              </a:rPr>
              <a:t>100 011  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10</a:t>
            </a:r>
            <a:endParaRPr lang="ko-KR" altLang="en-US" sz="48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640310" y="3704089"/>
            <a:ext cx="301571" cy="1301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941881" y="3704089"/>
            <a:ext cx="38100" cy="1301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22" idx="0"/>
          </p:cNvCxnSpPr>
          <p:nvPr/>
        </p:nvCxnSpPr>
        <p:spPr>
          <a:xfrm>
            <a:off x="2359691" y="3704089"/>
            <a:ext cx="785210" cy="1162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22" idx="0"/>
          </p:cNvCxnSpPr>
          <p:nvPr/>
        </p:nvCxnSpPr>
        <p:spPr>
          <a:xfrm>
            <a:off x="2867187" y="3704095"/>
            <a:ext cx="277714" cy="1162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7566" y="4977024"/>
            <a:ext cx="3592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ym typeface="Wingdings" pitchFamily="2" charset="2"/>
              </a:rPr>
              <a:t>= Parity Check Set</a:t>
            </a:r>
            <a:endParaRPr lang="ko-KR" altLang="en-US" sz="3200" dirty="0"/>
          </a:p>
        </p:txBody>
      </p:sp>
      <p:cxnSp>
        <p:nvCxnSpPr>
          <p:cNvPr id="26" name="직선 연결선 25"/>
          <p:cNvCxnSpPr>
            <a:endCxn id="4" idx="0"/>
          </p:cNvCxnSpPr>
          <p:nvPr/>
        </p:nvCxnSpPr>
        <p:spPr>
          <a:xfrm flipH="1">
            <a:off x="2020019" y="3704095"/>
            <a:ext cx="1777066" cy="11623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4330" y="2147960"/>
            <a:ext cx="1119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에러의 검출을 높이기 위해 전체 메시지를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개로 나누어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개의 패리티 비트 사용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30" name="직선 연결선 29"/>
          <p:cNvCxnSpPr>
            <a:endCxn id="22" idx="0"/>
          </p:cNvCxnSpPr>
          <p:nvPr/>
        </p:nvCxnSpPr>
        <p:spPr>
          <a:xfrm>
            <a:off x="3084163" y="3704089"/>
            <a:ext cx="60738" cy="1162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22" idx="0"/>
          </p:cNvCxnSpPr>
          <p:nvPr/>
        </p:nvCxnSpPr>
        <p:spPr>
          <a:xfrm flipH="1">
            <a:off x="3144901" y="3704089"/>
            <a:ext cx="1008646" cy="116236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72203" y="4866457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147960"/>
            <a:ext cx="8523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패리티 </a:t>
            </a:r>
            <a:r>
              <a:rPr lang="ko-KR" altLang="en-US" sz="2400" dirty="0" err="1" smtClean="0"/>
              <a:t>비트를</a:t>
            </a:r>
            <a:r>
              <a:rPr lang="ko-KR" altLang="en-US" sz="2400" dirty="0" smtClean="0"/>
              <a:t> 많이 쓰면 에러 수정 가능 비트의 개수가 증가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Code rate</a:t>
            </a:r>
            <a:r>
              <a:rPr lang="ko-KR" altLang="en-US" sz="2400" dirty="0" smtClean="0"/>
              <a:t>는 감소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4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147960"/>
            <a:ext cx="9310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여전히 같은 세트에서 오류가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 이상 발생하면 오류 찾기 불가능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7321" y="4866458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376839" y="3704089"/>
            <a:ext cx="526942" cy="1301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376" y="2919586"/>
            <a:ext cx="3476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ym typeface="Wingdings" pitchFamily="2" charset="2"/>
              </a:rPr>
              <a:t>1</a:t>
            </a:r>
            <a:r>
              <a:rPr lang="en-US" altLang="ko-KR" sz="4800" b="1" dirty="0" smtClean="0">
                <a:solidFill>
                  <a:srgbClr val="FF0000"/>
                </a:solidFill>
                <a:sym typeface="Wingdings" pitchFamily="2" charset="2"/>
              </a:rPr>
              <a:t>??</a:t>
            </a:r>
            <a:r>
              <a:rPr lang="en-US" altLang="ko-KR" sz="4800" b="1" dirty="0" smtClean="0">
                <a:sym typeface="Wingdings" pitchFamily="2" charset="2"/>
              </a:rPr>
              <a:t> 011  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10</a:t>
            </a:r>
            <a:endParaRPr lang="ko-KR" altLang="en-US" sz="48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40310" y="3704089"/>
            <a:ext cx="301571" cy="1301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941881" y="3704089"/>
            <a:ext cx="38100" cy="1301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16" idx="0"/>
          </p:cNvCxnSpPr>
          <p:nvPr/>
        </p:nvCxnSpPr>
        <p:spPr>
          <a:xfrm>
            <a:off x="2359691" y="3704089"/>
            <a:ext cx="785210" cy="1162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16" idx="0"/>
          </p:cNvCxnSpPr>
          <p:nvPr/>
        </p:nvCxnSpPr>
        <p:spPr>
          <a:xfrm>
            <a:off x="2867187" y="3704095"/>
            <a:ext cx="277714" cy="1162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13873" y="497702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sym typeface="Wingdings" pitchFamily="2" charset="2"/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>
            <a:endCxn id="5" idx="0"/>
          </p:cNvCxnSpPr>
          <p:nvPr/>
        </p:nvCxnSpPr>
        <p:spPr>
          <a:xfrm flipH="1">
            <a:off x="2020019" y="3704095"/>
            <a:ext cx="1777066" cy="11623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16" idx="0"/>
          </p:cNvCxnSpPr>
          <p:nvPr/>
        </p:nvCxnSpPr>
        <p:spPr>
          <a:xfrm>
            <a:off x="3084163" y="3704089"/>
            <a:ext cx="60738" cy="1162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6" idx="0"/>
          </p:cNvCxnSpPr>
          <p:nvPr/>
        </p:nvCxnSpPr>
        <p:spPr>
          <a:xfrm flipH="1">
            <a:off x="3144901" y="3704089"/>
            <a:ext cx="1008646" cy="116236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72203" y="4866457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023976"/>
            <a:ext cx="9935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이러한 한계를 보안하기 위해 겹치는</a:t>
            </a:r>
            <a:r>
              <a:rPr lang="en-US" altLang="ko-KR" sz="2000" dirty="0" smtClean="0"/>
              <a:t>(overlapping)</a:t>
            </a:r>
            <a:r>
              <a:rPr lang="ko-KR" altLang="en-US" sz="2400" dirty="0" smtClean="0"/>
              <a:t> 패리티 비트 사용 제안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71014" y="4866458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5" idx="0"/>
          </p:cNvCxnSpPr>
          <p:nvPr/>
        </p:nvCxnSpPr>
        <p:spPr>
          <a:xfrm>
            <a:off x="1971014" y="3704089"/>
            <a:ext cx="472698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376" y="2919586"/>
            <a:ext cx="4815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u="sng" dirty="0" smtClean="0">
                <a:sym typeface="Wingdings" pitchFamily="2" charset="2"/>
              </a:rPr>
              <a:t>1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1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ko-KR" altLang="en-US" sz="4800" b="1" u="sng" dirty="0"/>
          </a:p>
        </p:txBody>
      </p:sp>
      <p:sp>
        <p:nvSpPr>
          <p:cNvPr id="16" name="직사각형 15"/>
          <p:cNvSpPr/>
          <p:nvPr/>
        </p:nvSpPr>
        <p:spPr>
          <a:xfrm>
            <a:off x="3095896" y="4866457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67346" y="4866456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endCxn id="5" idx="0"/>
          </p:cNvCxnSpPr>
          <p:nvPr/>
        </p:nvCxnSpPr>
        <p:spPr>
          <a:xfrm flipH="1">
            <a:off x="2443712" y="3704089"/>
            <a:ext cx="206644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5" idx="0"/>
          </p:cNvCxnSpPr>
          <p:nvPr/>
        </p:nvCxnSpPr>
        <p:spPr>
          <a:xfrm flipH="1">
            <a:off x="2443712" y="3750583"/>
            <a:ext cx="888424" cy="111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6" idx="0"/>
          </p:cNvCxnSpPr>
          <p:nvPr/>
        </p:nvCxnSpPr>
        <p:spPr>
          <a:xfrm>
            <a:off x="1332854" y="3704089"/>
            <a:ext cx="2235740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6" idx="0"/>
          </p:cNvCxnSpPr>
          <p:nvPr/>
        </p:nvCxnSpPr>
        <p:spPr>
          <a:xfrm>
            <a:off x="2650356" y="3704089"/>
            <a:ext cx="918238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16" idx="0"/>
          </p:cNvCxnSpPr>
          <p:nvPr/>
        </p:nvCxnSpPr>
        <p:spPr>
          <a:xfrm>
            <a:off x="3332136" y="3750583"/>
            <a:ext cx="236458" cy="11158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332854" y="3704089"/>
            <a:ext cx="3442170" cy="120110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7" idx="0"/>
          </p:cNvCxnSpPr>
          <p:nvPr/>
        </p:nvCxnSpPr>
        <p:spPr>
          <a:xfrm>
            <a:off x="1971014" y="3750583"/>
            <a:ext cx="2769030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17" idx="0"/>
          </p:cNvCxnSpPr>
          <p:nvPr/>
        </p:nvCxnSpPr>
        <p:spPr>
          <a:xfrm>
            <a:off x="3332136" y="3750583"/>
            <a:ext cx="1407908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740044" y="3750583"/>
            <a:ext cx="852152" cy="11158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6" idx="0"/>
          </p:cNvCxnSpPr>
          <p:nvPr/>
        </p:nvCxnSpPr>
        <p:spPr>
          <a:xfrm flipV="1">
            <a:off x="3568594" y="3704089"/>
            <a:ext cx="1323850" cy="11623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5" idx="0"/>
          </p:cNvCxnSpPr>
          <p:nvPr/>
        </p:nvCxnSpPr>
        <p:spPr>
          <a:xfrm flipV="1">
            <a:off x="2443712" y="3704089"/>
            <a:ext cx="1786807" cy="11623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369675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지금까지의 문제들은 시간이 오래 걸린다 해도 풀리기는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세상에는 풀지 못하는 문제들이 존재함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sz="2400" dirty="0" smtClean="0"/>
              <a:t>풀 수는 있지만</a:t>
            </a:r>
            <a:r>
              <a:rPr lang="en-US" altLang="ko-KR" sz="2400" dirty="0" smtClean="0"/>
              <a:t>, Polynomial Time Algorithm</a:t>
            </a:r>
            <a:r>
              <a:rPr lang="ko-KR" altLang="en-US" sz="2400" dirty="0" smtClean="0"/>
              <a:t>이 개발되지 않은 문제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다항시간에 풀리지 않음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대체 이런 </a:t>
            </a:r>
            <a:r>
              <a:rPr lang="ko-KR" altLang="en-US" sz="2400" b="1" dirty="0" smtClean="0"/>
              <a:t>어려운 문제</a:t>
            </a:r>
            <a:r>
              <a:rPr lang="ko-KR" altLang="en-US" sz="2400" dirty="0" smtClean="0"/>
              <a:t>는 무엇인가</a:t>
            </a:r>
            <a:r>
              <a:rPr lang="en-US" altLang="ko-KR" sz="2400" dirty="0" smtClean="0"/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83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023976"/>
            <a:ext cx="9935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이러한 한계를 보안하기 위해 겹치는</a:t>
            </a:r>
            <a:r>
              <a:rPr lang="en-US" altLang="ko-KR" sz="2000" dirty="0" smtClean="0"/>
              <a:t>(overlapping)</a:t>
            </a:r>
            <a:r>
              <a:rPr lang="ko-KR" altLang="en-US" sz="2400" dirty="0" smtClean="0"/>
              <a:t> 패리티 비트 사용 제안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71014" y="4866458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5" idx="0"/>
          </p:cNvCxnSpPr>
          <p:nvPr/>
        </p:nvCxnSpPr>
        <p:spPr>
          <a:xfrm>
            <a:off x="1971014" y="3704089"/>
            <a:ext cx="472698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376" y="2919586"/>
            <a:ext cx="4883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u="sng" dirty="0" smtClean="0">
                <a:sym typeface="Wingdings" pitchFamily="2" charset="2"/>
              </a:rPr>
              <a:t>1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>
                <a:solidFill>
                  <a:srgbClr val="C00000"/>
                </a:solidFill>
                <a:sym typeface="Wingdings" pitchFamily="2" charset="2"/>
              </a:rPr>
              <a:t>?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1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>
                <a:solidFill>
                  <a:srgbClr val="C00000"/>
                </a:solidFill>
                <a:sym typeface="Wingdings" pitchFamily="2" charset="2"/>
              </a:rPr>
              <a:t>?</a:t>
            </a:r>
            <a:r>
              <a:rPr lang="en-US" altLang="ko-KR" sz="4800" b="1" dirty="0" smtClean="0">
                <a:sym typeface="Wingdings" pitchFamily="2" charset="2"/>
              </a:rPr>
              <a:t> 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ko-KR" altLang="en-US" sz="4800" b="1" u="sng" dirty="0"/>
          </a:p>
        </p:txBody>
      </p:sp>
      <p:sp>
        <p:nvSpPr>
          <p:cNvPr id="16" name="직사각형 15"/>
          <p:cNvSpPr/>
          <p:nvPr/>
        </p:nvSpPr>
        <p:spPr>
          <a:xfrm>
            <a:off x="3095896" y="4866457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67346" y="4866456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endCxn id="5" idx="0"/>
          </p:cNvCxnSpPr>
          <p:nvPr/>
        </p:nvCxnSpPr>
        <p:spPr>
          <a:xfrm flipH="1">
            <a:off x="2443712" y="3704089"/>
            <a:ext cx="206644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5" idx="0"/>
          </p:cNvCxnSpPr>
          <p:nvPr/>
        </p:nvCxnSpPr>
        <p:spPr>
          <a:xfrm flipH="1">
            <a:off x="2443712" y="3750583"/>
            <a:ext cx="888424" cy="111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6" idx="0"/>
          </p:cNvCxnSpPr>
          <p:nvPr/>
        </p:nvCxnSpPr>
        <p:spPr>
          <a:xfrm>
            <a:off x="1332854" y="3704089"/>
            <a:ext cx="2235740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6" idx="0"/>
          </p:cNvCxnSpPr>
          <p:nvPr/>
        </p:nvCxnSpPr>
        <p:spPr>
          <a:xfrm>
            <a:off x="2650356" y="3704089"/>
            <a:ext cx="918238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16" idx="0"/>
          </p:cNvCxnSpPr>
          <p:nvPr/>
        </p:nvCxnSpPr>
        <p:spPr>
          <a:xfrm>
            <a:off x="3332136" y="3750583"/>
            <a:ext cx="236458" cy="11158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332854" y="3704089"/>
            <a:ext cx="3442170" cy="120110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7" idx="0"/>
          </p:cNvCxnSpPr>
          <p:nvPr/>
        </p:nvCxnSpPr>
        <p:spPr>
          <a:xfrm>
            <a:off x="1971014" y="3750583"/>
            <a:ext cx="2769030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17" idx="0"/>
          </p:cNvCxnSpPr>
          <p:nvPr/>
        </p:nvCxnSpPr>
        <p:spPr>
          <a:xfrm>
            <a:off x="3332136" y="3750583"/>
            <a:ext cx="1407908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740044" y="3750583"/>
            <a:ext cx="852152" cy="11158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6" idx="0"/>
          </p:cNvCxnSpPr>
          <p:nvPr/>
        </p:nvCxnSpPr>
        <p:spPr>
          <a:xfrm flipV="1">
            <a:off x="3568594" y="3704089"/>
            <a:ext cx="1323850" cy="11623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5" idx="0"/>
          </p:cNvCxnSpPr>
          <p:nvPr/>
        </p:nvCxnSpPr>
        <p:spPr>
          <a:xfrm flipV="1">
            <a:off x="2443712" y="3704089"/>
            <a:ext cx="1786807" cy="11623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7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023976"/>
            <a:ext cx="9935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이러한 한계를 보안하기 위해 겹치는</a:t>
            </a:r>
            <a:r>
              <a:rPr lang="en-US" altLang="ko-KR" sz="2000" dirty="0" smtClean="0"/>
              <a:t>(overlapping)</a:t>
            </a:r>
            <a:r>
              <a:rPr lang="ko-KR" altLang="en-US" sz="2400" dirty="0" smtClean="0"/>
              <a:t> 패리티 비트 사용 제안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71014" y="4866458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5" idx="0"/>
          </p:cNvCxnSpPr>
          <p:nvPr/>
        </p:nvCxnSpPr>
        <p:spPr>
          <a:xfrm>
            <a:off x="1971014" y="3704089"/>
            <a:ext cx="472698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376" y="2919586"/>
            <a:ext cx="4849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u="sng" dirty="0" smtClean="0">
                <a:sym typeface="Wingdings" pitchFamily="2" charset="2"/>
              </a:rPr>
              <a:t>1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>
                <a:solidFill>
                  <a:srgbClr val="C00000"/>
                </a:solidFill>
                <a:sym typeface="Wingdings" pitchFamily="2" charset="2"/>
              </a:rPr>
              <a:t>?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1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ko-KR" altLang="en-US" sz="4800" b="1" u="sng" dirty="0"/>
          </a:p>
        </p:txBody>
      </p:sp>
      <p:sp>
        <p:nvSpPr>
          <p:cNvPr id="16" name="직사각형 15"/>
          <p:cNvSpPr/>
          <p:nvPr/>
        </p:nvSpPr>
        <p:spPr>
          <a:xfrm>
            <a:off x="3095896" y="4866457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67346" y="4866456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endCxn id="5" idx="0"/>
          </p:cNvCxnSpPr>
          <p:nvPr/>
        </p:nvCxnSpPr>
        <p:spPr>
          <a:xfrm flipH="1">
            <a:off x="2443712" y="3704089"/>
            <a:ext cx="206644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5" idx="0"/>
          </p:cNvCxnSpPr>
          <p:nvPr/>
        </p:nvCxnSpPr>
        <p:spPr>
          <a:xfrm flipH="1">
            <a:off x="2443712" y="3750583"/>
            <a:ext cx="888424" cy="111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6" idx="0"/>
          </p:cNvCxnSpPr>
          <p:nvPr/>
        </p:nvCxnSpPr>
        <p:spPr>
          <a:xfrm>
            <a:off x="1332854" y="3704089"/>
            <a:ext cx="2235740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6" idx="0"/>
          </p:cNvCxnSpPr>
          <p:nvPr/>
        </p:nvCxnSpPr>
        <p:spPr>
          <a:xfrm>
            <a:off x="2650356" y="3704089"/>
            <a:ext cx="918238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16" idx="0"/>
          </p:cNvCxnSpPr>
          <p:nvPr/>
        </p:nvCxnSpPr>
        <p:spPr>
          <a:xfrm>
            <a:off x="3332136" y="3750583"/>
            <a:ext cx="236458" cy="11158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332854" y="3704089"/>
            <a:ext cx="3442170" cy="120110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7" idx="0"/>
          </p:cNvCxnSpPr>
          <p:nvPr/>
        </p:nvCxnSpPr>
        <p:spPr>
          <a:xfrm>
            <a:off x="1971014" y="3750583"/>
            <a:ext cx="2769030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17" idx="0"/>
          </p:cNvCxnSpPr>
          <p:nvPr/>
        </p:nvCxnSpPr>
        <p:spPr>
          <a:xfrm>
            <a:off x="3332136" y="3750583"/>
            <a:ext cx="1407908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740044" y="3750583"/>
            <a:ext cx="852152" cy="11158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6" idx="0"/>
          </p:cNvCxnSpPr>
          <p:nvPr/>
        </p:nvCxnSpPr>
        <p:spPr>
          <a:xfrm flipV="1">
            <a:off x="3568594" y="3704089"/>
            <a:ext cx="1323850" cy="11623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5" idx="0"/>
          </p:cNvCxnSpPr>
          <p:nvPr/>
        </p:nvCxnSpPr>
        <p:spPr>
          <a:xfrm flipV="1">
            <a:off x="2443712" y="3704089"/>
            <a:ext cx="1786807" cy="11623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023976"/>
            <a:ext cx="10403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한번에 에러를 검출하는 것이 아닌 </a:t>
            </a:r>
            <a:r>
              <a:rPr lang="en-US" altLang="ko-KR" sz="2400" dirty="0" smtClean="0"/>
              <a:t>set</a:t>
            </a:r>
            <a:r>
              <a:rPr lang="ko-KR" altLang="en-US" sz="2400" dirty="0" smtClean="0"/>
              <a:t>를 이용해 하나씩 찾는 방식을 사용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71014" y="4866458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5" idx="0"/>
          </p:cNvCxnSpPr>
          <p:nvPr/>
        </p:nvCxnSpPr>
        <p:spPr>
          <a:xfrm>
            <a:off x="1971014" y="3704089"/>
            <a:ext cx="472698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376" y="2919586"/>
            <a:ext cx="4815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u="sng" dirty="0" smtClean="0">
                <a:sym typeface="Wingdings" pitchFamily="2" charset="2"/>
              </a:rPr>
              <a:t>1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1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ko-KR" altLang="en-US" sz="4800" b="1" u="sng" dirty="0"/>
          </a:p>
        </p:txBody>
      </p:sp>
      <p:sp>
        <p:nvSpPr>
          <p:cNvPr id="16" name="직사각형 15"/>
          <p:cNvSpPr/>
          <p:nvPr/>
        </p:nvSpPr>
        <p:spPr>
          <a:xfrm>
            <a:off x="3095896" y="4866457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67346" y="4866456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endCxn id="5" idx="0"/>
          </p:cNvCxnSpPr>
          <p:nvPr/>
        </p:nvCxnSpPr>
        <p:spPr>
          <a:xfrm flipH="1">
            <a:off x="2443712" y="3704089"/>
            <a:ext cx="206644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5" idx="0"/>
          </p:cNvCxnSpPr>
          <p:nvPr/>
        </p:nvCxnSpPr>
        <p:spPr>
          <a:xfrm flipH="1">
            <a:off x="2443712" y="3750583"/>
            <a:ext cx="888424" cy="111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6" idx="0"/>
          </p:cNvCxnSpPr>
          <p:nvPr/>
        </p:nvCxnSpPr>
        <p:spPr>
          <a:xfrm>
            <a:off x="1332854" y="3704089"/>
            <a:ext cx="2235740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6" idx="0"/>
          </p:cNvCxnSpPr>
          <p:nvPr/>
        </p:nvCxnSpPr>
        <p:spPr>
          <a:xfrm>
            <a:off x="2650356" y="3704089"/>
            <a:ext cx="918238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16" idx="0"/>
          </p:cNvCxnSpPr>
          <p:nvPr/>
        </p:nvCxnSpPr>
        <p:spPr>
          <a:xfrm>
            <a:off x="3332136" y="3750583"/>
            <a:ext cx="236458" cy="11158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332854" y="3704089"/>
            <a:ext cx="3442170" cy="120110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7" idx="0"/>
          </p:cNvCxnSpPr>
          <p:nvPr/>
        </p:nvCxnSpPr>
        <p:spPr>
          <a:xfrm>
            <a:off x="1971014" y="3750583"/>
            <a:ext cx="2769030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17" idx="0"/>
          </p:cNvCxnSpPr>
          <p:nvPr/>
        </p:nvCxnSpPr>
        <p:spPr>
          <a:xfrm>
            <a:off x="3332136" y="3750583"/>
            <a:ext cx="1407908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740044" y="3750583"/>
            <a:ext cx="852152" cy="11158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6" idx="0"/>
          </p:cNvCxnSpPr>
          <p:nvPr/>
        </p:nvCxnSpPr>
        <p:spPr>
          <a:xfrm flipV="1">
            <a:off x="3568594" y="3704089"/>
            <a:ext cx="1323850" cy="11623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5" idx="0"/>
          </p:cNvCxnSpPr>
          <p:nvPr/>
        </p:nvCxnSpPr>
        <p:spPr>
          <a:xfrm flipV="1">
            <a:off x="2443712" y="3704089"/>
            <a:ext cx="1786807" cy="11623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0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023976"/>
            <a:ext cx="8438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이러한 원리를 이용한 많은 패리티 세트 구조가 연구 되었음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1376" y="2919586"/>
            <a:ext cx="9619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1011101101011011010101010101</a:t>
            </a:r>
            <a:endParaRPr lang="ko-KR" altLang="en-US" sz="4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267346" y="4866456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endCxn id="17" idx="0"/>
          </p:cNvCxnSpPr>
          <p:nvPr/>
        </p:nvCxnSpPr>
        <p:spPr>
          <a:xfrm>
            <a:off x="4041292" y="3750583"/>
            <a:ext cx="698752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7" idx="0"/>
          </p:cNvCxnSpPr>
          <p:nvPr/>
        </p:nvCxnSpPr>
        <p:spPr>
          <a:xfrm>
            <a:off x="4740044" y="3704089"/>
            <a:ext cx="0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7" idx="0"/>
          </p:cNvCxnSpPr>
          <p:nvPr/>
        </p:nvCxnSpPr>
        <p:spPr>
          <a:xfrm flipH="1">
            <a:off x="4740044" y="3750583"/>
            <a:ext cx="622370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611105" y="3758324"/>
            <a:ext cx="1128939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90668" y="3750583"/>
            <a:ext cx="349376" cy="1123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4740045" y="3758324"/>
            <a:ext cx="1056321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17" idx="0"/>
          </p:cNvCxnSpPr>
          <p:nvPr/>
        </p:nvCxnSpPr>
        <p:spPr>
          <a:xfrm flipH="1">
            <a:off x="4740044" y="3704089"/>
            <a:ext cx="311185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092345" y="4874197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0"/>
          </p:cNvCxnSpPr>
          <p:nvPr/>
        </p:nvCxnSpPr>
        <p:spPr>
          <a:xfrm>
            <a:off x="5866291" y="3758324"/>
            <a:ext cx="698752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49" idx="0"/>
          </p:cNvCxnSpPr>
          <p:nvPr/>
        </p:nvCxnSpPr>
        <p:spPr>
          <a:xfrm>
            <a:off x="6565043" y="3711830"/>
            <a:ext cx="0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9" idx="0"/>
          </p:cNvCxnSpPr>
          <p:nvPr/>
        </p:nvCxnSpPr>
        <p:spPr>
          <a:xfrm flipH="1">
            <a:off x="6565043" y="3758324"/>
            <a:ext cx="622370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436104" y="3766065"/>
            <a:ext cx="1128939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215667" y="3758324"/>
            <a:ext cx="349376" cy="1123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565044" y="3766065"/>
            <a:ext cx="1056321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49" idx="0"/>
          </p:cNvCxnSpPr>
          <p:nvPr/>
        </p:nvCxnSpPr>
        <p:spPr>
          <a:xfrm flipH="1">
            <a:off x="6565043" y="3711830"/>
            <a:ext cx="311185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665709" y="4848362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>
            <a:endCxn id="57" idx="0"/>
          </p:cNvCxnSpPr>
          <p:nvPr/>
        </p:nvCxnSpPr>
        <p:spPr>
          <a:xfrm>
            <a:off x="2439655" y="3732489"/>
            <a:ext cx="698752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57" idx="0"/>
          </p:cNvCxnSpPr>
          <p:nvPr/>
        </p:nvCxnSpPr>
        <p:spPr>
          <a:xfrm>
            <a:off x="3138407" y="3685995"/>
            <a:ext cx="0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57" idx="0"/>
          </p:cNvCxnSpPr>
          <p:nvPr/>
        </p:nvCxnSpPr>
        <p:spPr>
          <a:xfrm flipH="1">
            <a:off x="3138407" y="3732489"/>
            <a:ext cx="622370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009468" y="3740230"/>
            <a:ext cx="1128939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789031" y="3732489"/>
            <a:ext cx="349376" cy="1123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3138408" y="3740230"/>
            <a:ext cx="1056321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57" idx="0"/>
          </p:cNvCxnSpPr>
          <p:nvPr/>
        </p:nvCxnSpPr>
        <p:spPr>
          <a:xfrm flipH="1">
            <a:off x="3138407" y="3685995"/>
            <a:ext cx="311185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807027" y="4889665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>
            <a:endCxn id="65" idx="0"/>
          </p:cNvCxnSpPr>
          <p:nvPr/>
        </p:nvCxnSpPr>
        <p:spPr>
          <a:xfrm>
            <a:off x="7580973" y="3773792"/>
            <a:ext cx="698752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65" idx="0"/>
          </p:cNvCxnSpPr>
          <p:nvPr/>
        </p:nvCxnSpPr>
        <p:spPr>
          <a:xfrm>
            <a:off x="8279725" y="3727298"/>
            <a:ext cx="0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65" idx="0"/>
          </p:cNvCxnSpPr>
          <p:nvPr/>
        </p:nvCxnSpPr>
        <p:spPr>
          <a:xfrm flipH="1">
            <a:off x="8279725" y="3773792"/>
            <a:ext cx="622370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150786" y="3781533"/>
            <a:ext cx="1128939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930349" y="3773792"/>
            <a:ext cx="349376" cy="1123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8279726" y="3781533"/>
            <a:ext cx="1056321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65" idx="0"/>
          </p:cNvCxnSpPr>
          <p:nvPr/>
        </p:nvCxnSpPr>
        <p:spPr>
          <a:xfrm flipH="1">
            <a:off x="8279725" y="3727298"/>
            <a:ext cx="311185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023976"/>
            <a:ext cx="10147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그러나 이러한 구조를 매우 큰 길이의 메시지에 적용을 하면 문제가 발생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458" y="2919586"/>
            <a:ext cx="1146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..10111011010110110101010101011011101101011011010101010101101110110101100101101100..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 flipH="1">
            <a:off x="3005670" y="5287415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flipH="1">
            <a:off x="4830669" y="5295156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flipH="1">
            <a:off x="6545351" y="5310624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H="1">
            <a:off x="3824498" y="5284807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flipH="1">
            <a:off x="5649497" y="5292548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2222861" y="5266713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flipH="1">
            <a:off x="7364179" y="5308016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flipH="1">
            <a:off x="8253212" y="5310624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flipH="1">
            <a:off x="9967894" y="5326092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flipH="1">
            <a:off x="9072040" y="5308016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0800000">
            <a:off x="679306" y="3425476"/>
            <a:ext cx="3559808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10800000">
            <a:off x="1507210" y="3425475"/>
            <a:ext cx="3559808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 rot="10800000">
            <a:off x="2393988" y="3425477"/>
            <a:ext cx="3559808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rot="10800000">
            <a:off x="3221892" y="3425476"/>
            <a:ext cx="3559808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0800000">
            <a:off x="4101849" y="3425479"/>
            <a:ext cx="3559808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10800000">
            <a:off x="4929753" y="3425478"/>
            <a:ext cx="3559808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10800000">
            <a:off x="5816531" y="3425481"/>
            <a:ext cx="3559808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/>
          <p:nvPr/>
        </p:nvSpPr>
        <p:spPr>
          <a:xfrm rot="10800000">
            <a:off x="6644435" y="3425480"/>
            <a:ext cx="3559808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이등변 삼각형 77"/>
          <p:cNvSpPr/>
          <p:nvPr/>
        </p:nvSpPr>
        <p:spPr>
          <a:xfrm rot="10800000">
            <a:off x="7400023" y="3425474"/>
            <a:ext cx="3559808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10800000">
            <a:off x="8227927" y="3425474"/>
            <a:ext cx="3559808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2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023976"/>
            <a:ext cx="11258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하나의 </a:t>
            </a:r>
            <a:r>
              <a:rPr lang="en-US" altLang="ko-KR" sz="2400" dirty="0" smtClean="0"/>
              <a:t>set</a:t>
            </a:r>
            <a:r>
              <a:rPr lang="ko-KR" altLang="en-US" sz="2400" dirty="0" smtClean="0"/>
              <a:t>가 담당해야 하는 메시지가 커지고 담당 면적에 비해 에러는 적게 발생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458" y="2919586"/>
            <a:ext cx="1146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..10111011010110110101010101011011101101011011010101010101101110110101100101101100..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 flipH="1">
            <a:off x="3005670" y="5287415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flipH="1">
            <a:off x="4830669" y="5295156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flipH="1">
            <a:off x="6545351" y="5310624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H="1">
            <a:off x="3824498" y="5284807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flipH="1">
            <a:off x="5649497" y="5292548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2222861" y="5266713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flipH="1">
            <a:off x="7364179" y="5308016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flipH="1">
            <a:off x="8253212" y="5310624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flipH="1">
            <a:off x="9967894" y="5326092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flipH="1">
            <a:off x="9072040" y="5308016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0800000">
            <a:off x="679306" y="3425476"/>
            <a:ext cx="3559808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10800000">
            <a:off x="1507210" y="3425475"/>
            <a:ext cx="3559808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 rot="10800000">
            <a:off x="2393988" y="3425477"/>
            <a:ext cx="3559808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rot="10800000">
            <a:off x="3221892" y="3425476"/>
            <a:ext cx="3559808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0800000">
            <a:off x="4101849" y="3425479"/>
            <a:ext cx="3559808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10800000">
            <a:off x="4929753" y="3425478"/>
            <a:ext cx="3559808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10800000">
            <a:off x="5816531" y="3425481"/>
            <a:ext cx="3559808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/>
          <p:nvPr/>
        </p:nvSpPr>
        <p:spPr>
          <a:xfrm rot="10800000">
            <a:off x="6644435" y="3425480"/>
            <a:ext cx="3559808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이등변 삼각형 77"/>
          <p:cNvSpPr/>
          <p:nvPr/>
        </p:nvSpPr>
        <p:spPr>
          <a:xfrm rot="10800000">
            <a:off x="7400023" y="3425475"/>
            <a:ext cx="3559808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10800000">
            <a:off x="8227927" y="3425474"/>
            <a:ext cx="3559808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023976"/>
            <a:ext cx="782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패리티 확인을 하는데 너무 복잡한 연산이 소모가 된다</a:t>
            </a:r>
            <a:r>
              <a:rPr lang="en-US" altLang="ko-KR" sz="2400" dirty="0" smtClean="0"/>
              <a:t>.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458" y="2919586"/>
            <a:ext cx="1146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..10111011010110110101010101011011101101011011010101010101101110110101100101101100..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 flipH="1">
            <a:off x="3005670" y="5287415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flipH="1">
            <a:off x="4830669" y="5295156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flipH="1">
            <a:off x="6545351" y="5310624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H="1">
            <a:off x="3824498" y="5284807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flipH="1">
            <a:off x="5649497" y="5292548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2222861" y="5266713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flipH="1">
            <a:off x="7364179" y="5308016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flipH="1">
            <a:off x="8253212" y="5310624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flipH="1">
            <a:off x="9967894" y="5326092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flipH="1">
            <a:off x="9072040" y="5308016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0800000">
            <a:off x="679306" y="3425476"/>
            <a:ext cx="3559808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10800000">
            <a:off x="1507210" y="3425475"/>
            <a:ext cx="3559808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 rot="10800000">
            <a:off x="2393988" y="3425477"/>
            <a:ext cx="3559808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rot="10800000">
            <a:off x="3221892" y="3425476"/>
            <a:ext cx="3559808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0800000">
            <a:off x="4101849" y="3425479"/>
            <a:ext cx="3559808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10800000">
            <a:off x="4929753" y="3425478"/>
            <a:ext cx="3559808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10800000">
            <a:off x="5816531" y="3425481"/>
            <a:ext cx="3559808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/>
          <p:nvPr/>
        </p:nvSpPr>
        <p:spPr>
          <a:xfrm rot="10800000">
            <a:off x="6644435" y="3425480"/>
            <a:ext cx="3559808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이등변 삼각형 77"/>
          <p:cNvSpPr/>
          <p:nvPr/>
        </p:nvSpPr>
        <p:spPr>
          <a:xfrm rot="10800000">
            <a:off x="7400023" y="3425475"/>
            <a:ext cx="3559808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10800000">
            <a:off x="8227927" y="3425474"/>
            <a:ext cx="3559808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023976"/>
            <a:ext cx="47981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Overlapping </a:t>
            </a:r>
            <a:r>
              <a:rPr lang="ko-KR" altLang="en-US" sz="2400" dirty="0" smtClean="0"/>
              <a:t>방식을 사용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빠르게 연산을 할 수 있어야 함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매우 긴 메시지에 적용을 해야 함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어떠한 오류든 찾아내야 함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적당한 </a:t>
            </a:r>
            <a:r>
              <a:rPr lang="en-US" altLang="ko-KR" sz="2400" dirty="0" smtClean="0"/>
              <a:t>Code rate</a:t>
            </a:r>
            <a:r>
              <a:rPr lang="ko-KR" altLang="en-US" sz="2400" dirty="0" smtClean="0"/>
              <a:t>를 유지해야 함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023976"/>
            <a:ext cx="9384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- 1963 Robert G </a:t>
            </a:r>
            <a:r>
              <a:rPr lang="en-US" altLang="ko-KR" sz="2400" dirty="0" err="1" smtClean="0"/>
              <a:t>Gallager</a:t>
            </a:r>
            <a:r>
              <a:rPr lang="ko-KR" altLang="en-US" sz="2400" dirty="0" smtClean="0"/>
              <a:t>가 이러한 문제를 해결하기 위한 구조 제안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현재 패리티 비트 확인 모델은 </a:t>
            </a:r>
            <a:r>
              <a:rPr lang="en-US" altLang="ko-KR" sz="2400" dirty="0" err="1" smtClean="0"/>
              <a:t>Gallager</a:t>
            </a:r>
            <a:r>
              <a:rPr lang="ko-KR" altLang="en-US" sz="2400" dirty="0" smtClean="0"/>
              <a:t>의 방식을 따름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6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023976"/>
            <a:ext cx="10932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세트가 담당하는 비트 수를 줄인다</a:t>
            </a:r>
            <a:r>
              <a:rPr lang="en-US" altLang="ko-KR" sz="2400" dirty="0"/>
              <a:t>;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하나의 세트에 존재할 오류의 수를 줄인다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비트를</a:t>
            </a:r>
            <a:r>
              <a:rPr lang="ko-KR" altLang="en-US" sz="2400" dirty="0" smtClean="0"/>
              <a:t> 확인하는데 걸리는 연산의 시간을 줄임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458" y="3353530"/>
            <a:ext cx="1146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..101101101010101010110111011010110110101010101011011101101011001100..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 flipH="1">
            <a:off x="3005670" y="5721359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flipH="1">
            <a:off x="4830669" y="5729100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flipH="1">
            <a:off x="6545351" y="5744568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H="1">
            <a:off x="3824498" y="5718751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flipH="1">
            <a:off x="5649497" y="5726492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2222861" y="5700657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flipH="1">
            <a:off x="7364179" y="5741960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flipH="1">
            <a:off x="8253212" y="5744568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flipH="1">
            <a:off x="9731544" y="5760036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flipH="1">
            <a:off x="9072040" y="5741960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0800000">
            <a:off x="1843863" y="3859426"/>
            <a:ext cx="1080462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10800000">
            <a:off x="2671767" y="3859425"/>
            <a:ext cx="1080462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 rot="10800000">
            <a:off x="3558545" y="3859427"/>
            <a:ext cx="1080462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rot="10800000">
            <a:off x="4386449" y="3859426"/>
            <a:ext cx="1080462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0800000">
            <a:off x="5266406" y="3859429"/>
            <a:ext cx="1080462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10800000">
            <a:off x="6094310" y="3859428"/>
            <a:ext cx="1080462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10800000">
            <a:off x="6981088" y="3859431"/>
            <a:ext cx="1080462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/>
          <p:nvPr/>
        </p:nvSpPr>
        <p:spPr>
          <a:xfrm rot="10800000">
            <a:off x="7808992" y="3859430"/>
            <a:ext cx="1080462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이등변 삼각형 77"/>
          <p:cNvSpPr/>
          <p:nvPr/>
        </p:nvSpPr>
        <p:spPr>
          <a:xfrm rot="10800000">
            <a:off x="8564580" y="3859425"/>
            <a:ext cx="1080462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10800000">
            <a:off x="9392484" y="3859424"/>
            <a:ext cx="1080462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369675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문제를 해결하는 </a:t>
            </a:r>
            <a:r>
              <a:rPr lang="en-US" altLang="ko-KR" dirty="0" smtClean="0"/>
              <a:t>Non-Deterministic Polynomial Time algorithm</a:t>
            </a:r>
            <a:r>
              <a:rPr lang="ko-KR" altLang="en-US" dirty="0" smtClean="0"/>
              <a:t>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존재할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문제는 클래스 </a:t>
            </a:r>
            <a:r>
              <a:rPr lang="en-US" altLang="ko-KR" dirty="0" smtClean="0"/>
              <a:t>NP</a:t>
            </a:r>
            <a:r>
              <a:rPr lang="ko-KR" altLang="en-US" dirty="0" smtClean="0"/>
              <a:t>에 속함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문제가 속하는 것이지 알고리즘이 속하는 것은 아님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“</a:t>
            </a:r>
            <a:r>
              <a:rPr lang="ko-KR" altLang="en-US" sz="2400" dirty="0" smtClean="0"/>
              <a:t>어떤 </a:t>
            </a:r>
            <a:r>
              <a:rPr lang="ko-KR" altLang="en-US" sz="2400" dirty="0"/>
              <a:t>문제에 대해서 </a:t>
            </a:r>
            <a:r>
              <a:rPr lang="en-US" altLang="ko-KR" sz="2400" dirty="0"/>
              <a:t>Polynomial Time Algorithm</a:t>
            </a:r>
            <a:r>
              <a:rPr lang="ko-KR" altLang="en-US" sz="2400" dirty="0"/>
              <a:t>이 존재하면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해당 </a:t>
            </a:r>
            <a:r>
              <a:rPr lang="ko-KR" altLang="en-US" sz="2400" b="1" dirty="0"/>
              <a:t>문제</a:t>
            </a:r>
            <a:r>
              <a:rPr lang="ko-KR" altLang="en-US" sz="2400" dirty="0"/>
              <a:t>는 클래스 </a:t>
            </a:r>
            <a:r>
              <a:rPr lang="en-US" altLang="ko-KR" sz="2400" dirty="0"/>
              <a:t>P</a:t>
            </a:r>
            <a:r>
              <a:rPr lang="ko-KR" altLang="en-US" sz="2400" dirty="0"/>
              <a:t>에 속한다</a:t>
            </a:r>
            <a:r>
              <a:rPr lang="en-US" altLang="ko-KR" sz="2400" dirty="0" smtClean="0"/>
              <a:t>.” - P </a:t>
            </a:r>
            <a:r>
              <a:rPr lang="ko-KR" altLang="en-US" sz="2400" dirty="0" smtClean="0"/>
              <a:t>클래스 </a:t>
            </a:r>
            <a:r>
              <a:rPr lang="en-US" altLang="ko-KR" sz="2400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319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023976"/>
            <a:ext cx="10932801" cy="1131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세트가 담당하는 비트 수를 줄인다</a:t>
            </a:r>
            <a:r>
              <a:rPr lang="en-US" altLang="ko-KR" sz="2400" dirty="0"/>
              <a:t>;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하나의 세트에 존재할 오류의 수를 줄인다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담당하는 밀도</a:t>
            </a:r>
            <a:r>
              <a:rPr lang="en-US" altLang="ko-KR" sz="2400" dirty="0" smtClean="0"/>
              <a:t>(Density)</a:t>
            </a:r>
            <a:r>
              <a:rPr lang="ko-KR" altLang="en-US" sz="2400" dirty="0" smtClean="0"/>
              <a:t>를 줄인다</a:t>
            </a:r>
            <a:r>
              <a:rPr lang="en-US" altLang="ko-KR" sz="2400" dirty="0" smtClean="0"/>
              <a:t>: </a:t>
            </a:r>
            <a:r>
              <a:rPr lang="en-US" altLang="ko-KR" sz="2400" b="1" dirty="0" smtClean="0"/>
              <a:t>Low Density Parity Check Code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26" name="이등변 삼각형 25"/>
          <p:cNvSpPr/>
          <p:nvPr/>
        </p:nvSpPr>
        <p:spPr>
          <a:xfrm rot="10800000">
            <a:off x="2145675" y="3859426"/>
            <a:ext cx="3559808" cy="16862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이등변 삼각형 26"/>
          <p:cNvSpPr/>
          <p:nvPr/>
        </p:nvSpPr>
        <p:spPr>
          <a:xfrm rot="10800000">
            <a:off x="7712519" y="3859426"/>
            <a:ext cx="1080462" cy="168625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flipH="1">
            <a:off x="3689228" y="5765140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flipH="1">
            <a:off x="8016400" y="5672150"/>
            <a:ext cx="472699" cy="40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05479" y="3459316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High Density</a:t>
            </a:r>
            <a:endParaRPr lang="ko-KR" alt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497947" y="3474049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Low Density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71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023976"/>
            <a:ext cx="780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이런 세트의 구조는 어떠한 모양을 해야 하는가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Peter </a:t>
            </a:r>
            <a:r>
              <a:rPr lang="en-US" altLang="ko-KR" sz="2400" dirty="0" err="1" smtClean="0"/>
              <a:t>Alliss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큰 메시지에서 구조의 모양은 의미가 없다</a:t>
            </a:r>
            <a:r>
              <a:rPr lang="en-US" altLang="ko-KR" sz="2400" dirty="0" smtClean="0"/>
              <a:t>.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1376" y="3418480"/>
            <a:ext cx="9619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1011101101011011010101010101</a:t>
            </a:r>
            <a:endParaRPr lang="ko-KR" altLang="en-US" sz="4800" b="1" dirty="0"/>
          </a:p>
        </p:txBody>
      </p:sp>
      <p:sp>
        <p:nvSpPr>
          <p:cNvPr id="12" name="직사각형 11"/>
          <p:cNvSpPr/>
          <p:nvPr/>
        </p:nvSpPr>
        <p:spPr>
          <a:xfrm>
            <a:off x="4267346" y="5365350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0"/>
          </p:cNvCxnSpPr>
          <p:nvPr/>
        </p:nvCxnSpPr>
        <p:spPr>
          <a:xfrm>
            <a:off x="4041292" y="4249477"/>
            <a:ext cx="698752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12" idx="0"/>
          </p:cNvCxnSpPr>
          <p:nvPr/>
        </p:nvCxnSpPr>
        <p:spPr>
          <a:xfrm>
            <a:off x="4740044" y="4202983"/>
            <a:ext cx="0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2" idx="0"/>
          </p:cNvCxnSpPr>
          <p:nvPr/>
        </p:nvCxnSpPr>
        <p:spPr>
          <a:xfrm flipH="1">
            <a:off x="4740044" y="4249477"/>
            <a:ext cx="622370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11105" y="4257218"/>
            <a:ext cx="1128939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390668" y="4249477"/>
            <a:ext cx="349376" cy="1123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4740045" y="4257218"/>
            <a:ext cx="1056321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2" idx="0"/>
          </p:cNvCxnSpPr>
          <p:nvPr/>
        </p:nvCxnSpPr>
        <p:spPr>
          <a:xfrm flipH="1">
            <a:off x="4740044" y="4202983"/>
            <a:ext cx="311185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092345" y="5373091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0"/>
          </p:cNvCxnSpPr>
          <p:nvPr/>
        </p:nvCxnSpPr>
        <p:spPr>
          <a:xfrm>
            <a:off x="5866291" y="4257218"/>
            <a:ext cx="698752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20" idx="0"/>
          </p:cNvCxnSpPr>
          <p:nvPr/>
        </p:nvCxnSpPr>
        <p:spPr>
          <a:xfrm>
            <a:off x="6565043" y="4210724"/>
            <a:ext cx="0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20" idx="0"/>
          </p:cNvCxnSpPr>
          <p:nvPr/>
        </p:nvCxnSpPr>
        <p:spPr>
          <a:xfrm flipH="1">
            <a:off x="6565043" y="4257218"/>
            <a:ext cx="622370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436104" y="4264959"/>
            <a:ext cx="1128939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215667" y="4257218"/>
            <a:ext cx="349376" cy="1123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6565044" y="4264959"/>
            <a:ext cx="1056321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20" idx="0"/>
          </p:cNvCxnSpPr>
          <p:nvPr/>
        </p:nvCxnSpPr>
        <p:spPr>
          <a:xfrm flipH="1">
            <a:off x="6565043" y="4210724"/>
            <a:ext cx="311185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665709" y="5347256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2439655" y="4231383"/>
            <a:ext cx="698752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34" idx="0"/>
          </p:cNvCxnSpPr>
          <p:nvPr/>
        </p:nvCxnSpPr>
        <p:spPr>
          <a:xfrm>
            <a:off x="3138407" y="4184889"/>
            <a:ext cx="0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34" idx="0"/>
          </p:cNvCxnSpPr>
          <p:nvPr/>
        </p:nvCxnSpPr>
        <p:spPr>
          <a:xfrm flipH="1">
            <a:off x="3138407" y="4231383"/>
            <a:ext cx="622370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009468" y="4239124"/>
            <a:ext cx="1128939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789031" y="4231383"/>
            <a:ext cx="349376" cy="1123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3138408" y="4239124"/>
            <a:ext cx="1056321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34" idx="0"/>
          </p:cNvCxnSpPr>
          <p:nvPr/>
        </p:nvCxnSpPr>
        <p:spPr>
          <a:xfrm flipH="1">
            <a:off x="3138407" y="4184889"/>
            <a:ext cx="311185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807027" y="5388559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2" idx="0"/>
          </p:cNvCxnSpPr>
          <p:nvPr/>
        </p:nvCxnSpPr>
        <p:spPr>
          <a:xfrm>
            <a:off x="7580973" y="4272686"/>
            <a:ext cx="698752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42" idx="0"/>
          </p:cNvCxnSpPr>
          <p:nvPr/>
        </p:nvCxnSpPr>
        <p:spPr>
          <a:xfrm>
            <a:off x="8279725" y="4226192"/>
            <a:ext cx="0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42" idx="0"/>
          </p:cNvCxnSpPr>
          <p:nvPr/>
        </p:nvCxnSpPr>
        <p:spPr>
          <a:xfrm flipH="1">
            <a:off x="8279725" y="4272686"/>
            <a:ext cx="622370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150786" y="4280427"/>
            <a:ext cx="1128939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930349" y="4272686"/>
            <a:ext cx="349376" cy="1123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8279726" y="4280427"/>
            <a:ext cx="1056321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42" idx="0"/>
          </p:cNvCxnSpPr>
          <p:nvPr/>
        </p:nvCxnSpPr>
        <p:spPr>
          <a:xfrm flipH="1">
            <a:off x="8279725" y="4226192"/>
            <a:ext cx="311185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6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023976"/>
            <a:ext cx="9516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Peter </a:t>
            </a:r>
            <a:r>
              <a:rPr lang="en-US" altLang="ko-KR" sz="2400" dirty="0" err="1" smtClean="0"/>
              <a:t>Alliss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큰 메시지에서 구조의 모양은 의미가 없다</a:t>
            </a:r>
            <a:r>
              <a:rPr lang="en-US" altLang="ko-KR" sz="2400" dirty="0" smtClean="0"/>
              <a:t>: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무작위 담당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구조를 형성하는데 고민을 했던 것이 사라짐</a:t>
            </a:r>
            <a:endParaRPr lang="en-US" altLang="ko-KR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51376" y="3418480"/>
            <a:ext cx="9619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1011101101011011010101010101</a:t>
            </a:r>
            <a:endParaRPr lang="ko-KR" altLang="en-US" sz="4800" b="1" dirty="0"/>
          </a:p>
        </p:txBody>
      </p:sp>
      <p:sp>
        <p:nvSpPr>
          <p:cNvPr id="12" name="직사각형 11"/>
          <p:cNvSpPr/>
          <p:nvPr/>
        </p:nvSpPr>
        <p:spPr>
          <a:xfrm>
            <a:off x="4267346" y="5365350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0"/>
          </p:cNvCxnSpPr>
          <p:nvPr/>
        </p:nvCxnSpPr>
        <p:spPr>
          <a:xfrm>
            <a:off x="4569490" y="4202983"/>
            <a:ext cx="170554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12" idx="0"/>
          </p:cNvCxnSpPr>
          <p:nvPr/>
        </p:nvCxnSpPr>
        <p:spPr>
          <a:xfrm>
            <a:off x="3006671" y="4210724"/>
            <a:ext cx="1733373" cy="1154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2" idx="0"/>
          </p:cNvCxnSpPr>
          <p:nvPr/>
        </p:nvCxnSpPr>
        <p:spPr>
          <a:xfrm flipH="1">
            <a:off x="4740044" y="4249477"/>
            <a:ext cx="622370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04814" y="4202983"/>
            <a:ext cx="3035230" cy="1170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873357" y="4231383"/>
            <a:ext cx="866687" cy="1141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4740045" y="4257218"/>
            <a:ext cx="1056321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2" idx="0"/>
          </p:cNvCxnSpPr>
          <p:nvPr/>
        </p:nvCxnSpPr>
        <p:spPr>
          <a:xfrm flipH="1">
            <a:off x="4740044" y="4202983"/>
            <a:ext cx="311185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092345" y="5373091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0"/>
          </p:cNvCxnSpPr>
          <p:nvPr/>
        </p:nvCxnSpPr>
        <p:spPr>
          <a:xfrm>
            <a:off x="4654767" y="4264959"/>
            <a:ext cx="1910276" cy="1108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20" idx="0"/>
          </p:cNvCxnSpPr>
          <p:nvPr/>
        </p:nvCxnSpPr>
        <p:spPr>
          <a:xfrm flipH="1">
            <a:off x="6565043" y="4280427"/>
            <a:ext cx="2842428" cy="10926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20" idx="0"/>
          </p:cNvCxnSpPr>
          <p:nvPr/>
        </p:nvCxnSpPr>
        <p:spPr>
          <a:xfrm flipH="1">
            <a:off x="6565043" y="4249477"/>
            <a:ext cx="1" cy="1123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436104" y="4264959"/>
            <a:ext cx="1128939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73937" y="4280427"/>
            <a:ext cx="3991106" cy="110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6565044" y="4264959"/>
            <a:ext cx="1056321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20" idx="0"/>
          </p:cNvCxnSpPr>
          <p:nvPr/>
        </p:nvCxnSpPr>
        <p:spPr>
          <a:xfrm flipH="1">
            <a:off x="6565043" y="4210724"/>
            <a:ext cx="311185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665709" y="5347256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 flipH="1">
            <a:off x="3138407" y="4184889"/>
            <a:ext cx="2953938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34" idx="0"/>
          </p:cNvCxnSpPr>
          <p:nvPr/>
        </p:nvCxnSpPr>
        <p:spPr>
          <a:xfrm flipH="1">
            <a:off x="3138407" y="4202983"/>
            <a:ext cx="5912603" cy="1144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34" idx="0"/>
          </p:cNvCxnSpPr>
          <p:nvPr/>
        </p:nvCxnSpPr>
        <p:spPr>
          <a:xfrm flipH="1">
            <a:off x="3138407" y="4280427"/>
            <a:ext cx="528161" cy="1066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363851" y="4249477"/>
            <a:ext cx="1774556" cy="11055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251129" y="4231383"/>
            <a:ext cx="887278" cy="1123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3138409" y="4249477"/>
            <a:ext cx="4847848" cy="11055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34" idx="0"/>
          </p:cNvCxnSpPr>
          <p:nvPr/>
        </p:nvCxnSpPr>
        <p:spPr>
          <a:xfrm flipH="1">
            <a:off x="3138407" y="4184889"/>
            <a:ext cx="311185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807027" y="5388559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2" idx="0"/>
          </p:cNvCxnSpPr>
          <p:nvPr/>
        </p:nvCxnSpPr>
        <p:spPr>
          <a:xfrm>
            <a:off x="4306700" y="4264959"/>
            <a:ext cx="3973025" cy="112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42" idx="0"/>
          </p:cNvCxnSpPr>
          <p:nvPr/>
        </p:nvCxnSpPr>
        <p:spPr>
          <a:xfrm>
            <a:off x="8279725" y="4226192"/>
            <a:ext cx="0" cy="116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42" idx="0"/>
          </p:cNvCxnSpPr>
          <p:nvPr/>
        </p:nvCxnSpPr>
        <p:spPr>
          <a:xfrm flipH="1">
            <a:off x="8279725" y="4272686"/>
            <a:ext cx="622370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150786" y="4280427"/>
            <a:ext cx="1128939" cy="1115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8279725" y="4184889"/>
            <a:ext cx="1391217" cy="1211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8279728" y="4184889"/>
            <a:ext cx="1980150" cy="1211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42" idx="0"/>
          </p:cNvCxnSpPr>
          <p:nvPr/>
        </p:nvCxnSpPr>
        <p:spPr>
          <a:xfrm>
            <a:off x="6215667" y="4249477"/>
            <a:ext cx="2064058" cy="1139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5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ym typeface="Wingdings" pitchFamily="2" charset="2"/>
              </a:rPr>
              <a:t>LDPC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330" y="2023976"/>
            <a:ext cx="44438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작은 밀도의 </a:t>
            </a:r>
            <a:r>
              <a:rPr lang="en-US" altLang="ko-KR" sz="2400" dirty="0" smtClean="0"/>
              <a:t>Overlapping </a:t>
            </a:r>
            <a:r>
              <a:rPr lang="ko-KR" altLang="en-US" sz="2400" dirty="0" smtClean="0"/>
              <a:t>방식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무작위의 구조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단순한 연산 가능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메시지 길이 상관 없음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문제 해결 하기 좋음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512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ym typeface="Wingdings" pitchFamily="2" charset="2"/>
              </a:rPr>
              <a:t>LDPC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아래와 같은 구조에서 패리티 비트는 보호가 되지 않는다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71014" y="4866458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5" idx="0"/>
          </p:cNvCxnSpPr>
          <p:nvPr/>
        </p:nvCxnSpPr>
        <p:spPr>
          <a:xfrm>
            <a:off x="1971014" y="3704089"/>
            <a:ext cx="472698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376" y="2919586"/>
            <a:ext cx="4815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u="sng" dirty="0" smtClean="0">
                <a:sym typeface="Wingdings" pitchFamily="2" charset="2"/>
              </a:rPr>
              <a:t>1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1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ko-KR" altLang="en-US" sz="4800" b="1" u="sng" dirty="0"/>
          </a:p>
        </p:txBody>
      </p:sp>
      <p:sp>
        <p:nvSpPr>
          <p:cNvPr id="8" name="직사각형 7"/>
          <p:cNvSpPr/>
          <p:nvPr/>
        </p:nvSpPr>
        <p:spPr>
          <a:xfrm>
            <a:off x="3095896" y="4866457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7346" y="4866456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endCxn id="5" idx="0"/>
          </p:cNvCxnSpPr>
          <p:nvPr/>
        </p:nvCxnSpPr>
        <p:spPr>
          <a:xfrm flipH="1">
            <a:off x="2443712" y="3704089"/>
            <a:ext cx="206644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5" idx="0"/>
          </p:cNvCxnSpPr>
          <p:nvPr/>
        </p:nvCxnSpPr>
        <p:spPr>
          <a:xfrm flipH="1">
            <a:off x="2443712" y="3750583"/>
            <a:ext cx="888424" cy="111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8" idx="0"/>
          </p:cNvCxnSpPr>
          <p:nvPr/>
        </p:nvCxnSpPr>
        <p:spPr>
          <a:xfrm>
            <a:off x="1332854" y="3704089"/>
            <a:ext cx="2235740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8" idx="0"/>
          </p:cNvCxnSpPr>
          <p:nvPr/>
        </p:nvCxnSpPr>
        <p:spPr>
          <a:xfrm>
            <a:off x="2650356" y="3704089"/>
            <a:ext cx="918238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8" idx="0"/>
          </p:cNvCxnSpPr>
          <p:nvPr/>
        </p:nvCxnSpPr>
        <p:spPr>
          <a:xfrm>
            <a:off x="3332136" y="3750583"/>
            <a:ext cx="236458" cy="11158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332854" y="3704089"/>
            <a:ext cx="3442170" cy="120110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9" idx="0"/>
          </p:cNvCxnSpPr>
          <p:nvPr/>
        </p:nvCxnSpPr>
        <p:spPr>
          <a:xfrm>
            <a:off x="1971014" y="3750583"/>
            <a:ext cx="2769030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9" idx="0"/>
          </p:cNvCxnSpPr>
          <p:nvPr/>
        </p:nvCxnSpPr>
        <p:spPr>
          <a:xfrm>
            <a:off x="3332136" y="3750583"/>
            <a:ext cx="1407908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740044" y="3750583"/>
            <a:ext cx="852152" cy="11158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0"/>
          </p:cNvCxnSpPr>
          <p:nvPr/>
        </p:nvCxnSpPr>
        <p:spPr>
          <a:xfrm flipV="1">
            <a:off x="3568594" y="3704089"/>
            <a:ext cx="1323850" cy="11623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0"/>
          </p:cNvCxnSpPr>
          <p:nvPr/>
        </p:nvCxnSpPr>
        <p:spPr>
          <a:xfrm flipV="1">
            <a:off x="2443712" y="3704089"/>
            <a:ext cx="1786807" cy="11623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75827" y="2849839"/>
            <a:ext cx="2433233" cy="9704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5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ym typeface="Wingdings" pitchFamily="2" charset="2"/>
              </a:rPr>
              <a:t>LDPC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아래와 같은 구조에서 패리티 비트는 보호가 되지 않는다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71014" y="4866458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5" idx="0"/>
          </p:cNvCxnSpPr>
          <p:nvPr/>
        </p:nvCxnSpPr>
        <p:spPr>
          <a:xfrm>
            <a:off x="1971014" y="3704089"/>
            <a:ext cx="472698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376" y="2919586"/>
            <a:ext cx="4916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u="sng" dirty="0" smtClean="0">
                <a:sym typeface="Wingdings" pitchFamily="2" charset="2"/>
              </a:rPr>
              <a:t>1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>
                <a:solidFill>
                  <a:srgbClr val="FF0000"/>
                </a:solidFill>
                <a:sym typeface="Wingdings" pitchFamily="2" charset="2"/>
              </a:rPr>
              <a:t>?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 </a:t>
            </a:r>
            <a:r>
              <a:rPr lang="en-US" altLang="ko-KR" sz="4800" b="1" u="sng" dirty="0">
                <a:solidFill>
                  <a:srgbClr val="FF0000"/>
                </a:solidFill>
                <a:sym typeface="Wingdings" pitchFamily="2" charset="2"/>
              </a:rPr>
              <a:t>?</a:t>
            </a:r>
            <a:r>
              <a:rPr lang="en-US" altLang="ko-KR" sz="4800" b="1" dirty="0" smtClean="0">
                <a:solidFill>
                  <a:srgbClr val="FF000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>
                <a:solidFill>
                  <a:srgbClr val="FF0000"/>
                </a:solidFill>
                <a:sym typeface="Wingdings" pitchFamily="2" charset="2"/>
              </a:rPr>
              <a:t>?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ko-KR" altLang="en-US" sz="4800" b="1" u="sng" dirty="0"/>
          </a:p>
        </p:txBody>
      </p:sp>
      <p:sp>
        <p:nvSpPr>
          <p:cNvPr id="8" name="직사각형 7"/>
          <p:cNvSpPr/>
          <p:nvPr/>
        </p:nvSpPr>
        <p:spPr>
          <a:xfrm>
            <a:off x="3095896" y="4866457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7346" y="4866456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endCxn id="5" idx="0"/>
          </p:cNvCxnSpPr>
          <p:nvPr/>
        </p:nvCxnSpPr>
        <p:spPr>
          <a:xfrm flipH="1">
            <a:off x="2443712" y="3704089"/>
            <a:ext cx="206644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5" idx="0"/>
          </p:cNvCxnSpPr>
          <p:nvPr/>
        </p:nvCxnSpPr>
        <p:spPr>
          <a:xfrm flipH="1">
            <a:off x="2443712" y="3750583"/>
            <a:ext cx="888424" cy="111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8" idx="0"/>
          </p:cNvCxnSpPr>
          <p:nvPr/>
        </p:nvCxnSpPr>
        <p:spPr>
          <a:xfrm>
            <a:off x="1332854" y="3704089"/>
            <a:ext cx="2235740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8" idx="0"/>
          </p:cNvCxnSpPr>
          <p:nvPr/>
        </p:nvCxnSpPr>
        <p:spPr>
          <a:xfrm>
            <a:off x="2650356" y="3704089"/>
            <a:ext cx="918238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8" idx="0"/>
          </p:cNvCxnSpPr>
          <p:nvPr/>
        </p:nvCxnSpPr>
        <p:spPr>
          <a:xfrm>
            <a:off x="3332136" y="3750583"/>
            <a:ext cx="236458" cy="11158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332854" y="3704089"/>
            <a:ext cx="3442170" cy="120110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9" idx="0"/>
          </p:cNvCxnSpPr>
          <p:nvPr/>
        </p:nvCxnSpPr>
        <p:spPr>
          <a:xfrm>
            <a:off x="1971014" y="3750583"/>
            <a:ext cx="2769030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9" idx="0"/>
          </p:cNvCxnSpPr>
          <p:nvPr/>
        </p:nvCxnSpPr>
        <p:spPr>
          <a:xfrm>
            <a:off x="3332136" y="3750583"/>
            <a:ext cx="1407908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740044" y="3750583"/>
            <a:ext cx="852152" cy="11158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0"/>
          </p:cNvCxnSpPr>
          <p:nvPr/>
        </p:nvCxnSpPr>
        <p:spPr>
          <a:xfrm flipV="1">
            <a:off x="3568594" y="3704089"/>
            <a:ext cx="1323850" cy="11623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0"/>
          </p:cNvCxnSpPr>
          <p:nvPr/>
        </p:nvCxnSpPr>
        <p:spPr>
          <a:xfrm flipV="1">
            <a:off x="2443712" y="3704089"/>
            <a:ext cx="1786807" cy="11623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5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ym typeface="Wingdings" pitchFamily="2" charset="2"/>
              </a:rPr>
              <a:t>LDPC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메시지를 보호하는 방법처럼 패리티 비트도 보호를 한다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71014" y="4866458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5" idx="0"/>
          </p:cNvCxnSpPr>
          <p:nvPr/>
        </p:nvCxnSpPr>
        <p:spPr>
          <a:xfrm>
            <a:off x="1971014" y="3704089"/>
            <a:ext cx="472698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376" y="2919586"/>
            <a:ext cx="4916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u="sng" dirty="0" smtClean="0">
                <a:sym typeface="Wingdings" pitchFamily="2" charset="2"/>
              </a:rPr>
              <a:t>1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>
                <a:solidFill>
                  <a:srgbClr val="FF0000"/>
                </a:solidFill>
                <a:sym typeface="Wingdings" pitchFamily="2" charset="2"/>
              </a:rPr>
              <a:t>?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 </a:t>
            </a:r>
            <a:r>
              <a:rPr lang="en-US" altLang="ko-KR" sz="4800" b="1" u="sng" dirty="0">
                <a:solidFill>
                  <a:srgbClr val="FF0000"/>
                </a:solidFill>
                <a:sym typeface="Wingdings" pitchFamily="2" charset="2"/>
              </a:rPr>
              <a:t>?</a:t>
            </a:r>
            <a:r>
              <a:rPr lang="en-US" altLang="ko-KR" sz="4800" b="1" dirty="0" smtClean="0">
                <a:solidFill>
                  <a:srgbClr val="FF000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>
                <a:solidFill>
                  <a:srgbClr val="FF0000"/>
                </a:solidFill>
                <a:sym typeface="Wingdings" pitchFamily="2" charset="2"/>
              </a:rPr>
              <a:t>?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ko-KR" altLang="en-US" sz="4800" b="1" u="sng" dirty="0"/>
          </a:p>
        </p:txBody>
      </p:sp>
      <p:sp>
        <p:nvSpPr>
          <p:cNvPr id="8" name="직사각형 7"/>
          <p:cNvSpPr/>
          <p:nvPr/>
        </p:nvSpPr>
        <p:spPr>
          <a:xfrm>
            <a:off x="3095896" y="4866457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7346" y="4866456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endCxn id="5" idx="0"/>
          </p:cNvCxnSpPr>
          <p:nvPr/>
        </p:nvCxnSpPr>
        <p:spPr>
          <a:xfrm flipH="1">
            <a:off x="2443712" y="3704089"/>
            <a:ext cx="206644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5" idx="0"/>
          </p:cNvCxnSpPr>
          <p:nvPr/>
        </p:nvCxnSpPr>
        <p:spPr>
          <a:xfrm flipH="1">
            <a:off x="2443712" y="3750583"/>
            <a:ext cx="888424" cy="111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8" idx="0"/>
          </p:cNvCxnSpPr>
          <p:nvPr/>
        </p:nvCxnSpPr>
        <p:spPr>
          <a:xfrm>
            <a:off x="1332854" y="3704089"/>
            <a:ext cx="2235740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8" idx="0"/>
          </p:cNvCxnSpPr>
          <p:nvPr/>
        </p:nvCxnSpPr>
        <p:spPr>
          <a:xfrm>
            <a:off x="2650356" y="3704089"/>
            <a:ext cx="918238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8" idx="0"/>
          </p:cNvCxnSpPr>
          <p:nvPr/>
        </p:nvCxnSpPr>
        <p:spPr>
          <a:xfrm>
            <a:off x="3332136" y="3750583"/>
            <a:ext cx="236458" cy="11158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332854" y="3704089"/>
            <a:ext cx="3442170" cy="120110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9" idx="0"/>
          </p:cNvCxnSpPr>
          <p:nvPr/>
        </p:nvCxnSpPr>
        <p:spPr>
          <a:xfrm>
            <a:off x="1971014" y="3750583"/>
            <a:ext cx="2769030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9" idx="0"/>
          </p:cNvCxnSpPr>
          <p:nvPr/>
        </p:nvCxnSpPr>
        <p:spPr>
          <a:xfrm>
            <a:off x="3332136" y="3750583"/>
            <a:ext cx="1407908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740044" y="3750583"/>
            <a:ext cx="852152" cy="11158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0"/>
          </p:cNvCxnSpPr>
          <p:nvPr/>
        </p:nvCxnSpPr>
        <p:spPr>
          <a:xfrm flipV="1">
            <a:off x="3568594" y="3704089"/>
            <a:ext cx="1323850" cy="11623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0"/>
          </p:cNvCxnSpPr>
          <p:nvPr/>
        </p:nvCxnSpPr>
        <p:spPr>
          <a:xfrm flipV="1">
            <a:off x="2443712" y="3704089"/>
            <a:ext cx="1786807" cy="11623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365142" y="4866455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endCxn id="21" idx="0"/>
          </p:cNvCxnSpPr>
          <p:nvPr/>
        </p:nvCxnSpPr>
        <p:spPr>
          <a:xfrm>
            <a:off x="1332854" y="3732494"/>
            <a:ext cx="4504986" cy="11339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21" idx="0"/>
          </p:cNvCxnSpPr>
          <p:nvPr/>
        </p:nvCxnSpPr>
        <p:spPr>
          <a:xfrm>
            <a:off x="5638427" y="3750583"/>
            <a:ext cx="199413" cy="111587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1" idx="0"/>
          </p:cNvCxnSpPr>
          <p:nvPr/>
        </p:nvCxnSpPr>
        <p:spPr>
          <a:xfrm>
            <a:off x="1971014" y="3732494"/>
            <a:ext cx="3866826" cy="11339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1" idx="0"/>
          </p:cNvCxnSpPr>
          <p:nvPr/>
        </p:nvCxnSpPr>
        <p:spPr>
          <a:xfrm>
            <a:off x="4267346" y="3750583"/>
            <a:ext cx="1570494" cy="111587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ym typeface="Wingdings" pitchFamily="2" charset="2"/>
              </a:rPr>
              <a:t>LDPC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메시지를 보호하는 방법처럼 패리티 비트도 보호를 한다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71014" y="4866458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5" idx="0"/>
          </p:cNvCxnSpPr>
          <p:nvPr/>
        </p:nvCxnSpPr>
        <p:spPr>
          <a:xfrm>
            <a:off x="1971014" y="3704089"/>
            <a:ext cx="472698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376" y="2919586"/>
            <a:ext cx="4883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u="sng" dirty="0" smtClean="0">
                <a:sym typeface="Wingdings" pitchFamily="2" charset="2"/>
              </a:rPr>
              <a:t>1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>
                <a:solidFill>
                  <a:srgbClr val="FF0000"/>
                </a:solidFill>
                <a:sym typeface="Wingdings" pitchFamily="2" charset="2"/>
              </a:rPr>
              <a:t>?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 </a:t>
            </a:r>
            <a:r>
              <a:rPr lang="en-US" altLang="ko-KR" sz="4800" b="1" u="sng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altLang="ko-KR" sz="4800" b="1" dirty="0" smtClean="0">
                <a:solidFill>
                  <a:srgbClr val="FF000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>
                <a:solidFill>
                  <a:srgbClr val="FF0000"/>
                </a:solidFill>
                <a:sym typeface="Wingdings" pitchFamily="2" charset="2"/>
              </a:rPr>
              <a:t>?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ko-KR" altLang="en-US" sz="4800" b="1" u="sng" dirty="0"/>
          </a:p>
        </p:txBody>
      </p:sp>
      <p:sp>
        <p:nvSpPr>
          <p:cNvPr id="8" name="직사각형 7"/>
          <p:cNvSpPr/>
          <p:nvPr/>
        </p:nvSpPr>
        <p:spPr>
          <a:xfrm>
            <a:off x="3095896" y="4866457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7346" y="4866456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endCxn id="5" idx="0"/>
          </p:cNvCxnSpPr>
          <p:nvPr/>
        </p:nvCxnSpPr>
        <p:spPr>
          <a:xfrm flipH="1">
            <a:off x="2443712" y="3704089"/>
            <a:ext cx="206644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5" idx="0"/>
          </p:cNvCxnSpPr>
          <p:nvPr/>
        </p:nvCxnSpPr>
        <p:spPr>
          <a:xfrm flipH="1">
            <a:off x="2443712" y="3750583"/>
            <a:ext cx="888424" cy="111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8" idx="0"/>
          </p:cNvCxnSpPr>
          <p:nvPr/>
        </p:nvCxnSpPr>
        <p:spPr>
          <a:xfrm>
            <a:off x="1332854" y="3704089"/>
            <a:ext cx="2235740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8" idx="0"/>
          </p:cNvCxnSpPr>
          <p:nvPr/>
        </p:nvCxnSpPr>
        <p:spPr>
          <a:xfrm>
            <a:off x="2650356" y="3704089"/>
            <a:ext cx="918238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8" idx="0"/>
          </p:cNvCxnSpPr>
          <p:nvPr/>
        </p:nvCxnSpPr>
        <p:spPr>
          <a:xfrm>
            <a:off x="3332136" y="3750583"/>
            <a:ext cx="236458" cy="11158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332854" y="3704089"/>
            <a:ext cx="3442170" cy="120110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9" idx="0"/>
          </p:cNvCxnSpPr>
          <p:nvPr/>
        </p:nvCxnSpPr>
        <p:spPr>
          <a:xfrm>
            <a:off x="1971014" y="3750583"/>
            <a:ext cx="2769030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9" idx="0"/>
          </p:cNvCxnSpPr>
          <p:nvPr/>
        </p:nvCxnSpPr>
        <p:spPr>
          <a:xfrm>
            <a:off x="3332136" y="3750583"/>
            <a:ext cx="1407908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740044" y="3750583"/>
            <a:ext cx="852152" cy="11158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0"/>
          </p:cNvCxnSpPr>
          <p:nvPr/>
        </p:nvCxnSpPr>
        <p:spPr>
          <a:xfrm flipV="1">
            <a:off x="3568594" y="3704089"/>
            <a:ext cx="1323850" cy="11623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0"/>
          </p:cNvCxnSpPr>
          <p:nvPr/>
        </p:nvCxnSpPr>
        <p:spPr>
          <a:xfrm flipV="1">
            <a:off x="2443712" y="3704089"/>
            <a:ext cx="1786807" cy="11623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365142" y="4866455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endCxn id="21" idx="0"/>
          </p:cNvCxnSpPr>
          <p:nvPr/>
        </p:nvCxnSpPr>
        <p:spPr>
          <a:xfrm>
            <a:off x="1332854" y="3732494"/>
            <a:ext cx="4504986" cy="11339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21" idx="0"/>
          </p:cNvCxnSpPr>
          <p:nvPr/>
        </p:nvCxnSpPr>
        <p:spPr>
          <a:xfrm>
            <a:off x="5638427" y="3750583"/>
            <a:ext cx="199413" cy="111587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1" idx="0"/>
          </p:cNvCxnSpPr>
          <p:nvPr/>
        </p:nvCxnSpPr>
        <p:spPr>
          <a:xfrm>
            <a:off x="1971014" y="3732494"/>
            <a:ext cx="3866826" cy="11339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1" idx="0"/>
          </p:cNvCxnSpPr>
          <p:nvPr/>
        </p:nvCxnSpPr>
        <p:spPr>
          <a:xfrm>
            <a:off x="4267346" y="3750583"/>
            <a:ext cx="1570494" cy="111587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ym typeface="Wingdings" pitchFamily="2" charset="2"/>
              </a:rPr>
              <a:t>LDPC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메시지를 보호하는 방법처럼 패리티 비트도 보호를 한다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71014" y="4866458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5" idx="0"/>
          </p:cNvCxnSpPr>
          <p:nvPr/>
        </p:nvCxnSpPr>
        <p:spPr>
          <a:xfrm>
            <a:off x="1971014" y="3704089"/>
            <a:ext cx="472698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376" y="2919586"/>
            <a:ext cx="4849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u="sng" dirty="0" smtClean="0">
                <a:sym typeface="Wingdings" pitchFamily="2" charset="2"/>
              </a:rPr>
              <a:t>1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>
                <a:solidFill>
                  <a:srgbClr val="FF0000"/>
                </a:solidFill>
                <a:sym typeface="Wingdings" pitchFamily="2" charset="2"/>
              </a:rPr>
              <a:t>?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 </a:t>
            </a:r>
            <a:r>
              <a:rPr lang="en-US" altLang="ko-KR" sz="4800" b="1" u="sng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altLang="ko-KR" sz="4800" b="1" dirty="0" smtClean="0">
                <a:solidFill>
                  <a:srgbClr val="FF000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ko-KR" altLang="en-US" sz="4800" b="1" u="sng" dirty="0"/>
          </a:p>
        </p:txBody>
      </p:sp>
      <p:sp>
        <p:nvSpPr>
          <p:cNvPr id="8" name="직사각형 7"/>
          <p:cNvSpPr/>
          <p:nvPr/>
        </p:nvSpPr>
        <p:spPr>
          <a:xfrm>
            <a:off x="3095896" y="4866457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7346" y="4866456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endCxn id="5" idx="0"/>
          </p:cNvCxnSpPr>
          <p:nvPr/>
        </p:nvCxnSpPr>
        <p:spPr>
          <a:xfrm flipH="1">
            <a:off x="2443712" y="3704089"/>
            <a:ext cx="206644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5" idx="0"/>
          </p:cNvCxnSpPr>
          <p:nvPr/>
        </p:nvCxnSpPr>
        <p:spPr>
          <a:xfrm flipH="1">
            <a:off x="2443712" y="3750583"/>
            <a:ext cx="888424" cy="111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8" idx="0"/>
          </p:cNvCxnSpPr>
          <p:nvPr/>
        </p:nvCxnSpPr>
        <p:spPr>
          <a:xfrm>
            <a:off x="1332854" y="3704089"/>
            <a:ext cx="2235740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8" idx="0"/>
          </p:cNvCxnSpPr>
          <p:nvPr/>
        </p:nvCxnSpPr>
        <p:spPr>
          <a:xfrm>
            <a:off x="2650356" y="3704089"/>
            <a:ext cx="918238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8" idx="0"/>
          </p:cNvCxnSpPr>
          <p:nvPr/>
        </p:nvCxnSpPr>
        <p:spPr>
          <a:xfrm>
            <a:off x="3332136" y="3750583"/>
            <a:ext cx="236458" cy="11158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332854" y="3704089"/>
            <a:ext cx="3442170" cy="120110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9" idx="0"/>
          </p:cNvCxnSpPr>
          <p:nvPr/>
        </p:nvCxnSpPr>
        <p:spPr>
          <a:xfrm>
            <a:off x="1971014" y="3750583"/>
            <a:ext cx="2769030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9" idx="0"/>
          </p:cNvCxnSpPr>
          <p:nvPr/>
        </p:nvCxnSpPr>
        <p:spPr>
          <a:xfrm>
            <a:off x="3332136" y="3750583"/>
            <a:ext cx="1407908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740044" y="3750583"/>
            <a:ext cx="852152" cy="11158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0"/>
          </p:cNvCxnSpPr>
          <p:nvPr/>
        </p:nvCxnSpPr>
        <p:spPr>
          <a:xfrm flipV="1">
            <a:off x="3568594" y="3704089"/>
            <a:ext cx="1323850" cy="11623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0"/>
          </p:cNvCxnSpPr>
          <p:nvPr/>
        </p:nvCxnSpPr>
        <p:spPr>
          <a:xfrm flipV="1">
            <a:off x="2443712" y="3704089"/>
            <a:ext cx="1786807" cy="11623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365142" y="4866455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endCxn id="21" idx="0"/>
          </p:cNvCxnSpPr>
          <p:nvPr/>
        </p:nvCxnSpPr>
        <p:spPr>
          <a:xfrm>
            <a:off x="1332854" y="3732494"/>
            <a:ext cx="4504986" cy="11339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21" idx="0"/>
          </p:cNvCxnSpPr>
          <p:nvPr/>
        </p:nvCxnSpPr>
        <p:spPr>
          <a:xfrm>
            <a:off x="5638427" y="3750583"/>
            <a:ext cx="199413" cy="111587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1" idx="0"/>
          </p:cNvCxnSpPr>
          <p:nvPr/>
        </p:nvCxnSpPr>
        <p:spPr>
          <a:xfrm>
            <a:off x="1971014" y="3732494"/>
            <a:ext cx="3866826" cy="11339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1" idx="0"/>
          </p:cNvCxnSpPr>
          <p:nvPr/>
        </p:nvCxnSpPr>
        <p:spPr>
          <a:xfrm>
            <a:off x="4267346" y="3750583"/>
            <a:ext cx="1570494" cy="111587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7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ym typeface="Wingdings" pitchFamily="2" charset="2"/>
              </a:rPr>
              <a:t>LDPC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메시지를 보호하는 방법처럼 패리티 비트도 보호를 한다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71014" y="4866458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5" idx="0"/>
          </p:cNvCxnSpPr>
          <p:nvPr/>
        </p:nvCxnSpPr>
        <p:spPr>
          <a:xfrm>
            <a:off x="1971014" y="3704089"/>
            <a:ext cx="472698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376" y="2919586"/>
            <a:ext cx="4815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u="sng" dirty="0" smtClean="0">
                <a:sym typeface="Wingdings" pitchFamily="2" charset="2"/>
              </a:rPr>
              <a:t>1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altLang="ko-KR" sz="4800" b="1" dirty="0" smtClean="0"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ym typeface="Wingdings" pitchFamily="2" charset="2"/>
              </a:rPr>
              <a:t>0</a:t>
            </a:r>
            <a:r>
              <a:rPr lang="en-US" altLang="ko-KR" sz="4800" b="1" dirty="0" smtClean="0">
                <a:sym typeface="Wingdings" pitchFamily="2" charset="2"/>
              </a:rPr>
              <a:t>   </a:t>
            </a:r>
            <a:r>
              <a:rPr lang="en-US" altLang="ko-KR" sz="4800" b="1" u="sng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altLang="ko-KR" sz="4800" b="1" dirty="0" smtClean="0">
                <a:solidFill>
                  <a:srgbClr val="FF000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altLang="ko-KR" sz="4800" b="1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altLang="ko-KR" sz="4800" b="1" u="sng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ko-KR" altLang="en-US" sz="4800" b="1" u="sng" dirty="0"/>
          </a:p>
        </p:txBody>
      </p:sp>
      <p:sp>
        <p:nvSpPr>
          <p:cNvPr id="8" name="직사각형 7"/>
          <p:cNvSpPr/>
          <p:nvPr/>
        </p:nvSpPr>
        <p:spPr>
          <a:xfrm>
            <a:off x="3095896" y="4866457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7346" y="4866456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endCxn id="5" idx="0"/>
          </p:cNvCxnSpPr>
          <p:nvPr/>
        </p:nvCxnSpPr>
        <p:spPr>
          <a:xfrm flipH="1">
            <a:off x="2443712" y="3704089"/>
            <a:ext cx="206644" cy="1162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5" idx="0"/>
          </p:cNvCxnSpPr>
          <p:nvPr/>
        </p:nvCxnSpPr>
        <p:spPr>
          <a:xfrm flipH="1">
            <a:off x="2443712" y="3750583"/>
            <a:ext cx="888424" cy="111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8" idx="0"/>
          </p:cNvCxnSpPr>
          <p:nvPr/>
        </p:nvCxnSpPr>
        <p:spPr>
          <a:xfrm>
            <a:off x="1332854" y="3704089"/>
            <a:ext cx="2235740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8" idx="0"/>
          </p:cNvCxnSpPr>
          <p:nvPr/>
        </p:nvCxnSpPr>
        <p:spPr>
          <a:xfrm>
            <a:off x="2650356" y="3704089"/>
            <a:ext cx="918238" cy="1162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8" idx="0"/>
          </p:cNvCxnSpPr>
          <p:nvPr/>
        </p:nvCxnSpPr>
        <p:spPr>
          <a:xfrm>
            <a:off x="3332136" y="3750583"/>
            <a:ext cx="236458" cy="11158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332854" y="3704089"/>
            <a:ext cx="3442170" cy="120110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9" idx="0"/>
          </p:cNvCxnSpPr>
          <p:nvPr/>
        </p:nvCxnSpPr>
        <p:spPr>
          <a:xfrm>
            <a:off x="1971014" y="3750583"/>
            <a:ext cx="2769030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9" idx="0"/>
          </p:cNvCxnSpPr>
          <p:nvPr/>
        </p:nvCxnSpPr>
        <p:spPr>
          <a:xfrm>
            <a:off x="3332136" y="3750583"/>
            <a:ext cx="1407908" cy="1115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740044" y="3750583"/>
            <a:ext cx="852152" cy="11158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0"/>
          </p:cNvCxnSpPr>
          <p:nvPr/>
        </p:nvCxnSpPr>
        <p:spPr>
          <a:xfrm flipV="1">
            <a:off x="3568594" y="3704089"/>
            <a:ext cx="1323850" cy="11623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0"/>
          </p:cNvCxnSpPr>
          <p:nvPr/>
        </p:nvCxnSpPr>
        <p:spPr>
          <a:xfrm flipV="1">
            <a:off x="2443712" y="3704089"/>
            <a:ext cx="1786807" cy="11623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365142" y="4866455"/>
            <a:ext cx="945396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endCxn id="21" idx="0"/>
          </p:cNvCxnSpPr>
          <p:nvPr/>
        </p:nvCxnSpPr>
        <p:spPr>
          <a:xfrm>
            <a:off x="1332854" y="3732494"/>
            <a:ext cx="4504986" cy="11339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21" idx="0"/>
          </p:cNvCxnSpPr>
          <p:nvPr/>
        </p:nvCxnSpPr>
        <p:spPr>
          <a:xfrm>
            <a:off x="5638427" y="3750583"/>
            <a:ext cx="199413" cy="111587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1" idx="0"/>
          </p:cNvCxnSpPr>
          <p:nvPr/>
        </p:nvCxnSpPr>
        <p:spPr>
          <a:xfrm>
            <a:off x="1971014" y="3732494"/>
            <a:ext cx="3866826" cy="11339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1" idx="0"/>
          </p:cNvCxnSpPr>
          <p:nvPr/>
        </p:nvCxnSpPr>
        <p:spPr>
          <a:xfrm>
            <a:off x="4267346" y="3750583"/>
            <a:ext cx="1570494" cy="111587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3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 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– Class NP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55363"/>
            <a:ext cx="11166071" cy="4954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문제를 해결하는 </a:t>
            </a:r>
            <a:r>
              <a:rPr lang="en-US" altLang="ko-KR" b="1" dirty="0" smtClean="0"/>
              <a:t>Non-Deterministic</a:t>
            </a:r>
            <a:r>
              <a:rPr lang="en-US" altLang="ko-KR" dirty="0" smtClean="0"/>
              <a:t> Polynomial Time algorithm</a:t>
            </a:r>
            <a:r>
              <a:rPr lang="ko-KR" altLang="en-US" dirty="0" smtClean="0"/>
              <a:t>이 존재할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문제는 클래스 </a:t>
            </a:r>
            <a:r>
              <a:rPr lang="en-US" altLang="ko-KR" dirty="0" smtClean="0"/>
              <a:t>NP</a:t>
            </a:r>
            <a:r>
              <a:rPr lang="ko-KR" altLang="en-US" dirty="0" smtClean="0"/>
              <a:t>에 속함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Non-Deterministic: </a:t>
            </a:r>
            <a:r>
              <a:rPr lang="ko-KR" altLang="en-US" dirty="0" smtClean="0"/>
              <a:t>비 결정적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비 결정적 다항시간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같은 인풋이 들어가도 다른 아웃풋을 낼 수 있는 알고리즘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1884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Cyclic &amp; LDPC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ym typeface="Wingdings" pitchFamily="2" charset="2"/>
              </a:rPr>
              <a:t>LDPC</a:t>
            </a:r>
            <a:br>
              <a:rPr lang="en-US" altLang="ko-KR" sz="3200" dirty="0" smtClean="0">
                <a:sym typeface="Wingdings" pitchFamily="2" charset="2"/>
              </a:rPr>
            </a:b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4330" y="2023976"/>
            <a:ext cx="44438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작은 밀도의 </a:t>
            </a:r>
            <a:r>
              <a:rPr lang="en-US" altLang="ko-KR" sz="2400" dirty="0" smtClean="0"/>
              <a:t>Overlapping </a:t>
            </a:r>
            <a:r>
              <a:rPr lang="ko-KR" altLang="en-US" sz="2400" dirty="0" smtClean="0"/>
              <a:t>방식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무작위의 구조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패리티 비트도 보호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단순한 연산 가능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메시지 길이 상관 없음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문제 해결 하기 좋음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796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NIST Round 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1116607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ym typeface="Wingdings" pitchFamily="2" charset="2"/>
              </a:rPr>
              <a:t>Round 1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3200" dirty="0" smtClean="0">
                <a:sym typeface="Wingdings" pitchFamily="2" charset="2"/>
              </a:rPr>
              <a:t>Lattice	26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3200" dirty="0" smtClean="0">
                <a:sym typeface="Wingdings" pitchFamily="2" charset="2"/>
              </a:rPr>
              <a:t>Code	19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3200" dirty="0" err="1" smtClean="0">
                <a:sym typeface="Wingdings" pitchFamily="2" charset="2"/>
              </a:rPr>
              <a:t>etc</a:t>
            </a:r>
            <a:r>
              <a:rPr lang="en-US" altLang="ko-KR" sz="3200" dirty="0" smtClean="0">
                <a:sym typeface="Wingdings" pitchFamily="2" charset="2"/>
              </a:rPr>
              <a:t>		19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3200" dirty="0" smtClean="0">
                <a:sym typeface="Wingdings" pitchFamily="2" charset="2"/>
              </a:rPr>
              <a:t>---------------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3200" dirty="0" smtClean="0">
                <a:sym typeface="Wingdings" pitchFamily="2" charset="2"/>
              </a:rPr>
              <a:t>		64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46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NIST Round 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5586681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itchFamily="2" charset="2"/>
              </a:rPr>
              <a:t>Round 1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Lattice	26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Code	19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err="1" smtClean="0">
                <a:sym typeface="Wingdings" pitchFamily="2" charset="2"/>
              </a:rPr>
              <a:t>etc</a:t>
            </a:r>
            <a:r>
              <a:rPr lang="en-US" altLang="ko-KR" dirty="0" smtClean="0">
                <a:sym typeface="Wingdings" pitchFamily="2" charset="2"/>
              </a:rPr>
              <a:t>		19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-----------------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		64</a:t>
            </a:r>
            <a:endParaRPr lang="en-US" altLang="ko-KR" sz="20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941376" y="1314774"/>
            <a:ext cx="5586681" cy="4923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200" dirty="0" smtClean="0">
                <a:sym typeface="Wingdings" pitchFamily="2" charset="2"/>
              </a:rPr>
              <a:t>Round 2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3200" dirty="0" smtClean="0">
                <a:sym typeface="Wingdings" pitchFamily="2" charset="2"/>
              </a:rPr>
              <a:t>Lattice	 11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3200" dirty="0" smtClean="0">
                <a:sym typeface="Wingdings" pitchFamily="2" charset="2"/>
              </a:rPr>
              <a:t>Code	  8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3200" dirty="0" err="1" smtClean="0">
                <a:sym typeface="Wingdings" pitchFamily="2" charset="2"/>
              </a:rPr>
              <a:t>Muli</a:t>
            </a:r>
            <a:r>
              <a:rPr lang="en-US" altLang="ko-KR" sz="3200" dirty="0" smtClean="0">
                <a:sym typeface="Wingdings" pitchFamily="2" charset="2"/>
              </a:rPr>
              <a:t>		  4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3200" dirty="0" err="1" smtClean="0">
                <a:sym typeface="Wingdings" pitchFamily="2" charset="2"/>
              </a:rPr>
              <a:t>Iso</a:t>
            </a:r>
            <a:r>
              <a:rPr lang="en-US" altLang="ko-KR" sz="3200" dirty="0" smtClean="0">
                <a:sym typeface="Wingdings" pitchFamily="2" charset="2"/>
              </a:rPr>
              <a:t>		  1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3200" dirty="0" smtClean="0">
                <a:sym typeface="Wingdings" pitchFamily="2" charset="2"/>
              </a:rPr>
              <a:t>Hash	  1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3200" dirty="0" smtClean="0">
                <a:sym typeface="Wingdings" pitchFamily="2" charset="2"/>
              </a:rPr>
              <a:t>ZK		  1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3200" dirty="0" smtClean="0">
                <a:sym typeface="Wingdings" pitchFamily="2" charset="2"/>
              </a:rPr>
              <a:t>------------------</a:t>
            </a:r>
            <a:br>
              <a:rPr lang="en-US" altLang="ko-KR" sz="3200" dirty="0" smtClean="0">
                <a:sym typeface="Wingdings" pitchFamily="2" charset="2"/>
              </a:rPr>
            </a:br>
            <a:r>
              <a:rPr lang="en-US" altLang="ko-KR" sz="3200" dirty="0" smtClean="0">
                <a:sym typeface="Wingdings" pitchFamily="2" charset="2"/>
              </a:rPr>
              <a:t>		26</a:t>
            </a: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74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NIST Round 2 </a:t>
            </a:r>
            <a:r>
              <a:rPr lang="ko-KR" altLang="en-US" dirty="0" smtClean="0"/>
              <a:t>공개키 암호 및 키 생성 알고리즘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2827983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ym typeface="Wingdings" pitchFamily="2" charset="2"/>
              </a:rPr>
              <a:t>Code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>
                <a:sym typeface="Wingdings" pitchFamily="2" charset="2"/>
              </a:rPr>
              <a:t>- </a:t>
            </a:r>
            <a:r>
              <a:rPr lang="en-US" altLang="ko-KR" sz="2000" dirty="0" smtClean="0">
                <a:sym typeface="Wingdings" pitchFamily="2" charset="2"/>
              </a:rPr>
              <a:t>BIKE</a:t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>
                <a:sym typeface="Wingdings" pitchFamily="2" charset="2"/>
              </a:rPr>
              <a:t>- </a:t>
            </a:r>
            <a:r>
              <a:rPr lang="en-US" altLang="ko-KR" sz="2000" dirty="0" smtClean="0">
                <a:sym typeface="Wingdings" pitchFamily="2" charset="2"/>
              </a:rPr>
              <a:t>Classic </a:t>
            </a:r>
            <a:r>
              <a:rPr lang="en-US" altLang="ko-KR" sz="2000" dirty="0" err="1" smtClean="0">
                <a:sym typeface="Wingdings" pitchFamily="2" charset="2"/>
              </a:rPr>
              <a:t>McEliece</a:t>
            </a:r>
            <a:r>
              <a:rPr lang="en-US" altLang="ko-KR" sz="2000" dirty="0" smtClean="0">
                <a:sym typeface="Wingdings" pitchFamily="2" charset="2"/>
              </a:rPr>
              <a:t/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>
                <a:sym typeface="Wingdings" pitchFamily="2" charset="2"/>
              </a:rPr>
              <a:t>- </a:t>
            </a:r>
            <a:r>
              <a:rPr lang="en-US" altLang="ko-KR" sz="2000" dirty="0" smtClean="0">
                <a:sym typeface="Wingdings" pitchFamily="2" charset="2"/>
              </a:rPr>
              <a:t>HQC</a:t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>
                <a:sym typeface="Wingdings" pitchFamily="2" charset="2"/>
              </a:rPr>
              <a:t>- </a:t>
            </a:r>
            <a:r>
              <a:rPr lang="en-US" altLang="ko-KR" sz="2000" dirty="0" err="1" smtClean="0">
                <a:sym typeface="Wingdings" pitchFamily="2" charset="2"/>
              </a:rPr>
              <a:t>LEDAcrypt</a:t>
            </a:r>
            <a:r>
              <a:rPr lang="en-US" altLang="ko-KR" sz="2000" dirty="0" smtClean="0">
                <a:sym typeface="Wingdings" pitchFamily="2" charset="2"/>
              </a:rPr>
              <a:t/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>
                <a:sym typeface="Wingdings" pitchFamily="2" charset="2"/>
              </a:rPr>
              <a:t>- </a:t>
            </a:r>
            <a:r>
              <a:rPr lang="en-US" altLang="ko-KR" sz="2000" dirty="0" smtClean="0">
                <a:sym typeface="Wingdings" pitchFamily="2" charset="2"/>
              </a:rPr>
              <a:t>NTS-KEM</a:t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>
                <a:sym typeface="Wingdings" pitchFamily="2" charset="2"/>
              </a:rPr>
              <a:t>- </a:t>
            </a:r>
            <a:r>
              <a:rPr lang="en-US" altLang="ko-KR" sz="2000" dirty="0" smtClean="0">
                <a:sym typeface="Wingdings" pitchFamily="2" charset="2"/>
              </a:rPr>
              <a:t>ROLLO</a:t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>
                <a:sym typeface="Wingdings" pitchFamily="2" charset="2"/>
              </a:rPr>
              <a:t>- </a:t>
            </a:r>
            <a:r>
              <a:rPr lang="en-US" altLang="ko-KR" sz="2000" dirty="0" smtClean="0">
                <a:sym typeface="Wingdings" pitchFamily="2" charset="2"/>
              </a:rPr>
              <a:t>RQC</a:t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>
                <a:sym typeface="Wingdings" pitchFamily="2" charset="2"/>
              </a:rPr>
              <a:t>- </a:t>
            </a:r>
            <a:r>
              <a:rPr lang="en-US" altLang="ko-KR" sz="2000" dirty="0" smtClean="0">
                <a:sym typeface="Wingdings" pitchFamily="2" charset="2"/>
              </a:rPr>
              <a:t>SABER</a:t>
            </a:r>
            <a:endParaRPr lang="en-US" altLang="ko-KR" sz="16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979762" y="1314774"/>
            <a:ext cx="5586681" cy="4923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391545" y="1314774"/>
            <a:ext cx="3226231" cy="4923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 smtClean="0">
                <a:sym typeface="Wingdings" pitchFamily="2" charset="2"/>
              </a:rPr>
              <a:t>Lattice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- </a:t>
            </a:r>
            <a:r>
              <a:rPr lang="en-US" altLang="ko-KR" sz="2000" dirty="0" smtClean="0">
                <a:sym typeface="Wingdings" pitchFamily="2" charset="2"/>
              </a:rPr>
              <a:t>CRYSTALS-KYBER</a:t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- </a:t>
            </a:r>
            <a:r>
              <a:rPr lang="en-US" altLang="ko-KR" sz="2000" dirty="0" err="1" smtClean="0">
                <a:sym typeface="Wingdings" pitchFamily="2" charset="2"/>
              </a:rPr>
              <a:t>FrodoKEM</a:t>
            </a:r>
            <a:r>
              <a:rPr lang="en-US" altLang="ko-KR" sz="2000" dirty="0" smtClean="0">
                <a:sym typeface="Wingdings" pitchFamily="2" charset="2"/>
              </a:rPr>
              <a:t/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- LAC</a:t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- </a:t>
            </a:r>
            <a:r>
              <a:rPr lang="en-US" altLang="ko-KR" sz="2000" dirty="0" err="1" smtClean="0">
                <a:sym typeface="Wingdings" pitchFamily="2" charset="2"/>
              </a:rPr>
              <a:t>NewHope</a:t>
            </a:r>
            <a:r>
              <a:rPr lang="en-US" altLang="ko-KR" sz="2000" dirty="0" smtClean="0">
                <a:sym typeface="Wingdings" pitchFamily="2" charset="2"/>
              </a:rPr>
              <a:t/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- NTRU</a:t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- NTRU Prime</a:t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- Round5</a:t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- Three Bears</a:t>
            </a:r>
            <a:endParaRPr lang="en-US" altLang="ko-KR" sz="16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7159985" y="1314774"/>
            <a:ext cx="3226231" cy="4923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 err="1" smtClean="0">
                <a:sym typeface="Wingdings" pitchFamily="2" charset="2"/>
              </a:rPr>
              <a:t>Isogency</a:t>
            </a:r>
            <a:r>
              <a:rPr lang="en-US" altLang="ko-KR" b="1" dirty="0" smtClean="0">
                <a:sym typeface="Wingdings" pitchFamily="2" charset="2"/>
              </a:rPr>
              <a:t/>
            </a:r>
            <a:br>
              <a:rPr lang="en-US" altLang="ko-KR" b="1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- </a:t>
            </a:r>
            <a:r>
              <a:rPr lang="en-US" altLang="ko-KR" sz="2000" dirty="0" smtClean="0">
                <a:sym typeface="Wingdings" pitchFamily="2" charset="2"/>
              </a:rPr>
              <a:t>SIKE</a:t>
            </a:r>
            <a:endParaRPr lang="en-US" altLang="ko-KR" sz="16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21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NIST Round 2 </a:t>
            </a:r>
            <a:r>
              <a:rPr lang="ko-KR" altLang="en-US" dirty="0" smtClean="0"/>
              <a:t>전자 서명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86360"/>
            <a:ext cx="2827983" cy="4923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ym typeface="Wingdings" pitchFamily="2" charset="2"/>
              </a:rPr>
              <a:t>Multivariate</a:t>
            </a:r>
            <a:r>
              <a:rPr lang="en-US" altLang="ko-KR" sz="1800" dirty="0" smtClean="0">
                <a:sym typeface="Wingdings" pitchFamily="2" charset="2"/>
              </a:rPr>
              <a:t/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1800" dirty="0" smtClean="0">
                <a:sym typeface="Wingdings" pitchFamily="2" charset="2"/>
              </a:rPr>
              <a:t/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1800" dirty="0" smtClean="0">
                <a:sym typeface="Wingdings" pitchFamily="2" charset="2"/>
              </a:rPr>
              <a:t>- </a:t>
            </a:r>
            <a:r>
              <a:rPr lang="en-US" altLang="ko-KR" sz="1800" dirty="0" err="1" smtClean="0">
                <a:sym typeface="Wingdings" pitchFamily="2" charset="2"/>
              </a:rPr>
              <a:t>GeMSS</a:t>
            </a:r>
            <a:r>
              <a:rPr lang="en-US" altLang="ko-KR" sz="1800" dirty="0" smtClean="0">
                <a:sym typeface="Wingdings" pitchFamily="2" charset="2"/>
              </a:rPr>
              <a:t/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1800" dirty="0" smtClean="0">
                <a:sym typeface="Wingdings" pitchFamily="2" charset="2"/>
              </a:rPr>
              <a:t>- LUOV</a:t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1800" dirty="0" smtClean="0">
                <a:sym typeface="Wingdings" pitchFamily="2" charset="2"/>
              </a:rPr>
              <a:t>- MQDSS</a:t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1800" dirty="0" smtClean="0">
                <a:sym typeface="Wingdings" pitchFamily="2" charset="2"/>
              </a:rPr>
              <a:t>- Rainbow</a:t>
            </a:r>
            <a:endParaRPr lang="en-US" altLang="ko-KR" sz="1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753531" y="1314774"/>
            <a:ext cx="3226231" cy="4923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 smtClean="0">
                <a:sym typeface="Wingdings" pitchFamily="2" charset="2"/>
              </a:rPr>
              <a:t>Lattice</a:t>
            </a:r>
            <a:r>
              <a:rPr lang="en-US" altLang="ko-KR" sz="1800" dirty="0" smtClean="0">
                <a:sym typeface="Wingdings" pitchFamily="2" charset="2"/>
              </a:rPr>
              <a:t/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1800" dirty="0" smtClean="0">
                <a:sym typeface="Wingdings" pitchFamily="2" charset="2"/>
              </a:rPr>
              <a:t/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1800" dirty="0" smtClean="0">
                <a:sym typeface="Wingdings" pitchFamily="2" charset="2"/>
              </a:rPr>
              <a:t>- </a:t>
            </a:r>
            <a:r>
              <a:rPr lang="en-US" altLang="ko-KR" sz="1800" dirty="0">
                <a:sym typeface="Wingdings" pitchFamily="2" charset="2"/>
              </a:rPr>
              <a:t>CRYSTALS-</a:t>
            </a:r>
            <a:r>
              <a:rPr lang="en-US" altLang="ko-KR" sz="1800" dirty="0" err="1">
                <a:sym typeface="Wingdings" pitchFamily="2" charset="2"/>
              </a:rPr>
              <a:t>Dilithium</a:t>
            </a:r>
            <a:r>
              <a:rPr lang="en-US" altLang="ko-KR" sz="1800" dirty="0" smtClean="0">
                <a:sym typeface="Wingdings" pitchFamily="2" charset="2"/>
              </a:rPr>
              <a:t/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1800" dirty="0" smtClean="0">
                <a:sym typeface="Wingdings" pitchFamily="2" charset="2"/>
              </a:rPr>
              <a:t>- FALCON</a:t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1800" dirty="0" smtClean="0">
                <a:sym typeface="Wingdings" pitchFamily="2" charset="2"/>
              </a:rPr>
              <a:t>- </a:t>
            </a:r>
            <a:r>
              <a:rPr lang="en-US" altLang="ko-KR" sz="1800" dirty="0" err="1" smtClean="0">
                <a:sym typeface="Wingdings" pitchFamily="2" charset="2"/>
              </a:rPr>
              <a:t>qTESLA</a:t>
            </a:r>
            <a:r>
              <a:rPr lang="en-US" altLang="ko-KR" sz="1800" dirty="0" smtClean="0">
                <a:sym typeface="Wingdings" pitchFamily="2" charset="2"/>
              </a:rPr>
              <a:t/>
            </a:r>
            <a:br>
              <a:rPr lang="en-US" altLang="ko-KR" sz="1800" dirty="0" smtClean="0">
                <a:sym typeface="Wingdings" pitchFamily="2" charset="2"/>
              </a:rPr>
            </a:br>
            <a:endParaRPr lang="en-US" altLang="ko-KR" sz="1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5346916" y="1330272"/>
            <a:ext cx="3226231" cy="4923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ym typeface="Wingdings" pitchFamily="2" charset="2"/>
              </a:rPr>
              <a:t>Isogency</a:t>
            </a:r>
            <a:r>
              <a:rPr lang="en-US" altLang="ko-KR" sz="1800" dirty="0" smtClean="0">
                <a:sym typeface="Wingdings" pitchFamily="2" charset="2"/>
              </a:rPr>
              <a:t/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1800" dirty="0" smtClean="0">
                <a:sym typeface="Wingdings" pitchFamily="2" charset="2"/>
              </a:rPr>
              <a:t/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- SIKE</a:t>
            </a:r>
            <a:endParaRPr lang="en-US" altLang="ko-KR" sz="1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208306" y="1407762"/>
            <a:ext cx="2416674" cy="4923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 smtClean="0">
                <a:sym typeface="Wingdings" pitchFamily="2" charset="2"/>
              </a:rPr>
              <a:t>Zero Knowledge</a:t>
            </a:r>
            <a:r>
              <a:rPr lang="en-US" altLang="ko-KR" sz="1800" dirty="0" smtClean="0">
                <a:sym typeface="Wingdings" pitchFamily="2" charset="2"/>
              </a:rPr>
              <a:t/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1800" dirty="0" smtClean="0">
                <a:sym typeface="Wingdings" pitchFamily="2" charset="2"/>
              </a:rPr>
              <a:t/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- Picnic</a:t>
            </a:r>
            <a:endParaRPr lang="en-US" altLang="ko-KR" sz="1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9747435" y="1376766"/>
            <a:ext cx="2416674" cy="4923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 smtClean="0">
                <a:sym typeface="Wingdings" pitchFamily="2" charset="2"/>
              </a:rPr>
              <a:t>Hash</a:t>
            </a:r>
            <a:r>
              <a:rPr lang="en-US" altLang="ko-KR" sz="1800" dirty="0" smtClean="0">
                <a:sym typeface="Wingdings" pitchFamily="2" charset="2"/>
              </a:rPr>
              <a:t/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1800" dirty="0" smtClean="0">
                <a:sym typeface="Wingdings" pitchFamily="2" charset="2"/>
              </a:rPr>
              <a:t/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- SPHINCS+</a:t>
            </a:r>
            <a:endParaRPr lang="en-US" altLang="ko-KR" sz="14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75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2519656"/>
            <a:ext cx="4031873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6000" dirty="0" smtClean="0"/>
              <a:t>감사합니</a:t>
            </a:r>
            <a:r>
              <a:rPr lang="ko-KR" altLang="en-US" sz="6000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31957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1472</Words>
  <Application>Microsoft Office PowerPoint</Application>
  <PresentationFormat>사용자 지정</PresentationFormat>
  <Paragraphs>330</Paragraphs>
  <Slides>96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96</vt:i4>
      </vt:variant>
    </vt:vector>
  </HeadingPairs>
  <TitlesOfParts>
    <vt:vector size="98" baseType="lpstr">
      <vt:lpstr>CryptoCraft 테마</vt:lpstr>
      <vt:lpstr>제목 테마</vt:lpstr>
      <vt:lpstr>NP &amp; Code Base</vt:lpstr>
      <vt:lpstr>PowerPoint 프레젠테이션</vt:lpstr>
      <vt:lpstr>1, 2 장의 목표</vt:lpstr>
      <vt:lpstr>NP 문제</vt:lpstr>
      <vt:lpstr>NP 문제 – Class P</vt:lpstr>
      <vt:lpstr>NP 문제 – Class P</vt:lpstr>
      <vt:lpstr>NP 문제 – Class P</vt:lpstr>
      <vt:lpstr>NP 문제 – Class NP</vt:lpstr>
      <vt:lpstr>NP 문제 – Class NP</vt:lpstr>
      <vt:lpstr>NP 문제 – Class NP</vt:lpstr>
      <vt:lpstr>NP 문제 – Class NP</vt:lpstr>
      <vt:lpstr>NP 문제 – Class NP</vt:lpstr>
      <vt:lpstr>NP 문제 – Class NP</vt:lpstr>
      <vt:lpstr>NP 문제 – Class NP</vt:lpstr>
      <vt:lpstr>NP 문제 – Class NP</vt:lpstr>
      <vt:lpstr>NP 문제 – Class NP</vt:lpstr>
      <vt:lpstr>NP 문제 – Class NP</vt:lpstr>
      <vt:lpstr>NP 문제 – Class NP</vt:lpstr>
      <vt:lpstr>NP 문제 – Class NP</vt:lpstr>
      <vt:lpstr>NP 문제 – Class NP</vt:lpstr>
      <vt:lpstr>NP 문제 – Class NP</vt:lpstr>
      <vt:lpstr>NP 문제 – Class NP</vt:lpstr>
      <vt:lpstr>NP 문제 – Class NP</vt:lpstr>
      <vt:lpstr>NP 문제 – Class NP</vt:lpstr>
      <vt:lpstr>NP 문제 – Class NP</vt:lpstr>
      <vt:lpstr>NP 문제 – Class NP</vt:lpstr>
      <vt:lpstr>NP 문제 – NP Hard</vt:lpstr>
      <vt:lpstr>NP 문제 – NP Hard</vt:lpstr>
      <vt:lpstr>NP 문제 – NP Hard</vt:lpstr>
      <vt:lpstr>NP 문제 – NP Hard</vt:lpstr>
      <vt:lpstr>NP 문제 – NP Hard</vt:lpstr>
      <vt:lpstr>NP 문제 – NP Hard</vt:lpstr>
      <vt:lpstr>NP 문제 – NP Hard</vt:lpstr>
      <vt:lpstr>NP 문제 – NP Hard</vt:lpstr>
      <vt:lpstr>NP 문제 – NP Hard</vt:lpstr>
      <vt:lpstr>NP 문제 – NP Complete</vt:lpstr>
      <vt:lpstr>NP 문제 – NP Complete</vt:lpstr>
      <vt:lpstr>NP 문제 – NP Complete</vt:lpstr>
      <vt:lpstr>NP 문제 – NP Complete</vt:lpstr>
      <vt:lpstr>NP 문제 – NP Complete</vt:lpstr>
      <vt:lpstr>NP 문제 – NP Complete</vt:lpstr>
      <vt:lpstr>NP 문제 – NP Complete</vt:lpstr>
      <vt:lpstr>NP 문제 – NP Complete</vt:lpstr>
      <vt:lpstr>NP 문제 – NP Complete</vt:lpstr>
      <vt:lpstr>NP 문제 – NP Complete</vt:lpstr>
      <vt:lpstr>NP 문제 – NP Complete</vt:lpstr>
      <vt:lpstr>NP 문제 – NP Complete</vt:lpstr>
      <vt:lpstr>NP 문제 – NP Complete</vt:lpstr>
      <vt:lpstr>NP 문제 – NP Complete</vt:lpstr>
      <vt:lpstr>양자 컴퓨터</vt:lpstr>
      <vt:lpstr>LEDAkem &amp; LEDApkc</vt:lpstr>
      <vt:lpstr>LEDAkem &amp; LEDApkc</vt:lpstr>
      <vt:lpstr>LEDAkem &amp; LEDApkc 목표</vt:lpstr>
      <vt:lpstr>LEDAkem &amp; LEDApkc</vt:lpstr>
      <vt:lpstr>LEDAkem &amp; LEDApkc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Cyclic &amp; LDPC</vt:lpstr>
      <vt:lpstr>NIST Round 2</vt:lpstr>
      <vt:lpstr>NIST Round 2</vt:lpstr>
      <vt:lpstr>NIST Round 2 공개키 암호 및 키 생성 알고리즘</vt:lpstr>
      <vt:lpstr>NIST Round 2 전자 서명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Owner</cp:lastModifiedBy>
  <cp:revision>195</cp:revision>
  <dcterms:created xsi:type="dcterms:W3CDTF">2019-03-05T04:29:07Z</dcterms:created>
  <dcterms:modified xsi:type="dcterms:W3CDTF">2019-05-18T07:05:17Z</dcterms:modified>
</cp:coreProperties>
</file>