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D1DDF4"/>
          </a:solidFill>
        </a:fill>
      </a:tcStyle>
    </a:wholeTbl>
    <a:band2H>
      <a:tcTxStyle b="def" i="def"/>
      <a:tcStyle>
        <a:tcBdr/>
        <a:fill>
          <a:solidFill>
            <a:srgbClr val="EAEFFA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381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381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CBEACC"/>
          </a:solidFill>
        </a:fill>
      </a:tcStyle>
    </a:wholeTbl>
    <a:band2H>
      <a:tcTxStyle b="def" i="def"/>
      <a:tcStyle>
        <a:tcBdr/>
        <a:fill>
          <a:solidFill>
            <a:srgbClr val="E7F5E7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381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381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E4D2F1"/>
          </a:solidFill>
        </a:fill>
      </a:tcStyle>
    </a:wholeTbl>
    <a:band2H>
      <a:tcTxStyle b="def" i="def"/>
      <a:tcStyle>
        <a:tcBdr/>
        <a:fill>
          <a:solidFill>
            <a:srgbClr val="F2EAF8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381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381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FB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000EB"/>
              </a:solidFill>
              <a:prstDash val="solid"/>
              <a:round/>
            </a:ln>
          </a:top>
          <a:bottom>
            <a:ln w="25400" cap="flat">
              <a:solidFill>
                <a:srgbClr val="C000E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000EB"/>
              </a:solidFill>
              <a:prstDash val="solid"/>
              <a:round/>
            </a:ln>
          </a:top>
          <a:bottom>
            <a:ln w="25400" cap="flat">
              <a:solidFill>
                <a:srgbClr val="C000E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E8CAF7"/>
          </a:solidFill>
        </a:fill>
      </a:tcStyle>
    </a:wholeTbl>
    <a:band2H>
      <a:tcTxStyle b="def" i="def"/>
      <a:tcStyle>
        <a:tcBdr/>
        <a:fill>
          <a:solidFill>
            <a:srgbClr val="F4E6FB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C000EB"/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381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C000EB"/>
          </a:solidFill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381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C000E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EBEBE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solidFill>
            <a:srgbClr val="EBEBEB">
              <a:alpha val="20000"/>
            </a:srgbClr>
          </a:solidFill>
        </a:fill>
      </a:tcStyle>
    </a:firstCol>
    <a:la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50800" cap="flat">
              <a:solidFill>
                <a:srgbClr val="EBEBEB"/>
              </a:solidFill>
              <a:prstDash val="solid"/>
              <a:round/>
            </a:ln>
          </a:top>
          <a:bottom>
            <a:ln w="127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round/>
            </a:ln>
          </a:left>
          <a:right>
            <a:ln w="12700" cap="flat">
              <a:solidFill>
                <a:srgbClr val="EBEBEB"/>
              </a:solidFill>
              <a:prstDash val="solid"/>
              <a:round/>
            </a:ln>
          </a:right>
          <a:top>
            <a:ln w="12700" cap="flat">
              <a:solidFill>
                <a:srgbClr val="EBEBEB"/>
              </a:solidFill>
              <a:prstDash val="solid"/>
              <a:round/>
            </a:ln>
          </a:top>
          <a:bottom>
            <a:ln w="25400" cap="flat">
              <a:solidFill>
                <a:srgbClr val="EBEBEB"/>
              </a:solidFill>
              <a:prstDash val="solid"/>
              <a:round/>
            </a:ln>
          </a:bottom>
          <a:insideH>
            <a:ln w="12700" cap="flat">
              <a:solidFill>
                <a:srgbClr val="EBEBEB"/>
              </a:solidFill>
              <a:prstDash val="solid"/>
              <a:round/>
            </a:ln>
          </a:insideH>
          <a:insideV>
            <a:ln w="12700" cap="flat">
              <a:solidFill>
                <a:srgbClr val="EBEBE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1270000" y="6362700"/>
            <a:ext cx="10464800" cy="46106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693270" indent="-286870" algn="ctr">
              <a:lnSpc>
                <a:spcPct val="110000"/>
              </a:lnSpc>
              <a:spcBef>
                <a:spcPts val="0"/>
              </a:spcBef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099670" indent="-286870" algn="ctr">
              <a:lnSpc>
                <a:spcPct val="110000"/>
              </a:lnSpc>
              <a:spcBef>
                <a:spcPts val="0"/>
              </a:spcBef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1506070" indent="-286870" algn="ctr">
              <a:lnSpc>
                <a:spcPct val="110000"/>
              </a:lnSpc>
              <a:spcBef>
                <a:spcPts val="0"/>
              </a:spcBef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1912470" indent="-286870" algn="ctr">
              <a:lnSpc>
                <a:spcPct val="110000"/>
              </a:lnSpc>
              <a:spcBef>
                <a:spcPts val="0"/>
              </a:spcBef>
              <a:defRPr b="1" i="1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3"/>
          </p:nvPr>
        </p:nvSpPr>
        <p:spPr>
          <a:xfrm>
            <a:off x="1270000" y="4286605"/>
            <a:ext cx="10464800" cy="685091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/>
          <p:nvPr>
            <p:ph type="pic" idx="13"/>
          </p:nvPr>
        </p:nvSpPr>
        <p:spPr>
          <a:xfrm>
            <a:off x="1104900" y="758937"/>
            <a:ext cx="10795000" cy="5943603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EBEBEB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라즈베리파이</a:t>
            </a:r>
            <a:r>
              <a:rPr>
                <a:solidFill>
                  <a:srgbClr val="FFFFFF"/>
                </a:solidFill>
              </a:rPr>
              <a:t>를 활용한 사물인터넷 서비스 아이디어</a:t>
            </a:r>
          </a:p>
        </p:txBody>
      </p:sp>
      <p:sp>
        <p:nvSpPr>
          <p:cNvPr id="120" name="부제목 2"/>
          <p:cNvSpPr txBox="1"/>
          <p:nvPr>
            <p:ph type="subTitle" sz="half" idx="1"/>
          </p:nvPr>
        </p:nvSpPr>
        <p:spPr>
          <a:xfrm>
            <a:off x="762000" y="6037481"/>
            <a:ext cx="11480800" cy="29438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900"/>
              </a:spcBef>
              <a:defRPr sz="3800"/>
            </a:pPr>
            <a:r>
              <a:t>3조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3800"/>
            </a:pPr>
            <a:r>
              <a:t>1594036 주상현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3800"/>
            </a:pPr>
            <a:r>
              <a:t>1594002 강태경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3800"/>
            </a:pPr>
            <a:r>
              <a:t>1594019 배장근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이미지" descr="이미지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54800" y="2984500"/>
            <a:ext cx="5588000" cy="3980561"/>
          </a:xfrm>
          <a:prstGeom prst="rect">
            <a:avLst/>
          </a:prstGeom>
        </p:spPr>
      </p:pic>
      <p:sp>
        <p:nvSpPr>
          <p:cNvPr id="159" name="구현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 방법</a:t>
            </a:r>
          </a:p>
        </p:txBody>
      </p:sp>
      <p:sp>
        <p:nvSpPr>
          <p:cNvPr id="160" name="5. 시트 안전벨트 잠금 및 해제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>
              <a:spcBef>
                <a:spcPts val="4200"/>
              </a:spcBef>
              <a:buSzTx/>
              <a:buNone/>
              <a:defRPr sz="3400"/>
            </a:pPr>
            <a:r>
              <a:t>5. 시트 안전벨트 잠금 및 해제</a:t>
            </a:r>
          </a:p>
          <a:p>
            <a:pPr marL="487680" indent="-487680">
              <a:spcBef>
                <a:spcPts val="4200"/>
              </a:spcBef>
              <a:buSzTx/>
              <a:buNone/>
              <a:defRPr sz="3400"/>
            </a:pPr>
            <a:r>
              <a:t>필요한 센서 : RFID 센서</a:t>
            </a:r>
          </a:p>
        </p:txBody>
      </p:sp>
      <p:sp>
        <p:nvSpPr>
          <p:cNvPr id="161" name="주파수를 이용해 ID를 식별하는 SYSTEM으로 일명 전자태그"/>
          <p:cNvSpPr txBox="1"/>
          <p:nvPr/>
        </p:nvSpPr>
        <p:spPr>
          <a:xfrm>
            <a:off x="6496430" y="7679213"/>
            <a:ext cx="5904740" cy="90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EBEBE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주파수를 이용해 ID를 식별하는 SYSTEM으로 일명 전자태그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목차</a:t>
            </a:r>
          </a:p>
        </p:txBody>
      </p:sp>
      <p:sp>
        <p:nvSpPr>
          <p:cNvPr id="123" name="내용 개체 틀 2"/>
          <p:cNvSpPr txBox="1"/>
          <p:nvPr>
            <p:ph type="body" idx="1"/>
          </p:nvPr>
        </p:nvSpPr>
        <p:spPr>
          <a:xfrm>
            <a:off x="762000" y="1727200"/>
            <a:ext cx="11480800" cy="6362700"/>
          </a:xfrm>
          <a:prstGeom prst="rect">
            <a:avLst/>
          </a:prstGeom>
        </p:spPr>
        <p:txBody>
          <a:bodyPr/>
          <a:lstStyle/>
          <a:p>
            <a:pPr/>
            <a:r>
              <a:t>선정 주제</a:t>
            </a:r>
          </a:p>
          <a:p>
            <a:pPr/>
            <a:r>
              <a:t>선정 이유</a:t>
            </a:r>
          </a:p>
          <a:p>
            <a:pPr/>
            <a:r>
              <a:t>기능</a:t>
            </a:r>
          </a:p>
          <a:p>
            <a:pPr/>
            <a:r>
              <a:t>구현(필요한 센서)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선정 주제</a:t>
            </a:r>
          </a:p>
        </p:txBody>
      </p:sp>
      <p:sp>
        <p:nvSpPr>
          <p:cNvPr id="126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3900"/>
            </a:pPr>
            <a:r>
              <a:t>스마트 유모차</a:t>
            </a:r>
          </a:p>
          <a:p>
            <a:pPr>
              <a:defRPr sz="4000"/>
            </a:pPr>
            <a:r>
              <a:t>라즈베리파이와 여러 센서들을 활용하여 유모차를 직접 끌지 않아도 엄마를 따라오게 하면서도 안전성이 뛰어난 유모차를 떠올렸다.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선정 이유</a:t>
            </a:r>
          </a:p>
        </p:txBody>
      </p:sp>
      <p:sp>
        <p:nvSpPr>
          <p:cNvPr id="129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1052" indent="-401052">
              <a:lnSpc>
                <a:spcPct val="90000"/>
              </a:lnSpc>
              <a:spcBef>
                <a:spcPts val="900"/>
              </a:spcBef>
              <a:buSzPct val="100000"/>
              <a:defRPr sz="4000"/>
            </a:pPr>
            <a:r>
              <a:t>아이를 유모차에 태우고 외출 시 아이 엄마들의 손 사용에 제약이 크다고 판단</a:t>
            </a:r>
          </a:p>
          <a:p>
            <a:pPr marL="401052" indent="-401052">
              <a:lnSpc>
                <a:spcPct val="90000"/>
              </a:lnSpc>
              <a:spcBef>
                <a:spcPts val="900"/>
              </a:spcBef>
              <a:buSzPct val="100000"/>
              <a:defRPr sz="4000"/>
            </a:pPr>
          </a:p>
          <a:p>
            <a:pPr marL="401052" indent="-401052">
              <a:lnSpc>
                <a:spcPct val="90000"/>
              </a:lnSpc>
              <a:spcBef>
                <a:spcPts val="900"/>
              </a:spcBef>
              <a:buSzPct val="100000"/>
              <a:defRPr sz="4000"/>
            </a:pPr>
            <a:r>
              <a:t>대표적으로 마트에서 장을 볼 때 유모차와 카트를 동시에 끄는 것은 불편함을 호소</a:t>
            </a:r>
          </a:p>
          <a:p>
            <a:pPr marL="401052" indent="-401052">
              <a:lnSpc>
                <a:spcPct val="90000"/>
              </a:lnSpc>
              <a:spcBef>
                <a:spcPts val="900"/>
              </a:spcBef>
              <a:buSzPct val="100000"/>
              <a:defRPr sz="4000"/>
            </a:pPr>
          </a:p>
          <a:p>
            <a:pPr marL="401052" indent="-401052">
              <a:lnSpc>
                <a:spcPct val="90000"/>
              </a:lnSpc>
              <a:spcBef>
                <a:spcPts val="900"/>
              </a:spcBef>
              <a:buSzPct val="100000"/>
              <a:defRPr sz="4000"/>
            </a:pPr>
            <a:r>
              <a:t>보행시 무심코 지나칠 수 있는 위험요소로부터 보호받고자 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스마트 유모차의 기능</a:t>
            </a:r>
          </a:p>
        </p:txBody>
      </p:sp>
      <p:sp>
        <p:nvSpPr>
          <p:cNvPr id="132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t>엄마(스마트폰)를 따라다니는 유모차(최대속도 제한, 안전거리)</a:t>
            </a:r>
          </a:p>
          <a:p>
            <a:pPr marL="635000" indent="-635000">
              <a:buSzPct val="100000"/>
              <a:buAutoNum type="arabicPeriod" startAt="1"/>
            </a:pPr>
            <a:r>
              <a:t>자유주행 기능이 On 되있을 때 유모차의 무게가 가벼워지면 울리는 경보센서</a:t>
            </a:r>
          </a:p>
          <a:p>
            <a:pPr marL="635000" indent="-635000">
              <a:buSzPct val="100000"/>
              <a:buAutoNum type="arabicPeriod" startAt="1"/>
            </a:pPr>
            <a:r>
              <a:t>초음파 센서를 통한 장애물 회피 기능</a:t>
            </a:r>
          </a:p>
          <a:p>
            <a:pPr marL="635000" indent="-635000">
              <a:buSzPct val="100000"/>
              <a:buAutoNum type="arabicPeriod" startAt="1"/>
            </a:pPr>
            <a:r>
              <a:t>아이를 위한 음악</a:t>
            </a:r>
          </a:p>
          <a:p>
            <a:pPr marL="635000" indent="-635000">
              <a:buSzPct val="100000"/>
              <a:buAutoNum type="arabicPeriod" startAt="1"/>
            </a:pPr>
            <a:r>
              <a:t>RFID를 통한 아이 안전벨트 잠금 및 해제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구현방법</a:t>
            </a:r>
          </a:p>
        </p:txBody>
      </p:sp>
      <p:sp>
        <p:nvSpPr>
          <p:cNvPr id="135" name="내용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400"/>
              </a:spcBef>
              <a:buSzTx/>
              <a:buNone/>
              <a:defRPr sz="2400"/>
            </a:pPr>
            <a:r>
              <a:t>1. 엄마(스마트폰)를 따라다니는 유모차(최대속도 제한, 안전거리)</a:t>
            </a:r>
          </a:p>
          <a:p>
            <a:pPr marL="0" indent="0">
              <a:spcBef>
                <a:spcPts val="400"/>
              </a:spcBef>
              <a:buSzTx/>
              <a:buNone/>
              <a:defRPr sz="2400"/>
            </a:pPr>
            <a:r>
              <a:t>필요한 센서: 비콘, DC모터,DC모터 드라이버</a:t>
            </a:r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3713" y="3765641"/>
            <a:ext cx="2966723" cy="2397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2724" y="4097613"/>
            <a:ext cx="3075096" cy="1733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37324" y="3801300"/>
            <a:ext cx="2743221" cy="206327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7"/>
          <p:cNvSpPr txBox="1"/>
          <p:nvPr/>
        </p:nvSpPr>
        <p:spPr>
          <a:xfrm>
            <a:off x="777505" y="6950075"/>
            <a:ext cx="3565532" cy="152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000">
                <a:solidFill>
                  <a:srgbClr val="EBEBEB"/>
                </a:solidFill>
              </a:defRPr>
            </a:pPr>
            <a:r>
              <a:t>비콘</a:t>
            </a:r>
          </a:p>
          <a:p>
            <a:pPr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블루투스</a:t>
            </a:r>
            <a:r>
              <a:rPr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t>기반으로 근거리 내에 감지되는 기기에 정보와 서비스를 제공하는 무선 통신이다</a:t>
            </a:r>
            <a:r>
              <a:rPr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</p:txBody>
      </p:sp>
      <p:sp>
        <p:nvSpPr>
          <p:cNvPr id="140" name="TextBox 9"/>
          <p:cNvSpPr txBox="1"/>
          <p:nvPr/>
        </p:nvSpPr>
        <p:spPr>
          <a:xfrm>
            <a:off x="4529501" y="6907598"/>
            <a:ext cx="4295066" cy="161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000">
                <a:solidFill>
                  <a:srgbClr val="EBEBEB"/>
                </a:solidFill>
              </a:defRPr>
            </a:pPr>
            <a:r>
              <a:t>DC모터</a:t>
            </a:r>
          </a:p>
          <a:p>
            <a:pPr>
              <a:defRPr sz="2000">
                <a:solidFill>
                  <a:srgbClr val="EBEBE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 전기자에 흐르는 전류의 방향을 전환함으로써 자력의 반발, 흡인력으로 회전력을 생성시키는 모터이다.</a:t>
            </a:r>
          </a:p>
        </p:txBody>
      </p:sp>
      <p:sp>
        <p:nvSpPr>
          <p:cNvPr id="141" name="TextBox 10"/>
          <p:cNvSpPr txBox="1"/>
          <p:nvPr/>
        </p:nvSpPr>
        <p:spPr>
          <a:xfrm>
            <a:off x="9019813" y="7104030"/>
            <a:ext cx="3778241" cy="1218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000">
                <a:solidFill>
                  <a:srgbClr val="EBEBEB"/>
                </a:solidFill>
              </a:defRPr>
            </a:pPr>
            <a:r>
              <a:t>DC모터 드라이버</a:t>
            </a:r>
          </a:p>
          <a:p>
            <a:pPr>
              <a:defRPr sz="1800">
                <a:solidFill>
                  <a:srgbClr val="EBEBE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MCU와 모터의 전압과 전류를 맞추어 주기 위해 중간에서 제어해주는 모듈이다.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4.jpeg" descr="image4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146800" y="2731098"/>
            <a:ext cx="3600209" cy="3047402"/>
          </a:xfrm>
          <a:prstGeom prst="rect">
            <a:avLst/>
          </a:prstGeom>
        </p:spPr>
      </p:pic>
      <p:sp>
        <p:nvSpPr>
          <p:cNvPr id="144" name="구현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 방법</a:t>
            </a:r>
          </a:p>
        </p:txBody>
      </p:sp>
      <p:sp>
        <p:nvSpPr>
          <p:cNvPr id="145" name="2. 자유주행 기능이 On 되어있을 때 유모차의 무게가 가벼워지면 울리는 경보센서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3000"/>
            </a:pPr>
            <a:r>
              <a:t>2. 자유주행 기능이 On 되어있을 때 유모차의 무게가 가벼워지면 울리는 경보센서</a:t>
            </a:r>
            <a:br/>
            <a:br/>
          </a:p>
          <a:p>
            <a:pPr marL="0" indent="0">
              <a:spcBef>
                <a:spcPts val="400"/>
              </a:spcBef>
              <a:buSzTx/>
              <a:buNone/>
              <a:defRPr sz="3000"/>
            </a:pPr>
            <a:r>
              <a:t>필요한 센서 :</a:t>
            </a:r>
          </a:p>
          <a:p>
            <a:pPr marL="0" indent="0">
              <a:spcBef>
                <a:spcPts val="400"/>
              </a:spcBef>
              <a:buSzTx/>
              <a:buNone/>
              <a:defRPr sz="3000"/>
            </a:pPr>
            <a:r>
              <a:t> 무게 감지 센서</a:t>
            </a:r>
            <a:r>
              <a:t>,</a:t>
            </a:r>
            <a:r>
              <a:t> 부져 센서</a:t>
            </a:r>
          </a:p>
        </p:txBody>
      </p:sp>
      <p:pic>
        <p:nvPicPr>
          <p:cNvPr id="146" name="image7.jpeg" descr="image7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86368" y="5380863"/>
            <a:ext cx="3456433" cy="3456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5.jpeg" descr="image5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54799" y="2374900"/>
            <a:ext cx="5588002" cy="2861946"/>
          </a:xfrm>
          <a:prstGeom prst="rect">
            <a:avLst/>
          </a:prstGeom>
        </p:spPr>
      </p:pic>
      <p:sp>
        <p:nvSpPr>
          <p:cNvPr id="149" name="구현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 방법</a:t>
            </a:r>
          </a:p>
        </p:txBody>
      </p:sp>
      <p:sp>
        <p:nvSpPr>
          <p:cNvPr id="150" name="3. 초음파 센서를 통한 장애물 회피 기능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>
              <a:spcBef>
                <a:spcPts val="4200"/>
              </a:spcBef>
              <a:buSzTx/>
              <a:buNone/>
              <a:defRPr sz="3400"/>
            </a:pPr>
            <a:r>
              <a:t>3. 초음파 센서를 통한</a:t>
            </a:r>
            <a:br/>
            <a:r>
              <a:t>장애물 회피 기능</a:t>
            </a:r>
          </a:p>
          <a:p>
            <a:pPr marL="487680" indent="-487680">
              <a:spcBef>
                <a:spcPts val="4200"/>
              </a:spcBef>
              <a:buSzTx/>
              <a:buNone/>
              <a:defRPr sz="3400"/>
            </a:pPr>
            <a:r>
              <a:t>필요한 센서: 초음파 센서</a:t>
            </a:r>
          </a:p>
        </p:txBody>
      </p:sp>
      <p:sp>
        <p:nvSpPr>
          <p:cNvPr id="151" name="초음파센서에서 전방을 향해 초음파를 발사하고 물체에 부딪혀 반사되는 초음파가 돌아오는 시간의 길이를 계산한 후 물체까지의 거리를 측정한다."/>
          <p:cNvSpPr txBox="1"/>
          <p:nvPr/>
        </p:nvSpPr>
        <p:spPr>
          <a:xfrm>
            <a:off x="6654800" y="6635270"/>
            <a:ext cx="5588000" cy="172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EBEBEB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초음파센서에서 전방을 향해 초음파를 발사하고 물체에 부딪혀 반사되는 초음파가 돌아오는 시간의 길이를 계산한 후 물체까지의 거리를 측정한다.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구현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구현 방법</a:t>
            </a:r>
          </a:p>
        </p:txBody>
      </p:sp>
      <p:sp>
        <p:nvSpPr>
          <p:cNvPr id="154" name="4. 아이를 위한 음악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200"/>
              </a:spcBef>
              <a:buSzTx/>
              <a:buNone/>
              <a:defRPr sz="3400"/>
            </a:pPr>
            <a:r>
              <a:t>4. 아이를 위한 음악</a:t>
            </a:r>
          </a:p>
          <a:p>
            <a:pPr lvl="3" marL="0" indent="0">
              <a:spcBef>
                <a:spcPts val="4200"/>
              </a:spcBef>
              <a:buSzTx/>
              <a:buNone/>
              <a:defRPr sz="3400"/>
            </a:pPr>
            <a:r>
              <a:t>필요한 센서 : </a:t>
            </a:r>
          </a:p>
          <a:p>
            <a:pPr lvl="3" marL="0" indent="0">
              <a:spcBef>
                <a:spcPts val="4200"/>
              </a:spcBef>
              <a:buSzTx/>
              <a:buNone/>
              <a:defRPr sz="3400"/>
            </a:pPr>
            <a:r>
              <a:t>블루투스 스피커,스위치</a:t>
            </a:r>
          </a:p>
        </p:txBody>
      </p:sp>
      <p:pic>
        <p:nvPicPr>
          <p:cNvPr id="15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4698" y="5402931"/>
            <a:ext cx="3876430" cy="387643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6" name="이미지" descr="이미지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504371" y="2334110"/>
            <a:ext cx="3871089" cy="387108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EBEBEB"/>
      </a:dk1>
      <a:lt1>
        <a:srgbClr val="C000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