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287" r:id="rId2"/>
    <p:sldId id="295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8" r:id="rId15"/>
    <p:sldId id="327" r:id="rId16"/>
    <p:sldId id="330" r:id="rId17"/>
    <p:sldId id="331" r:id="rId18"/>
    <p:sldId id="332" r:id="rId19"/>
    <p:sldId id="312" r:id="rId20"/>
  </p:sldIdLst>
  <p:sldSz cx="10693400" cy="7561263"/>
  <p:notesSz cx="6805613" cy="9939338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고딕 ExtraBold" panose="020B0600000101010101" charset="-127"/>
      <p:bold r:id="rId25"/>
    </p:embeddedFont>
    <p:embeddedFont>
      <p:font typeface="나눔스퀘어 Bold" panose="020B0600000101010101" pitchFamily="50" charset="-127"/>
      <p:bold r:id="rId26"/>
    </p:embeddedFont>
    <p:embeddedFont>
      <p:font typeface="나눔명조" panose="020B0600000101010101" charset="-127"/>
      <p:regular r:id="rId27"/>
      <p:bold r:id="rId28"/>
    </p:embeddedFont>
    <p:embeddedFont>
      <p:font typeface="나눔스퀘어" panose="020B0600000101010101" pitchFamily="50" charset="-127"/>
      <p:regular r:id="rId29"/>
    </p:embeddedFont>
    <p:embeddedFont>
      <p:font typeface="나눔고딕" panose="020B0600000101010101" charset="-127"/>
      <p:regular r:id="rId30"/>
      <p:bold r:id="rId31"/>
    </p:embeddedFont>
  </p:embeddedFontLst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27E596E-17D2-4FB4-B175-A1357E004896}">
          <p14:sldIdLst>
            <p14:sldId id="287"/>
            <p14:sldId id="295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30"/>
            <p14:sldId id="331"/>
            <p14:sldId id="332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1">
          <p15:clr>
            <a:srgbClr val="A4A3A4"/>
          </p15:clr>
        </p15:guide>
        <p15:guide id="2" orient="horz" pos="3082">
          <p15:clr>
            <a:srgbClr val="A4A3A4"/>
          </p15:clr>
        </p15:guide>
        <p15:guide id="3" orient="horz" pos="4531">
          <p15:clr>
            <a:srgbClr val="A4A3A4"/>
          </p15:clr>
        </p15:guide>
        <p15:guide id="4" pos="3368">
          <p15:clr>
            <a:srgbClr val="A4A3A4"/>
          </p15:clr>
        </p15:guide>
        <p15:guide id="5" pos="6440">
          <p15:clr>
            <a:srgbClr val="A4A3A4"/>
          </p15:clr>
        </p15:guide>
        <p15:guide id="6" pos="1318">
          <p15:clr>
            <a:srgbClr val="A4A3A4"/>
          </p15:clr>
        </p15:guide>
        <p15:guide id="7" pos="312">
          <p15:clr>
            <a:srgbClr val="A4A3A4"/>
          </p15:clr>
        </p15:guide>
        <p15:guide id="8" pos="1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410"/>
    <a:srgbClr val="FFAB19"/>
    <a:srgbClr val="4A820C"/>
    <a:srgbClr val="1BA697"/>
    <a:srgbClr val="5A756E"/>
    <a:srgbClr val="47B0D7"/>
    <a:srgbClr val="FFFF66"/>
    <a:srgbClr val="EC43F9"/>
    <a:srgbClr val="7F7F7F"/>
    <a:srgbClr val="B8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86364" autoAdjust="0"/>
  </p:normalViewPr>
  <p:slideViewPr>
    <p:cSldViewPr>
      <p:cViewPr varScale="1">
        <p:scale>
          <a:sx n="58" d="100"/>
          <a:sy n="58" d="100"/>
        </p:scale>
        <p:origin x="-762" y="-102"/>
      </p:cViewPr>
      <p:guideLst>
        <p:guide orient="horz" pos="431"/>
        <p:guide orient="horz" pos="3082"/>
        <p:guide orient="horz" pos="4531"/>
        <p:guide pos="3368"/>
        <p:guide pos="6440"/>
        <p:guide pos="1318"/>
        <p:guide pos="312"/>
        <p:guide pos="1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58"/>
      </p:cViewPr>
      <p:guideLst>
        <p:guide orient="horz" pos="313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E16BF-4CBB-4E44-AF3A-566C711517C2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98F30-1646-465B-A25D-245CF357A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83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34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43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8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75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09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02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7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3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5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4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9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7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2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8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852" y="-10502"/>
            <a:ext cx="10723104" cy="75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bg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bg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bg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42715" y="7176340"/>
            <a:ext cx="1799226" cy="320768"/>
          </a:xfrm>
          <a:prstGeom prst="rect">
            <a:avLst/>
          </a:prstGeom>
        </p:spPr>
        <p:txBody>
          <a:bodyPr wrap="none" lIns="104306" tIns="52153" rIns="104306" bIns="52153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Hansung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University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02525" y="1334261"/>
            <a:ext cx="7678040" cy="1241440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양자통신상의</a:t>
            </a:r>
            <a:endParaRPr lang="en-US" altLang="ko-KR" sz="5400" b="1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54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가용성침해공격</a:t>
            </a:r>
            <a:endParaRPr lang="en-US" altLang="ko-KR" sz="5400" b="1" dirty="0" smtClean="0">
              <a:ln w="12700">
                <a:noFill/>
                <a:prstDash val="solid"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32870" y="4569234"/>
            <a:ext cx="1774845" cy="61555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7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정보시스템공학과</a:t>
            </a:r>
            <a:endParaRPr lang="en-US" altLang="ko-KR" sz="1700" b="1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7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권혁동</a:t>
            </a:r>
            <a:endParaRPr lang="ko-KR" altLang="en-US" sz="17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제목 6"/>
          <p:cNvSpPr txBox="1">
            <a:spLocks/>
          </p:cNvSpPr>
          <p:nvPr/>
        </p:nvSpPr>
        <p:spPr>
          <a:xfrm>
            <a:off x="1496731" y="2664507"/>
            <a:ext cx="7667730" cy="831097"/>
          </a:xfrm>
          <a:prstGeom prst="rect">
            <a:avLst/>
          </a:prstGeom>
        </p:spPr>
        <p:txBody>
          <a:bodyPr vert="horz" lIns="104306" tIns="52153" rIns="104306" bIns="52153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Availability Invasion Attacks on a Quantum Communications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84" y="7140503"/>
            <a:ext cx="474912" cy="39244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10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02  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양자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4065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얽힘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Entanglement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2304" y="2256010"/>
            <a:ext cx="774086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연관이 있는 양자는 한쪽의 상태를 관측하는 순간 다른 쪽의 상태도 결정됨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상태가 확정되는 현상은 거리에 상관없이 즉시 발생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4488609" y="3274644"/>
            <a:ext cx="562451" cy="119911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5440499" y="3274644"/>
            <a:ext cx="503863" cy="1199114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4324838" y="4807101"/>
            <a:ext cx="810545" cy="685846"/>
            <a:chOff x="4693920" y="4099560"/>
            <a:chExt cx="1584960" cy="134112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4" t="8306" r="16124" b="8306"/>
            <a:stretch/>
          </p:blipFill>
          <p:spPr>
            <a:xfrm>
              <a:off x="4693920" y="4099560"/>
              <a:ext cx="1584960" cy="1341120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5189220" y="4617720"/>
              <a:ext cx="594360" cy="655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ko-KR" alt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238053" y="4807101"/>
            <a:ext cx="810545" cy="685846"/>
            <a:chOff x="4693920" y="4099560"/>
            <a:chExt cx="1584960" cy="134112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4" t="8306" r="16124" b="8306"/>
            <a:stretch/>
          </p:blipFill>
          <p:spPr>
            <a:xfrm>
              <a:off x="4693920" y="4099560"/>
              <a:ext cx="1584960" cy="1341120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5189220" y="4617720"/>
              <a:ext cx="594360" cy="655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ko-KR" alt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2305446" y="4834276"/>
            <a:ext cx="562451" cy="1199114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1501205" y="6011109"/>
            <a:ext cx="810545" cy="685846"/>
            <a:chOff x="4693920" y="4099560"/>
            <a:chExt cx="1584960" cy="1341120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4" t="8306" r="16124" b="8306"/>
            <a:stretch/>
          </p:blipFill>
          <p:spPr>
            <a:xfrm>
              <a:off x="4693920" y="4099560"/>
              <a:ext cx="1584960" cy="1341120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5189220" y="4617720"/>
              <a:ext cx="594360" cy="655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직선 화살표 연결선 56"/>
          <p:cNvCxnSpPr/>
          <p:nvPr/>
        </p:nvCxnSpPr>
        <p:spPr>
          <a:xfrm flipV="1">
            <a:off x="1904098" y="5557846"/>
            <a:ext cx="0" cy="518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1723123" y="5101635"/>
            <a:ext cx="361950" cy="361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7985297" y="4834276"/>
            <a:ext cx="503863" cy="1199114"/>
          </a:xfrm>
          <a:prstGeom prst="rect">
            <a:avLst/>
          </a:prstGeom>
        </p:spPr>
      </p:pic>
      <p:cxnSp>
        <p:nvCxnSpPr>
          <p:cNvPr id="60" name="직선 화살표 연결선 59"/>
          <p:cNvCxnSpPr/>
          <p:nvPr/>
        </p:nvCxnSpPr>
        <p:spPr>
          <a:xfrm flipH="1">
            <a:off x="2943211" y="4043608"/>
            <a:ext cx="1443026" cy="1024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8388583" y="5971587"/>
            <a:ext cx="810545" cy="685846"/>
            <a:chOff x="4693920" y="4099560"/>
            <a:chExt cx="1584960" cy="1341120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4" t="8306" r="16124" b="8306"/>
            <a:stretch/>
          </p:blipFill>
          <p:spPr>
            <a:xfrm>
              <a:off x="4693920" y="4099560"/>
              <a:ext cx="1584960" cy="1341120"/>
            </a:xfrm>
            <a:prstGeom prst="rect">
              <a:avLst/>
            </a:prstGeom>
          </p:spPr>
        </p:pic>
        <p:sp>
          <p:nvSpPr>
            <p:cNvPr id="63" name="직사각형 62"/>
            <p:cNvSpPr/>
            <p:nvPr/>
          </p:nvSpPr>
          <p:spPr>
            <a:xfrm>
              <a:off x="5189220" y="4617720"/>
              <a:ext cx="594360" cy="655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4" name="직선 화살표 연결선 63"/>
          <p:cNvCxnSpPr/>
          <p:nvPr/>
        </p:nvCxnSpPr>
        <p:spPr>
          <a:xfrm flipV="1">
            <a:off x="8793856" y="5492947"/>
            <a:ext cx="0" cy="518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8612881" y="5097068"/>
            <a:ext cx="36195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구부러진 연결선 65"/>
          <p:cNvCxnSpPr>
            <a:stCxn id="58" idx="5"/>
            <a:endCxn id="65" idx="3"/>
          </p:cNvCxnSpPr>
          <p:nvPr/>
        </p:nvCxnSpPr>
        <p:spPr>
          <a:xfrm rot="5400000" flipH="1" flipV="1">
            <a:off x="5346693" y="2091386"/>
            <a:ext cx="4567" cy="6633820"/>
          </a:xfrm>
          <a:prstGeom prst="curvedConnector3">
            <a:avLst>
              <a:gd name="adj1" fmla="val -6166105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6048597" y="4043608"/>
            <a:ext cx="1443026" cy="1024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715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11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02  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양자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3131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붕괴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Collapse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2304" y="2256010"/>
            <a:ext cx="774086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양자를 관측하는 순간 중첩상태에서 벗어나는 현상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상태가 될 확률은 전부 제거되며 한 가지의 상태가 될 확률만 존재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538388" y="3587049"/>
            <a:ext cx="5740991" cy="778341"/>
            <a:chOff x="1729945" y="399533"/>
            <a:chExt cx="8081325" cy="1095634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" t="1848" r="52983" b="69029"/>
            <a:stretch/>
          </p:blipFill>
          <p:spPr>
            <a:xfrm>
              <a:off x="1729945" y="403654"/>
              <a:ext cx="1095633" cy="1087395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0" t="1958" r="2780" b="68918"/>
            <a:stretch/>
          </p:blipFill>
          <p:spPr>
            <a:xfrm>
              <a:off x="5931247" y="403653"/>
              <a:ext cx="1087395" cy="108739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0" t="35494" r="2449" b="35162"/>
            <a:stretch/>
          </p:blipFill>
          <p:spPr>
            <a:xfrm>
              <a:off x="7323442" y="399533"/>
              <a:ext cx="1095632" cy="1095633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" t="35576" r="53148" b="35301"/>
            <a:stretch/>
          </p:blipFill>
          <p:spPr>
            <a:xfrm>
              <a:off x="3130379" y="403653"/>
              <a:ext cx="1095633" cy="1087395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0" t="69251" r="53149" b="1405"/>
            <a:stretch/>
          </p:blipFill>
          <p:spPr>
            <a:xfrm>
              <a:off x="4530813" y="399533"/>
              <a:ext cx="1095633" cy="1095634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5" t="69414" r="2745" b="1462"/>
            <a:stretch/>
          </p:blipFill>
          <p:spPr>
            <a:xfrm>
              <a:off x="8723874" y="399533"/>
              <a:ext cx="1087396" cy="1087396"/>
            </a:xfrm>
            <a:prstGeom prst="rect">
              <a:avLst/>
            </a:prstGeom>
          </p:spPr>
        </p:pic>
      </p:grpSp>
      <p:cxnSp>
        <p:nvCxnSpPr>
          <p:cNvPr id="41" name="직선 화살표 연결선 40"/>
          <p:cNvCxnSpPr/>
          <p:nvPr/>
        </p:nvCxnSpPr>
        <p:spPr>
          <a:xfrm>
            <a:off x="5418708" y="4729531"/>
            <a:ext cx="0" cy="573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2538388" y="5429216"/>
            <a:ext cx="5740991" cy="778341"/>
            <a:chOff x="1729945" y="399533"/>
            <a:chExt cx="8081325" cy="1095634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" t="1848" r="52983" b="69029"/>
            <a:stretch/>
          </p:blipFill>
          <p:spPr>
            <a:xfrm>
              <a:off x="1729945" y="403654"/>
              <a:ext cx="1095633" cy="1087395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0" t="1958" r="2780" b="68918"/>
            <a:stretch/>
          </p:blipFill>
          <p:spPr>
            <a:xfrm>
              <a:off x="5931247" y="403653"/>
              <a:ext cx="1087395" cy="1087395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0" t="35494" r="2449" b="35162"/>
            <a:stretch/>
          </p:blipFill>
          <p:spPr>
            <a:xfrm>
              <a:off x="7323442" y="399533"/>
              <a:ext cx="1095632" cy="1095633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" t="35576" r="53148" b="35301"/>
            <a:stretch/>
          </p:blipFill>
          <p:spPr>
            <a:xfrm>
              <a:off x="3130379" y="403653"/>
              <a:ext cx="1095633" cy="1087395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0" t="69251" r="53149" b="1405"/>
            <a:stretch/>
          </p:blipFill>
          <p:spPr>
            <a:xfrm>
              <a:off x="4530813" y="399533"/>
              <a:ext cx="1095633" cy="1095634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5" t="69414" r="2745" b="1462"/>
            <a:stretch/>
          </p:blipFill>
          <p:spPr>
            <a:xfrm>
              <a:off x="8723874" y="399533"/>
              <a:ext cx="1087396" cy="1087396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709410" y="4297483"/>
            <a:ext cx="5409598" cy="339915"/>
            <a:chOff x="1971426" y="1573082"/>
            <a:chExt cx="7614838" cy="478483"/>
          </a:xfrm>
        </p:grpSpPr>
        <p:sp>
          <p:nvSpPr>
            <p:cNvPr id="75" name="TextBox 74"/>
            <p:cNvSpPr txBox="1"/>
            <p:nvPr/>
          </p:nvSpPr>
          <p:spPr>
            <a:xfrm>
              <a:off x="1971426" y="158149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71860" y="1589900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72294" y="157720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72728" y="1585610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73162" y="1573082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973596" y="158149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790416" y="6169691"/>
            <a:ext cx="5226254" cy="339915"/>
            <a:chOff x="2100468" y="1573082"/>
            <a:chExt cx="7356754" cy="478483"/>
          </a:xfrm>
        </p:grpSpPr>
        <p:sp>
          <p:nvSpPr>
            <p:cNvPr id="83" name="TextBox 82"/>
            <p:cNvSpPr txBox="1"/>
            <p:nvPr/>
          </p:nvSpPr>
          <p:spPr>
            <a:xfrm>
              <a:off x="2100468" y="158149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00902" y="15899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1336" y="1577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01770" y="158561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02204" y="157308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102638" y="158149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7170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12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03  </a:t>
            </a:r>
            <a:r>
              <a:rPr lang="ko-KR" altLang="en-US" sz="3500" b="1" spc="-150" dirty="0" err="1" smtClean="0">
                <a:latin typeface="나눔명조" panose="020B0600000101010101" charset="-127"/>
                <a:ea typeface="나눔명조" panose="020B0600000101010101" charset="-127"/>
              </a:rPr>
              <a:t>양자통신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317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프로토콜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BB84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82304" y="2880353"/>
            <a:ext cx="7047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1984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C. H.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베넷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G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브라사드가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제안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송신자와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수신자간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OTP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생성하는 프로토콜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키 분배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Quantum Key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Distribution (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QKD)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8093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13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03  </a:t>
            </a:r>
            <a:r>
              <a:rPr lang="ko-KR" altLang="en-US" sz="3500" b="1" spc="-150" dirty="0" err="1" smtClean="0">
                <a:latin typeface="나눔명조" panose="020B0600000101010101" charset="-127"/>
                <a:ea typeface="나눔명조" panose="020B0600000101010101" charset="-127"/>
              </a:rPr>
              <a:t>양자통신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317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프로토콜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BB84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106834" y="3420591"/>
            <a:ext cx="537736" cy="11464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9274437" y="3420591"/>
            <a:ext cx="481722" cy="114642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782304" y="4237500"/>
            <a:ext cx="7359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6797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3305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4451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5597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05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3251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4397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85543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377039" y="3348246"/>
            <a:ext cx="387178" cy="381836"/>
            <a:chOff x="9919805" y="5402573"/>
            <a:chExt cx="387178" cy="381836"/>
          </a:xfrm>
        </p:grpSpPr>
        <p:sp>
          <p:nvSpPr>
            <p:cNvPr id="20" name="직사각형 1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왼쪽/오른쪽 화살표 20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13305" y="3348246"/>
            <a:ext cx="381836" cy="387178"/>
            <a:chOff x="9919805" y="5399902"/>
            <a:chExt cx="381836" cy="387178"/>
          </a:xfrm>
        </p:grpSpPr>
        <p:sp>
          <p:nvSpPr>
            <p:cNvPr id="23" name="직사각형 22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왼쪽/오른쪽 화살표 23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19089" y="3350973"/>
            <a:ext cx="381836" cy="387178"/>
            <a:chOff x="9919805" y="5399902"/>
            <a:chExt cx="381836" cy="387178"/>
          </a:xfrm>
        </p:grpSpPr>
        <p:sp>
          <p:nvSpPr>
            <p:cNvPr id="26" name="직사각형 25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왼쪽/오른쪽 화살표 26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835597" y="3353644"/>
            <a:ext cx="387178" cy="381836"/>
            <a:chOff x="9919805" y="5402573"/>
            <a:chExt cx="387178" cy="381836"/>
          </a:xfrm>
        </p:grpSpPr>
        <p:sp>
          <p:nvSpPr>
            <p:cNvPr id="29" name="직사각형 28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왼쪽/오른쪽 화살표 29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652105" y="3353644"/>
            <a:ext cx="381836" cy="387178"/>
            <a:chOff x="9919805" y="5399902"/>
            <a:chExt cx="381836" cy="387178"/>
          </a:xfrm>
        </p:grpSpPr>
        <p:sp>
          <p:nvSpPr>
            <p:cNvPr id="33" name="직사각형 32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왼쪽/오른쪽 화살표 33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51577" y="3350656"/>
            <a:ext cx="387178" cy="381836"/>
            <a:chOff x="9919805" y="5402573"/>
            <a:chExt cx="387178" cy="381836"/>
          </a:xfrm>
        </p:grpSpPr>
        <p:sp>
          <p:nvSpPr>
            <p:cNvPr id="38" name="직사각형 37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왼쪽/오른쪽 화살표 38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101803" y="5273030"/>
            <a:ext cx="537736" cy="114642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9271972" y="5273030"/>
            <a:ext cx="481722" cy="1146422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2382431" y="4962094"/>
            <a:ext cx="387178" cy="834505"/>
            <a:chOff x="2896262" y="3843977"/>
            <a:chExt cx="387178" cy="834505"/>
          </a:xfrm>
        </p:grpSpPr>
        <p:grpSp>
          <p:nvGrpSpPr>
            <p:cNvPr id="44" name="그룹 43"/>
            <p:cNvGrpSpPr/>
            <p:nvPr/>
          </p:nvGrpSpPr>
          <p:grpSpPr>
            <a:xfrm>
              <a:off x="2896262" y="3843977"/>
              <a:ext cx="387178" cy="387178"/>
              <a:chOff x="2141544" y="3750898"/>
              <a:chExt cx="387178" cy="387178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53" name="왼쪽/오른쪽 화살표 52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왼쪽/오른쪽 화살표 53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896262" y="4291304"/>
              <a:ext cx="387178" cy="387178"/>
              <a:chOff x="9744234" y="5549846"/>
              <a:chExt cx="387178" cy="38717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49" name="왼쪽/오른쪽 화살표 48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왼쪽/오른쪽 화살표 49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55" name="그룹 54"/>
          <p:cNvGrpSpPr/>
          <p:nvPr/>
        </p:nvGrpSpPr>
        <p:grpSpPr>
          <a:xfrm>
            <a:off x="3207363" y="4958994"/>
            <a:ext cx="389849" cy="829163"/>
            <a:chOff x="3727158" y="3845527"/>
            <a:chExt cx="389849" cy="829163"/>
          </a:xfrm>
        </p:grpSpPr>
        <p:grpSp>
          <p:nvGrpSpPr>
            <p:cNvPr id="56" name="그룹 55"/>
            <p:cNvGrpSpPr/>
            <p:nvPr/>
          </p:nvGrpSpPr>
          <p:grpSpPr>
            <a:xfrm>
              <a:off x="3729829" y="4287512"/>
              <a:ext cx="387178" cy="387178"/>
              <a:chOff x="9744234" y="5549846"/>
              <a:chExt cx="387178" cy="38717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64" name="왼쪽/오른쪽 화살표 63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왼쪽/오른쪽 화살표 64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3727158" y="3845527"/>
              <a:ext cx="387178" cy="387178"/>
              <a:chOff x="9744234" y="5549846"/>
              <a:chExt cx="387178" cy="387178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60" name="왼쪽/오른쪽 화살표 59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왼쪽/오른쪽 화살표 60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6" name="그룹 65"/>
          <p:cNvGrpSpPr/>
          <p:nvPr/>
        </p:nvGrpSpPr>
        <p:grpSpPr>
          <a:xfrm>
            <a:off x="4018678" y="4963807"/>
            <a:ext cx="387178" cy="834505"/>
            <a:chOff x="4509571" y="3845527"/>
            <a:chExt cx="387178" cy="834505"/>
          </a:xfrm>
        </p:grpSpPr>
        <p:grpSp>
          <p:nvGrpSpPr>
            <p:cNvPr id="67" name="그룹 66"/>
            <p:cNvGrpSpPr/>
            <p:nvPr/>
          </p:nvGrpSpPr>
          <p:grpSpPr>
            <a:xfrm>
              <a:off x="4509571" y="3845527"/>
              <a:ext cx="387178" cy="387178"/>
              <a:chOff x="2141544" y="3750898"/>
              <a:chExt cx="387178" cy="38717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75" name="왼쪽/오른쪽 화살표 74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왼쪽/오른쪽 화살표 75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8" name="그룹 67"/>
            <p:cNvGrpSpPr/>
            <p:nvPr/>
          </p:nvGrpSpPr>
          <p:grpSpPr>
            <a:xfrm>
              <a:off x="4509571" y="4292854"/>
              <a:ext cx="387178" cy="387178"/>
              <a:chOff x="9744234" y="5549846"/>
              <a:chExt cx="387178" cy="387178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71" name="왼쪽/오른쪽 화살표 70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왼쪽/오른쪽 화살표 71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77" name="그룹 76"/>
          <p:cNvGrpSpPr/>
          <p:nvPr/>
        </p:nvGrpSpPr>
        <p:grpSpPr>
          <a:xfrm>
            <a:off x="4835597" y="4964773"/>
            <a:ext cx="387178" cy="829163"/>
            <a:chOff x="5349428" y="3843977"/>
            <a:chExt cx="387178" cy="829163"/>
          </a:xfrm>
        </p:grpSpPr>
        <p:grpSp>
          <p:nvGrpSpPr>
            <p:cNvPr id="78" name="그룹 77"/>
            <p:cNvGrpSpPr/>
            <p:nvPr/>
          </p:nvGrpSpPr>
          <p:grpSpPr>
            <a:xfrm>
              <a:off x="5349428" y="3843977"/>
              <a:ext cx="387178" cy="387178"/>
              <a:chOff x="2141544" y="3750898"/>
              <a:chExt cx="387178" cy="38717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86" name="왼쪽/오른쪽 화살표 85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왼쪽/오른쪽 화살표 86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9" name="그룹 78"/>
            <p:cNvGrpSpPr/>
            <p:nvPr/>
          </p:nvGrpSpPr>
          <p:grpSpPr>
            <a:xfrm>
              <a:off x="5349428" y="4285962"/>
              <a:ext cx="387178" cy="387178"/>
              <a:chOff x="2141544" y="3750898"/>
              <a:chExt cx="387178" cy="387178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82" name="왼쪽/오른쪽 화살표 81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왼쪽/오른쪽 화살표 82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88" name="그룹 87"/>
          <p:cNvGrpSpPr/>
          <p:nvPr/>
        </p:nvGrpSpPr>
        <p:grpSpPr>
          <a:xfrm>
            <a:off x="5650555" y="4963807"/>
            <a:ext cx="393510" cy="830713"/>
            <a:chOff x="6165357" y="3842427"/>
            <a:chExt cx="393510" cy="830713"/>
          </a:xfrm>
        </p:grpSpPr>
        <p:grpSp>
          <p:nvGrpSpPr>
            <p:cNvPr id="89" name="그룹 88"/>
            <p:cNvGrpSpPr/>
            <p:nvPr/>
          </p:nvGrpSpPr>
          <p:grpSpPr>
            <a:xfrm>
              <a:off x="6165357" y="3842427"/>
              <a:ext cx="387178" cy="387178"/>
              <a:chOff x="9744234" y="5549846"/>
              <a:chExt cx="387178" cy="387178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97" name="왼쪽/오른쪽 화살표 96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왼쪽/오른쪽 화살표 97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6171689" y="4285962"/>
              <a:ext cx="387178" cy="387178"/>
              <a:chOff x="2141544" y="3750898"/>
              <a:chExt cx="387178" cy="387178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93" name="왼쪽/오른쪽 화살표 92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왼쪽/오른쪽 화살표 93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99" name="그룹 98"/>
          <p:cNvGrpSpPr/>
          <p:nvPr/>
        </p:nvGrpSpPr>
        <p:grpSpPr>
          <a:xfrm>
            <a:off x="6450074" y="4966510"/>
            <a:ext cx="393510" cy="830713"/>
            <a:chOff x="6966958" y="3848393"/>
            <a:chExt cx="393510" cy="830713"/>
          </a:xfrm>
        </p:grpSpPr>
        <p:grpSp>
          <p:nvGrpSpPr>
            <p:cNvPr id="100" name="그룹 99"/>
            <p:cNvGrpSpPr/>
            <p:nvPr/>
          </p:nvGrpSpPr>
          <p:grpSpPr>
            <a:xfrm>
              <a:off x="6966958" y="3848393"/>
              <a:ext cx="387178" cy="387178"/>
              <a:chOff x="9744234" y="5549846"/>
              <a:chExt cx="387178" cy="387178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108" name="왼쪽/오른쪽 화살표 107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왼쪽/오른쪽 화살표 108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01" name="그룹 100"/>
            <p:cNvGrpSpPr/>
            <p:nvPr/>
          </p:nvGrpSpPr>
          <p:grpSpPr>
            <a:xfrm>
              <a:off x="6973290" y="4291928"/>
              <a:ext cx="387178" cy="387178"/>
              <a:chOff x="2141544" y="3750898"/>
              <a:chExt cx="387178" cy="38717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104" name="왼쪽/오른쪽 화살표 103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왼쪽/오른쪽 화살표 104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10" name="그룹 109"/>
          <p:cNvGrpSpPr/>
          <p:nvPr/>
        </p:nvGrpSpPr>
        <p:grpSpPr>
          <a:xfrm>
            <a:off x="8084596" y="4961126"/>
            <a:ext cx="387178" cy="829163"/>
            <a:chOff x="5349428" y="3843977"/>
            <a:chExt cx="387178" cy="829163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349428" y="3843977"/>
              <a:ext cx="387178" cy="387178"/>
              <a:chOff x="2141544" y="3750898"/>
              <a:chExt cx="387178" cy="387178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119" name="왼쪽/오른쪽 화살표 118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왼쪽/오른쪽 화살표 119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5349428" y="4285962"/>
              <a:ext cx="387178" cy="387178"/>
              <a:chOff x="2141544" y="3750898"/>
              <a:chExt cx="387178" cy="38717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그룹 113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115" name="왼쪽/오른쪽 화살표 114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왼쪽/오른쪽 화살표 115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21" name="그룹 120"/>
          <p:cNvGrpSpPr/>
          <p:nvPr/>
        </p:nvGrpSpPr>
        <p:grpSpPr>
          <a:xfrm>
            <a:off x="7267001" y="4966478"/>
            <a:ext cx="389849" cy="829163"/>
            <a:chOff x="3727158" y="3845527"/>
            <a:chExt cx="389849" cy="829163"/>
          </a:xfrm>
        </p:grpSpPr>
        <p:grpSp>
          <p:nvGrpSpPr>
            <p:cNvPr id="122" name="그룹 121"/>
            <p:cNvGrpSpPr/>
            <p:nvPr/>
          </p:nvGrpSpPr>
          <p:grpSpPr>
            <a:xfrm>
              <a:off x="3729829" y="4287512"/>
              <a:ext cx="387178" cy="387178"/>
              <a:chOff x="9744234" y="5549846"/>
              <a:chExt cx="387178" cy="387178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130" name="왼쪽/오른쪽 화살표 129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왼쪽/오른쪽 화살표 130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23" name="그룹 122"/>
            <p:cNvGrpSpPr/>
            <p:nvPr/>
          </p:nvGrpSpPr>
          <p:grpSpPr>
            <a:xfrm>
              <a:off x="3727158" y="3845527"/>
              <a:ext cx="387178" cy="387178"/>
              <a:chOff x="9744234" y="5549846"/>
              <a:chExt cx="387178" cy="387178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5" name="그룹 124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126" name="왼쪽/오른쪽 화살표 125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왼쪽/오른쪽 화살표 126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32" name="타원 131"/>
          <p:cNvSpPr/>
          <p:nvPr/>
        </p:nvSpPr>
        <p:spPr>
          <a:xfrm>
            <a:off x="3229502" y="5939813"/>
            <a:ext cx="3429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4866433" y="5938542"/>
            <a:ext cx="3429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7282561" y="5938542"/>
            <a:ext cx="3429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110504" y="5938542"/>
            <a:ext cx="3429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448406" y="6301343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Shifted Key: 1001</a:t>
            </a:r>
            <a:endParaRPr lang="ko-KR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7261173" y="3348823"/>
            <a:ext cx="387178" cy="381836"/>
            <a:chOff x="9919805" y="5402573"/>
            <a:chExt cx="387178" cy="381836"/>
          </a:xfrm>
        </p:grpSpPr>
        <p:sp>
          <p:nvSpPr>
            <p:cNvPr id="139" name="직사각형 138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왼쪽/오른쪽 화살표 139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087898" y="3347702"/>
            <a:ext cx="381836" cy="387178"/>
            <a:chOff x="9919805" y="5399902"/>
            <a:chExt cx="381836" cy="387178"/>
          </a:xfrm>
        </p:grpSpPr>
        <p:sp>
          <p:nvSpPr>
            <p:cNvPr id="142" name="직사각형 141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왼쪽/오른쪽 화살표 142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4" name="직선 화살표 연결선 143"/>
          <p:cNvCxnSpPr/>
          <p:nvPr/>
        </p:nvCxnSpPr>
        <p:spPr>
          <a:xfrm>
            <a:off x="1782304" y="5838862"/>
            <a:ext cx="735936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7774946" y="1809303"/>
            <a:ext cx="387178" cy="834505"/>
            <a:chOff x="2896262" y="3843977"/>
            <a:chExt cx="387178" cy="834505"/>
          </a:xfrm>
        </p:grpSpPr>
        <p:grpSp>
          <p:nvGrpSpPr>
            <p:cNvPr id="146" name="그룹 145"/>
            <p:cNvGrpSpPr/>
            <p:nvPr/>
          </p:nvGrpSpPr>
          <p:grpSpPr>
            <a:xfrm>
              <a:off x="2896262" y="3843977"/>
              <a:ext cx="387178" cy="387178"/>
              <a:chOff x="2141544" y="3750898"/>
              <a:chExt cx="387178" cy="387178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154" name="왼쪽/오른쪽 화살표 153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왼쪽/오른쪽 화살표 154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7" name="그룹 146"/>
            <p:cNvGrpSpPr/>
            <p:nvPr/>
          </p:nvGrpSpPr>
          <p:grpSpPr>
            <a:xfrm>
              <a:off x="2896262" y="4291304"/>
              <a:ext cx="387178" cy="387178"/>
              <a:chOff x="9744234" y="5549846"/>
              <a:chExt cx="387178" cy="387178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150" name="왼쪽/오른쪽 화살표 149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왼쪽/오른쪽 화살표 150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56" name="그룹 155"/>
          <p:cNvGrpSpPr/>
          <p:nvPr/>
        </p:nvGrpSpPr>
        <p:grpSpPr>
          <a:xfrm>
            <a:off x="8576981" y="1808907"/>
            <a:ext cx="387178" cy="381836"/>
            <a:chOff x="9919805" y="5402573"/>
            <a:chExt cx="387178" cy="381836"/>
          </a:xfrm>
        </p:grpSpPr>
        <p:sp>
          <p:nvSpPr>
            <p:cNvPr id="157" name="직사각형 156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왼쪽/오른쪽 화살표 157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9142049" y="2265639"/>
            <a:ext cx="381836" cy="387178"/>
            <a:chOff x="9919805" y="5399902"/>
            <a:chExt cx="381836" cy="387178"/>
          </a:xfrm>
        </p:grpSpPr>
        <p:sp>
          <p:nvSpPr>
            <p:cNvPr id="160" name="직사각형 15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왼쪽/오른쪽 화살표 160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9148941" y="1808907"/>
            <a:ext cx="381836" cy="387178"/>
            <a:chOff x="9919805" y="5399902"/>
            <a:chExt cx="381836" cy="387178"/>
          </a:xfrm>
        </p:grpSpPr>
        <p:sp>
          <p:nvSpPr>
            <p:cNvPr id="163" name="직사각형 162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왼쪽/오른쪽 화살표 163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8580283" y="2263522"/>
            <a:ext cx="387178" cy="381836"/>
            <a:chOff x="9919805" y="5402573"/>
            <a:chExt cx="387178" cy="381836"/>
          </a:xfrm>
        </p:grpSpPr>
        <p:sp>
          <p:nvSpPr>
            <p:cNvPr id="166" name="직사각형 165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왼쪽/오른쪽 화살표 166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58400" y="1373508"/>
            <a:ext cx="18723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기저      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0      1   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4424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14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03  </a:t>
            </a:r>
            <a:r>
              <a:rPr lang="ko-KR" altLang="en-US" sz="3500" b="1" spc="-150" dirty="0" err="1" smtClean="0">
                <a:latin typeface="나눔명조" panose="020B0600000101010101" charset="-127"/>
                <a:ea typeface="나눔명조" panose="020B0600000101010101" charset="-127"/>
              </a:rPr>
              <a:t>양자통신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3179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프로토콜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BB84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106834" y="3420591"/>
            <a:ext cx="537736" cy="11464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9274437" y="3420591"/>
            <a:ext cx="481722" cy="114642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782304" y="4237500"/>
            <a:ext cx="7359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96797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3305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24451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35597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05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63251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4397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85543" y="37321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377039" y="3348246"/>
            <a:ext cx="387178" cy="381836"/>
            <a:chOff x="9919805" y="5402573"/>
            <a:chExt cx="387178" cy="381836"/>
          </a:xfrm>
        </p:grpSpPr>
        <p:sp>
          <p:nvSpPr>
            <p:cNvPr id="20" name="직사각형 1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왼쪽/오른쪽 화살표 20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13305" y="3348246"/>
            <a:ext cx="381836" cy="387178"/>
            <a:chOff x="9919805" y="5399902"/>
            <a:chExt cx="381836" cy="387178"/>
          </a:xfrm>
        </p:grpSpPr>
        <p:sp>
          <p:nvSpPr>
            <p:cNvPr id="23" name="직사각형 22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왼쪽/오른쪽 화살표 23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019089" y="3350973"/>
            <a:ext cx="381836" cy="387178"/>
            <a:chOff x="9919805" y="5399902"/>
            <a:chExt cx="381836" cy="387178"/>
          </a:xfrm>
        </p:grpSpPr>
        <p:sp>
          <p:nvSpPr>
            <p:cNvPr id="26" name="직사각형 25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왼쪽/오른쪽 화살표 26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451577" y="3350656"/>
            <a:ext cx="387178" cy="381836"/>
            <a:chOff x="9919805" y="5402573"/>
            <a:chExt cx="387178" cy="381836"/>
          </a:xfrm>
        </p:grpSpPr>
        <p:sp>
          <p:nvSpPr>
            <p:cNvPr id="38" name="직사각형 37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왼쪽/오른쪽 화살표 38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261173" y="3348823"/>
            <a:ext cx="387178" cy="381836"/>
            <a:chOff x="9919805" y="5402573"/>
            <a:chExt cx="387178" cy="381836"/>
          </a:xfrm>
        </p:grpSpPr>
        <p:sp>
          <p:nvSpPr>
            <p:cNvPr id="139" name="직사각형 138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왼쪽/오른쪽 화살표 139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8087898" y="3347702"/>
            <a:ext cx="381836" cy="387178"/>
            <a:chOff x="9919805" y="5399902"/>
            <a:chExt cx="381836" cy="387178"/>
          </a:xfrm>
        </p:grpSpPr>
        <p:sp>
          <p:nvSpPr>
            <p:cNvPr id="142" name="직사각형 141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왼쪽/오른쪽 화살표 142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1782304" y="2256010"/>
            <a:ext cx="70470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에러 </a:t>
            </a:r>
            <a:r>
              <a:rPr lang="ko-KR" altLang="en-US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비트율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| Quantum Error Bits Rate (QBER)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9" name="꺾인 연결선 168"/>
          <p:cNvCxnSpPr/>
          <p:nvPr/>
        </p:nvCxnSpPr>
        <p:spPr>
          <a:xfrm rot="16200000" flipH="1">
            <a:off x="4921899" y="4602917"/>
            <a:ext cx="1728189" cy="993626"/>
          </a:xfrm>
          <a:prstGeom prst="bentConnector3">
            <a:avLst>
              <a:gd name="adj1" fmla="val 99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167262" y="6541764"/>
            <a:ext cx="1032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Charlie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6413308" y="5390614"/>
            <a:ext cx="481722" cy="1146422"/>
          </a:xfrm>
          <a:prstGeom prst="rect">
            <a:avLst/>
          </a:prstGeom>
        </p:spPr>
      </p:pic>
      <p:grpSp>
        <p:nvGrpSpPr>
          <p:cNvPr id="176" name="그룹 175"/>
          <p:cNvGrpSpPr/>
          <p:nvPr/>
        </p:nvGrpSpPr>
        <p:grpSpPr>
          <a:xfrm>
            <a:off x="5649434" y="3351901"/>
            <a:ext cx="387178" cy="381836"/>
            <a:chOff x="9919805" y="5402573"/>
            <a:chExt cx="387178" cy="381836"/>
          </a:xfrm>
        </p:grpSpPr>
        <p:sp>
          <p:nvSpPr>
            <p:cNvPr id="177" name="직사각형 176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왼쪽/오른쪽 화살표 177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844107" y="3357040"/>
            <a:ext cx="381836" cy="387178"/>
            <a:chOff x="9919805" y="5399902"/>
            <a:chExt cx="381836" cy="387178"/>
          </a:xfrm>
        </p:grpSpPr>
        <p:sp>
          <p:nvSpPr>
            <p:cNvPr id="180" name="직사각형 17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왼쪽/오른쪽 화살표 180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981202" y="4567013"/>
            <a:ext cx="7889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9186522" y="4567013"/>
            <a:ext cx="6575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Bob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6666" y="3171559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703404" y="3167044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4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15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04  </a:t>
            </a:r>
            <a:r>
              <a:rPr lang="ko-KR" altLang="en-US" sz="3500" b="1" spc="-150" dirty="0" err="1" smtClean="0">
                <a:latin typeface="나눔명조" panose="020B0600000101010101" charset="-127"/>
                <a:ea typeface="나눔명조" panose="020B0600000101010101" charset="-127"/>
              </a:rPr>
              <a:t>제안기법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106834" y="1440371"/>
            <a:ext cx="537736" cy="1146422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9274437" y="1440371"/>
            <a:ext cx="481722" cy="1146422"/>
          </a:xfrm>
          <a:prstGeom prst="rect">
            <a:avLst/>
          </a:prstGeom>
        </p:spPr>
      </p:pic>
      <p:cxnSp>
        <p:nvCxnSpPr>
          <p:cNvPr id="170" name="직선 화살표 연결선 169"/>
          <p:cNvCxnSpPr/>
          <p:nvPr/>
        </p:nvCxnSpPr>
        <p:spPr>
          <a:xfrm>
            <a:off x="1782304" y="2257280"/>
            <a:ext cx="7359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396797" y="1751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213305" y="1751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24451" y="1751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835597" y="1751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652105" y="1751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463251" y="1751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274397" y="1751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085543" y="175197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2377039" y="1368026"/>
            <a:ext cx="387178" cy="381836"/>
            <a:chOff x="9919805" y="5402573"/>
            <a:chExt cx="387178" cy="381836"/>
          </a:xfrm>
        </p:grpSpPr>
        <p:sp>
          <p:nvSpPr>
            <p:cNvPr id="180" name="직사각형 17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왼쪽/오른쪽 화살표 180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3213305" y="1368026"/>
            <a:ext cx="381836" cy="387178"/>
            <a:chOff x="9919805" y="5399902"/>
            <a:chExt cx="381836" cy="387178"/>
          </a:xfrm>
        </p:grpSpPr>
        <p:sp>
          <p:nvSpPr>
            <p:cNvPr id="183" name="직사각형 182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왼쪽/오른쪽 화살표 183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4019089" y="1370753"/>
            <a:ext cx="381836" cy="387178"/>
            <a:chOff x="9919805" y="5399902"/>
            <a:chExt cx="381836" cy="387178"/>
          </a:xfrm>
        </p:grpSpPr>
        <p:sp>
          <p:nvSpPr>
            <p:cNvPr id="186" name="직사각형 185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왼쪽/오른쪽 화살표 186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6451577" y="1370436"/>
            <a:ext cx="387178" cy="381836"/>
            <a:chOff x="9919805" y="5402573"/>
            <a:chExt cx="387178" cy="381836"/>
          </a:xfrm>
        </p:grpSpPr>
        <p:sp>
          <p:nvSpPr>
            <p:cNvPr id="189" name="직사각형 188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왼쪽/오른쪽 화살표 189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7261173" y="1368603"/>
            <a:ext cx="387178" cy="381836"/>
            <a:chOff x="9919805" y="5402573"/>
            <a:chExt cx="387178" cy="381836"/>
          </a:xfrm>
        </p:grpSpPr>
        <p:sp>
          <p:nvSpPr>
            <p:cNvPr id="192" name="직사각형 191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왼쪽/오른쪽 화살표 192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8087898" y="1367482"/>
            <a:ext cx="381836" cy="387178"/>
            <a:chOff x="9919805" y="5399902"/>
            <a:chExt cx="381836" cy="387178"/>
          </a:xfrm>
        </p:grpSpPr>
        <p:sp>
          <p:nvSpPr>
            <p:cNvPr id="195" name="직사각형 194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왼쪽/오른쪽 화살표 195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7" name="꺾인 연결선 196"/>
          <p:cNvCxnSpPr/>
          <p:nvPr/>
        </p:nvCxnSpPr>
        <p:spPr>
          <a:xfrm rot="16200000" flipH="1">
            <a:off x="5211279" y="2333317"/>
            <a:ext cx="975044" cy="819240"/>
          </a:xfrm>
          <a:prstGeom prst="bentConnector3">
            <a:avLst>
              <a:gd name="adj1" fmla="val 993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112537" y="3807878"/>
            <a:ext cx="1032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Charlie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9" name="그림 19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6358583" y="2656728"/>
            <a:ext cx="481722" cy="1146422"/>
          </a:xfrm>
          <a:prstGeom prst="rect">
            <a:avLst/>
          </a:prstGeom>
        </p:spPr>
      </p:pic>
      <p:grpSp>
        <p:nvGrpSpPr>
          <p:cNvPr id="200" name="그룹 199"/>
          <p:cNvGrpSpPr/>
          <p:nvPr/>
        </p:nvGrpSpPr>
        <p:grpSpPr>
          <a:xfrm>
            <a:off x="5649434" y="1371681"/>
            <a:ext cx="387178" cy="381836"/>
            <a:chOff x="9919805" y="5402573"/>
            <a:chExt cx="387178" cy="381836"/>
          </a:xfrm>
        </p:grpSpPr>
        <p:sp>
          <p:nvSpPr>
            <p:cNvPr id="201" name="직사각형 200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왼쪽/오른쪽 화살표 201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4844107" y="1376820"/>
            <a:ext cx="381836" cy="387178"/>
            <a:chOff x="9919805" y="5399902"/>
            <a:chExt cx="381836" cy="387178"/>
          </a:xfrm>
        </p:grpSpPr>
        <p:sp>
          <p:nvSpPr>
            <p:cNvPr id="204" name="직사각형 203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왼쪽/오른쪽 화살표 204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981202" y="2586793"/>
            <a:ext cx="7889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186522" y="2586793"/>
            <a:ext cx="6575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Bob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496666" y="1191339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703404" y="1186824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782304" y="4366644"/>
            <a:ext cx="70470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지속적인 </a:t>
            </a:r>
            <a:r>
              <a:rPr lang="ko-KR" altLang="en-US" sz="1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양자채널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관측을 통해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QBER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상승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본디 통신을 의도한 사용자들은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QKD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진행이 불가능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공격자가 관측을 중단하기 전 까지 통신 개시가 어려움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93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16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>
                <a:latin typeface="나눔명조" panose="020B0600000101010101" charset="-127"/>
                <a:ea typeface="나눔명조" panose="020B0600000101010101" charset="-127"/>
              </a:rPr>
              <a:t>05  </a:t>
            </a:r>
            <a:r>
              <a:rPr lang="ko-KR" altLang="en-US" sz="3500" b="1" spc="-150" dirty="0">
                <a:latin typeface="나눔명조" panose="020B0600000101010101" charset="-127"/>
                <a:ea typeface="나눔명조" panose="020B0600000101010101" charset="-127"/>
              </a:rPr>
              <a:t>결론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765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고전 채널 상에서의 </a:t>
            </a:r>
            <a:r>
              <a:rPr lang="ko-KR" altLang="en-US" sz="3000" spc="-150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스니핑</a:t>
            </a:r>
            <a:r>
              <a:rPr lang="ko-KR" altLang="en-US" sz="3000" spc="-150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공격은 기밀성 침해 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82304" y="2256010"/>
            <a:ext cx="70470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공격자가 수동적이며 데이터를 훔쳐보는 선의 공격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5992" y="3328365"/>
            <a:ext cx="7777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0689" y="3355401"/>
            <a:ext cx="765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채널 상에서의 </a:t>
            </a:r>
            <a:r>
              <a:rPr lang="ko-KR" altLang="en-US" sz="3000" spc="-150" dirty="0" err="1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스니핑</a:t>
            </a:r>
            <a:r>
              <a:rPr lang="ko-KR" altLang="en-US" sz="3000" spc="-150" dirty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공격은 가용성 침해 공격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2304" y="3884933"/>
            <a:ext cx="70470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주체간 정상적인 통신 진행을 방해함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5992" y="5115777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0689" y="5142813"/>
            <a:ext cx="6997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채널 자체를 보호할 수 있는 수단이 필요함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99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17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>
                <a:latin typeface="나눔명조" panose="020B0600000101010101" charset="-127"/>
                <a:ea typeface="나눔명조" panose="020B0600000101010101" charset="-127"/>
              </a:rPr>
              <a:t>05  </a:t>
            </a:r>
            <a:r>
              <a:rPr lang="ko-KR" altLang="en-US" sz="3500" b="1" spc="-150" dirty="0">
                <a:latin typeface="나눔명조" panose="020B0600000101010101" charset="-127"/>
                <a:ea typeface="나눔명조" panose="020B0600000101010101" charset="-127"/>
              </a:rPr>
              <a:t>결론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2" y="1244946"/>
            <a:ext cx="4176122" cy="5585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76" y="1296355"/>
            <a:ext cx="410753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70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18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>
                <a:latin typeface="나눔명조" panose="020B0600000101010101" charset="-127"/>
                <a:ea typeface="나눔명조" panose="020B0600000101010101" charset="-127"/>
              </a:rPr>
              <a:t>05  </a:t>
            </a:r>
            <a:r>
              <a:rPr lang="ko-KR" altLang="en-US" sz="3500" b="1" spc="-150" dirty="0">
                <a:latin typeface="나눔명조" panose="020B0600000101010101" charset="-127"/>
                <a:ea typeface="나눔명조" panose="020B0600000101010101" charset="-127"/>
              </a:rPr>
              <a:t>결론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09" y="1380528"/>
            <a:ext cx="4191363" cy="5441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43" y="1404878"/>
            <a:ext cx="4023709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56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19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2940832"/>
            <a:ext cx="7740756" cy="1022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altLang="ko-KR" sz="4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Thank</a:t>
            </a:r>
            <a:r>
              <a:rPr kumimoji="0" lang="ko-KR" altLang="en-US" sz="4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 </a:t>
            </a:r>
            <a:r>
              <a:rPr kumimoji="0" lang="en-US" altLang="ko-KR" sz="43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You</a:t>
            </a:r>
            <a:endParaRPr kumimoji="0" lang="ko-KR" altLang="en-US" sz="4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2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ko-KR" sz="3300" b="1" noProof="0" dirty="0" smtClean="0">
                <a:latin typeface="나눔명조" pitchFamily="18" charset="-127"/>
                <a:ea typeface="나눔명조" pitchFamily="18" charset="-127"/>
              </a:rPr>
              <a:t>CONTENTS</a:t>
            </a:r>
            <a:endParaRPr kumimoji="0" lang="ko-KR" altLang="en-US" sz="33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31913" y="1699442"/>
            <a:ext cx="80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endParaRPr lang="ko-KR" altLang="en-US" sz="3500" b="1" spc="-150" dirty="0">
              <a:solidFill>
                <a:srgbClr val="FFAB1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06610" y="1726478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보안의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1913" y="2731631"/>
            <a:ext cx="80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endParaRPr lang="ko-KR" altLang="en-US" sz="3500" b="1" spc="-150" dirty="0">
              <a:solidFill>
                <a:srgbClr val="FFAB1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6610" y="2758667"/>
            <a:ext cx="845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1913" y="3713912"/>
            <a:ext cx="80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 </a:t>
            </a:r>
            <a:endParaRPr lang="ko-KR" altLang="en-US" sz="3500" b="1" spc="-150" dirty="0">
              <a:solidFill>
                <a:srgbClr val="FFAB1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6610" y="3740948"/>
            <a:ext cx="15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양자통신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1718" y="4696193"/>
            <a:ext cx="80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 </a:t>
            </a:r>
            <a:endParaRPr lang="ko-KR" altLang="en-US" sz="3500" b="1" spc="-150" dirty="0">
              <a:solidFill>
                <a:srgbClr val="FFAB1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6415" y="4723229"/>
            <a:ext cx="1505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제안기법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1718" y="5678474"/>
            <a:ext cx="8066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 </a:t>
            </a:r>
            <a:endParaRPr lang="ko-KR" altLang="en-US" sz="3500" b="1" spc="-150" dirty="0">
              <a:solidFill>
                <a:srgbClr val="FFAB1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06415" y="5705510"/>
            <a:ext cx="845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3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01  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보안의 </a:t>
            </a: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3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요소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3742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기밀성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Confidentiality</a:t>
            </a:r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2304" y="2256010"/>
            <a:ext cx="70470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인가되지 않은 제 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자는 정보에 접근할 수 없어야 한다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992" y="3328365"/>
            <a:ext cx="7777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0689" y="3355401"/>
            <a:ext cx="27235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무결성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Integrity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2304" y="3884933"/>
            <a:ext cx="70470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전송된 데이터가 원본과 동일하며 수정되지 않았을 보장한다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5992" y="5115777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0689" y="5142813"/>
            <a:ext cx="3032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가용성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Availability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2304" y="5672345"/>
            <a:ext cx="70470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인가된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항상 손쉽게 정보 접근이 가능하다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0303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4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01  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보안의 </a:t>
            </a: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3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요소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3742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기밀성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Confidentiality</a:t>
            </a:r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82304" y="2256010"/>
            <a:ext cx="70470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Sniffing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Scamming, Traffic analysis 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992" y="3328365"/>
            <a:ext cx="7777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0689" y="3355401"/>
            <a:ext cx="27235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무결성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Integrity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2304" y="3884933"/>
            <a:ext cx="79208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Spoofing, Modification, Fabrication, Masquerading, Replaying, Repudiation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5992" y="5115777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0689" y="5142813"/>
            <a:ext cx="3032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가용성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Availability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2304" y="5672345"/>
            <a:ext cx="70470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Denial of Service</a:t>
            </a: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Interruption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4563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5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01  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보안의 </a:t>
            </a: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3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요소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1781" y="1726478"/>
            <a:ext cx="4613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스니핑</a:t>
            </a:r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공격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Sniffing attacks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405832" y="3429851"/>
            <a:ext cx="742566" cy="15831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9413314" y="3432639"/>
            <a:ext cx="665216" cy="158311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2250356" y="4221406"/>
            <a:ext cx="69667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3494" y="3672619"/>
            <a:ext cx="920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 rot="16200000" flipH="1">
            <a:off x="4921899" y="4602917"/>
            <a:ext cx="1728189" cy="993626"/>
          </a:xfrm>
          <a:prstGeom prst="bentConnector3">
            <a:avLst>
              <a:gd name="adj1" fmla="val 99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6354812" y="5172270"/>
            <a:ext cx="665216" cy="1583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88100" y="5099730"/>
            <a:ext cx="7889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7262" y="6715352"/>
            <a:ext cx="1032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Charlie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23589" y="5099730"/>
            <a:ext cx="6575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Bob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304" y="2256010"/>
            <a:ext cx="74347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통신의 주체가 아닌 제 </a:t>
            </a:r>
            <a:r>
              <a:rPr lang="en-US" altLang="ko-KR" sz="1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자가 통신 채널을 감청하여 데이터를 관찰하는 공격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969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6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01  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보안의 </a:t>
            </a: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3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요소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1781" y="1726478"/>
            <a:ext cx="5351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거부 공격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Sniffing attacks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405832" y="3429851"/>
            <a:ext cx="742566" cy="15831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9413314" y="3432639"/>
            <a:ext cx="665216" cy="1583110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5273494" y="4221406"/>
            <a:ext cx="394358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73494" y="3672619"/>
            <a:ext cx="920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꺾인 연결선 4"/>
          <p:cNvCxnSpPr/>
          <p:nvPr/>
        </p:nvCxnSpPr>
        <p:spPr>
          <a:xfrm rot="16200000" flipH="1">
            <a:off x="4921899" y="4602917"/>
            <a:ext cx="1728189" cy="993626"/>
          </a:xfrm>
          <a:prstGeom prst="bentConnector3">
            <a:avLst>
              <a:gd name="adj1" fmla="val 99824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6354812" y="5172270"/>
            <a:ext cx="665216" cy="1583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88100" y="5099730"/>
            <a:ext cx="7889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Alice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7262" y="6715352"/>
            <a:ext cx="1032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Charlie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23892" y="5099730"/>
            <a:ext cx="6575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Bob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304" y="2256010"/>
            <a:ext cx="743477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자체가 이루어지지 않도록 방해하는 공격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250356" y="4221406"/>
            <a:ext cx="30231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98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7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02  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양자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1781" y="1726478"/>
            <a:ext cx="2581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Quantum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82304" y="2880353"/>
            <a:ext cx="7047009" cy="244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1899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독일의 물리학자 막스 플랑크가 제시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이상 나눌 수 없는 에너지 최소량의 단위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30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고전역학이 적용되지 않는 일부 특이한 성질 보유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1463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8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02  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양자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4011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중첩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Superposition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5992" y="3328365"/>
            <a:ext cx="7777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0689" y="3355401"/>
            <a:ext cx="4065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얽힘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Entanglement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5992" y="5115777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0689" y="5142813"/>
            <a:ext cx="31319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붕괴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Collapse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0487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872032" y="6957262"/>
            <a:ext cx="949338" cy="320768"/>
          </a:xfrm>
          <a:prstGeom prst="rect">
            <a:avLst/>
          </a:prstGeom>
        </p:spPr>
        <p:txBody>
          <a:bodyPr wrap="square" lIns="104306" tIns="52153" rIns="104306" bIns="52153">
            <a:spAutoFit/>
          </a:bodyPr>
          <a:lstStyle/>
          <a:p>
            <a:pPr algn="ctr"/>
            <a:fld id="{CD11B835-C8C7-43F8-9A40-E6B116444874}" type="slidenum">
              <a:rPr lang="ko-KR" altLang="en-US" sz="1400" b="1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ctr"/>
              <a:t>9</a:t>
            </a:fld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476322" y="640513"/>
            <a:ext cx="7740756" cy="604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02  </a:t>
            </a:r>
            <a:r>
              <a:rPr lang="ko-KR" altLang="en-US" sz="3500" b="1" spc="-150" dirty="0" smtClean="0">
                <a:latin typeface="나눔명조" panose="020B0600000101010101" charset="-127"/>
                <a:ea typeface="나눔명조" panose="020B0600000101010101" charset="-127"/>
              </a:rPr>
              <a:t>양자</a:t>
            </a:r>
            <a:endParaRPr lang="ko-KR" altLang="en-US" sz="3500" b="1" spc="-150" dirty="0">
              <a:latin typeface="나눔명조" panose="020B0600000101010101" charset="-127"/>
              <a:ea typeface="나눔명조" panose="020B0600000101010101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992" y="1699442"/>
            <a:ext cx="7970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spc="-150" dirty="0" smtClean="0">
                <a:solidFill>
                  <a:srgbClr val="FFAB1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 </a:t>
            </a:r>
            <a:endParaRPr lang="ko-KR" altLang="en-US" sz="3500" b="1" spc="-150" dirty="0">
              <a:solidFill>
                <a:srgbClr val="FFAB1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80689" y="1726478"/>
            <a:ext cx="4011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양자 중첩 </a:t>
            </a:r>
            <a:r>
              <a:rPr lang="en-US" altLang="ko-KR" sz="3000" spc="-150" dirty="0" smtClean="0">
                <a:solidFill>
                  <a:schemeClr val="accent6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Superposition</a:t>
            </a:r>
            <a:endParaRPr lang="ko-KR" altLang="en-US" sz="3000" spc="-150" dirty="0">
              <a:solidFill>
                <a:schemeClr val="accent6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2304" y="2256010"/>
            <a:ext cx="704700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양자는 일정한 확률을 가지고 상태 구성에 기여함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관측되기 전 까지는 가능성에 따라 여러가지 상태로 동시에 존재 가능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54512" y="4284687"/>
            <a:ext cx="1656184" cy="1656184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54712" y="4671087"/>
            <a:ext cx="2448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1/2 -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빨간색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1/2 -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파란색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911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10503</TotalTime>
  <Words>498</Words>
  <Application>Microsoft Office PowerPoint</Application>
  <PresentationFormat>사용자 지정</PresentationFormat>
  <Paragraphs>195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굴림</vt:lpstr>
      <vt:lpstr>Arial</vt:lpstr>
      <vt:lpstr>맑은 고딕</vt:lpstr>
      <vt:lpstr>나눔고딕 ExtraBold</vt:lpstr>
      <vt:lpstr>나눔스퀘어 Bold</vt:lpstr>
      <vt:lpstr>Times New Roman</vt:lpstr>
      <vt:lpstr>나눔명조</vt:lpstr>
      <vt:lpstr>나눔스퀘어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212</cp:revision>
  <cp:lastPrinted>2011-08-28T20:58:26Z</cp:lastPrinted>
  <dcterms:created xsi:type="dcterms:W3CDTF">2011-08-16T07:24:57Z</dcterms:created>
  <dcterms:modified xsi:type="dcterms:W3CDTF">2018-12-10T10:54:03Z</dcterms:modified>
</cp:coreProperties>
</file>