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58" r:id="rId4"/>
    <p:sldId id="261" r:id="rId5"/>
    <p:sldId id="264" r:id="rId6"/>
    <p:sldId id="263" r:id="rId7"/>
    <p:sldId id="268" r:id="rId8"/>
    <p:sldId id="262" r:id="rId9"/>
    <p:sldId id="267" r:id="rId10"/>
    <p:sldId id="266" r:id="rId11"/>
    <p:sldId id="270" r:id="rId12"/>
    <p:sldId id="271" r:id="rId13"/>
    <p:sldId id="265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40E"/>
    <a:srgbClr val="FC0739"/>
    <a:srgbClr val="42FE00"/>
    <a:srgbClr val="2D2D2F"/>
    <a:srgbClr val="698D3C"/>
    <a:srgbClr val="B7B7B7"/>
    <a:srgbClr val="2E8958"/>
    <a:srgbClr val="378A53"/>
    <a:srgbClr val="AA74B2"/>
    <a:srgbClr val="5344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42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2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30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9381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67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813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0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88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15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02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1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20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09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17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8579D4-2045-4B16-9C8C-0DC7B3556E5F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F7B2AE-31D1-4DFB-A25E-435DE939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271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/>
          <p:cNvSpPr/>
          <p:nvPr/>
        </p:nvSpPr>
        <p:spPr>
          <a:xfrm rot="10800000">
            <a:off x="8961331" y="-1"/>
            <a:ext cx="3240000" cy="6858001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>
            <a:off x="-1" y="-2"/>
            <a:ext cx="3240000" cy="6858001"/>
          </a:xfrm>
          <a:prstGeom prst="rtTriangle">
            <a:avLst/>
          </a:prstGeom>
          <a:solidFill>
            <a:srgbClr val="FF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>
            <a:stCxn id="6" idx="0"/>
            <a:endCxn id="6" idx="4"/>
          </p:cNvCxnSpPr>
          <p:nvPr/>
        </p:nvCxnSpPr>
        <p:spPr>
          <a:xfrm>
            <a:off x="-1" y="-2"/>
            <a:ext cx="3240000" cy="6858001"/>
          </a:xfrm>
          <a:prstGeom prst="line">
            <a:avLst/>
          </a:prstGeom>
          <a:ln w="635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5" idx="4"/>
            <a:endCxn id="5" idx="0"/>
          </p:cNvCxnSpPr>
          <p:nvPr/>
        </p:nvCxnSpPr>
        <p:spPr>
          <a:xfrm>
            <a:off x="8961331" y="-1"/>
            <a:ext cx="3240000" cy="6858001"/>
          </a:xfrm>
          <a:prstGeom prst="line">
            <a:avLst/>
          </a:prstGeom>
          <a:ln w="63500">
            <a:solidFill>
              <a:schemeClr val="bg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4290526" y="1950096"/>
            <a:ext cx="3620278" cy="2957804"/>
            <a:chOff x="4477137" y="1110341"/>
            <a:chExt cx="3620278" cy="295780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1401" y="1268962"/>
              <a:ext cx="2351751" cy="2640563"/>
            </a:xfrm>
            <a:prstGeom prst="rect">
              <a:avLst/>
            </a:prstGeom>
            <a:noFill/>
          </p:spPr>
        </p:pic>
        <p:sp>
          <p:nvSpPr>
            <p:cNvPr id="14" name="직사각형 13"/>
            <p:cNvSpPr/>
            <p:nvPr/>
          </p:nvSpPr>
          <p:spPr>
            <a:xfrm>
              <a:off x="4477137" y="1110341"/>
              <a:ext cx="3620278" cy="2957804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>
                  <a:solidFill>
                    <a:srgbClr val="FFFF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현대의 보안</a:t>
              </a:r>
              <a:endParaRPr lang="en-US" altLang="ko-KR" sz="4000" b="1">
                <a:solidFill>
                  <a:srgbClr val="FFFF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algn="ctr"/>
              <a:r>
                <a:rPr lang="en-US" altLang="ko-KR" sz="2800">
                  <a:latin typeface="Verdana" panose="020B0604030504040204" pitchFamily="34" charset="0"/>
                  <a:ea typeface="Verdana" panose="020B0604030504040204" pitchFamily="34" charset="0"/>
                  <a:cs typeface="함초롬바탕" panose="02030604000101010101" pitchFamily="18" charset="-127"/>
                </a:rPr>
                <a:t>with</a:t>
              </a:r>
              <a:r>
                <a:rPr lang="en-US" altLang="ko-KR" sz="28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sz="280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인공 지능</a:t>
              </a:r>
              <a:endParaRPr lang="en-US" altLang="ko-KR" sz="28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186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117D4D-A8B4-4010-A1D9-8EFF6FAC1E02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BED96-A86D-4423-9F11-7ED58B97DEC8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활용 방안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99D33A-F324-49CD-B5E0-CDA621CDEBC1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3102126-98FF-43F3-91A2-6E14477C94FE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B92BE6-F1AB-42DC-8ABF-CAF653BAA00B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1EDF79-C558-4F3E-B6EF-CCE2E7545B8B}"/>
              </a:ext>
            </a:extLst>
          </p:cNvPr>
          <p:cNvGrpSpPr/>
          <p:nvPr/>
        </p:nvGrpSpPr>
        <p:grpSpPr>
          <a:xfrm>
            <a:off x="1161135" y="2169000"/>
            <a:ext cx="2520000" cy="2520000"/>
            <a:chOff x="930750" y="2273706"/>
            <a:chExt cx="2520000" cy="2520000"/>
          </a:xfrm>
        </p:grpSpPr>
        <p:pic>
          <p:nvPicPr>
            <p:cNvPr id="8" name="그림 7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id="{73251BC5-47E9-4290-93D3-F3F94C9EC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750" y="2273706"/>
              <a:ext cx="2520000" cy="2520000"/>
            </a:xfrm>
            <a:prstGeom prst="rect">
              <a:avLst/>
            </a:prstGeom>
          </p:spPr>
        </p:pic>
        <p:pic>
          <p:nvPicPr>
            <p:cNvPr id="10" name="그림 9" descr="벡터그래픽이(가) 표시된 사진&#10;&#10;높은 신뢰도로 생성된 설명">
              <a:extLst>
                <a:ext uri="{FF2B5EF4-FFF2-40B4-BE49-F238E27FC236}">
                  <a16:creationId xmlns:a16="http://schemas.microsoft.com/office/drawing/2014/main" id="{76715187-CD59-4A80-86D7-5C4E22AD0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2174" y="3875448"/>
              <a:ext cx="417152" cy="41715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88D712C-2EB4-4486-85B9-0FC0C32D3C68}"/>
              </a:ext>
            </a:extLst>
          </p:cNvPr>
          <p:cNvSpPr txBox="1"/>
          <p:nvPr/>
        </p:nvSpPr>
        <p:spPr>
          <a:xfrm>
            <a:off x="3898900" y="1809421"/>
            <a:ext cx="7340600" cy="3620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딥러닝</a:t>
            </a: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유출된 사례를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스스로 학습</a:t>
            </a:r>
            <a:endParaRPr lang="en-US" altLang="ko-KR" sz="24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직원들 데이터를 기반으로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다방면 분석</a:t>
            </a:r>
            <a:endParaRPr lang="en-US" altLang="ko-KR" sz="24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유출 가능성이 있는 직원을 </a:t>
            </a:r>
            <a:r>
              <a:rPr lang="ko-KR" altLang="en-US" sz="2400">
                <a:solidFill>
                  <a:srgbClr val="FC073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고위험군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으로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분류 관리</a:t>
            </a:r>
            <a:endParaRPr lang="en-US" altLang="ko-KR" sz="24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endParaRPr lang="en-US" altLang="ko-KR" sz="2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6BF8B-3512-4645-90D0-F21EEFC1305F}"/>
              </a:ext>
            </a:extLst>
          </p:cNvPr>
          <p:cNvSpPr txBox="1"/>
          <p:nvPr/>
        </p:nvSpPr>
        <p:spPr>
          <a:xfrm>
            <a:off x="4191000" y="3478311"/>
            <a:ext cx="5109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(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출근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기록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영상 기록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접근 기록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시설 입출입 기록 등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3683980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117D4D-A8B4-4010-A1D9-8EFF6FAC1E02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BED96-A86D-4423-9F11-7ED58B97DEC8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활용 방안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99D33A-F324-49CD-B5E0-CDA621CDEBC1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3102126-98FF-43F3-91A2-6E14477C94FE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B92BE6-F1AB-42DC-8ABF-CAF653BAA00B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77" y="2571256"/>
            <a:ext cx="180000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960" y="2571256"/>
            <a:ext cx="1800000" cy="18000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215523" y="3291256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279125" y="2208804"/>
            <a:ext cx="900000" cy="900000"/>
            <a:chOff x="6562435" y="1985068"/>
            <a:chExt cx="900000" cy="900000"/>
          </a:xfrm>
        </p:grpSpPr>
        <p:sp>
          <p:nvSpPr>
            <p:cNvPr id="15" name="모서리가 둥근 직사각형 14"/>
            <p:cNvSpPr>
              <a:spLocks/>
            </p:cNvSpPr>
            <p:nvPr/>
          </p:nvSpPr>
          <p:spPr>
            <a:xfrm>
              <a:off x="6562435" y="1985068"/>
              <a:ext cx="900000" cy="900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>
              <a:spLocks/>
            </p:cNvSpPr>
            <p:nvPr/>
          </p:nvSpPr>
          <p:spPr>
            <a:xfrm>
              <a:off x="6651228" y="2075068"/>
              <a:ext cx="720000" cy="7200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6279125" y="4057444"/>
            <a:ext cx="900000" cy="900000"/>
            <a:chOff x="6561228" y="3921256"/>
            <a:chExt cx="900000" cy="900000"/>
          </a:xfrm>
        </p:grpSpPr>
        <p:sp>
          <p:nvSpPr>
            <p:cNvPr id="16" name="모서리가 둥근 직사각형 15"/>
            <p:cNvSpPr>
              <a:spLocks/>
            </p:cNvSpPr>
            <p:nvPr/>
          </p:nvSpPr>
          <p:spPr>
            <a:xfrm>
              <a:off x="6561228" y="3921256"/>
              <a:ext cx="900000" cy="900000"/>
            </a:xfrm>
            <a:prstGeom prst="roundRect">
              <a:avLst/>
            </a:prstGeom>
            <a:solidFill>
              <a:srgbClr val="FC0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덧셈 기호 17"/>
            <p:cNvSpPr/>
            <p:nvPr/>
          </p:nvSpPr>
          <p:spPr>
            <a:xfrm rot="2700000">
              <a:off x="6561228" y="3921256"/>
              <a:ext cx="900000" cy="900000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오른쪽 화살표 20"/>
          <p:cNvSpPr/>
          <p:nvPr/>
        </p:nvSpPr>
        <p:spPr>
          <a:xfrm rot="18900000">
            <a:off x="5349996" y="3172086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2700000">
            <a:off x="5349995" y="3541644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289" y="3871046"/>
            <a:ext cx="1080000" cy="10800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044" y="3831255"/>
            <a:ext cx="1080000" cy="10800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523" y="2118804"/>
            <a:ext cx="1080000" cy="1080000"/>
          </a:xfrm>
          <a:prstGeom prst="rect">
            <a:avLst/>
          </a:prstGeom>
        </p:spPr>
      </p:pic>
      <p:sp>
        <p:nvSpPr>
          <p:cNvPr id="27" name="오른쪽 화살표 26"/>
          <p:cNvSpPr/>
          <p:nvPr/>
        </p:nvSpPr>
        <p:spPr>
          <a:xfrm>
            <a:off x="7740241" y="2478804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>
            <a:off x="7380602" y="4391356"/>
            <a:ext cx="342634" cy="23217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9031583" y="3911203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>
            <a:off x="9280191" y="4191255"/>
            <a:ext cx="685268" cy="360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3117D4D-A8B4-4010-A1D9-8EFF6FAC1E02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2BED96-A86D-4423-9F11-7ED58B97DEC8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활용 방안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4D99D33A-F324-49CD-B5E0-CDA621CDEBC1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73102126-98FF-43F3-91A2-6E14477C94FE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AB92BE6-F1AB-42DC-8ABF-CAF653BAA00B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35" name="그룹 34"/>
          <p:cNvGrpSpPr/>
          <p:nvPr/>
        </p:nvGrpSpPr>
        <p:grpSpPr>
          <a:xfrm>
            <a:off x="1440000" y="1800000"/>
            <a:ext cx="2160000" cy="2160000"/>
            <a:chOff x="2051417" y="1585871"/>
            <a:chExt cx="2160000" cy="2160000"/>
          </a:xfrm>
        </p:grpSpPr>
        <p:sp>
          <p:nvSpPr>
            <p:cNvPr id="10" name="타원 9"/>
            <p:cNvSpPr/>
            <p:nvPr/>
          </p:nvSpPr>
          <p:spPr>
            <a:xfrm>
              <a:off x="2051417" y="1585871"/>
              <a:ext cx="2160000" cy="2160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3751" y="1890925"/>
              <a:ext cx="1549892" cy="1549892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00" y="1800000"/>
            <a:ext cx="2160000" cy="216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800000"/>
            <a:ext cx="2160000" cy="2160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813150" y="4357991"/>
            <a:ext cx="2330833" cy="632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129214" y="4140000"/>
            <a:ext cx="278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산업 스파이 탐색 및 예방</a:t>
            </a:r>
            <a:endParaRPr lang="en-US" altLang="ko-KR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산업 기밀 보호</a:t>
            </a:r>
            <a:endParaRPr lang="ko-KR" altLang="en-US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49214" y="4140000"/>
            <a:ext cx="278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무분별한 의심 감소</a:t>
            </a:r>
            <a:endParaRPr lang="en-US" altLang="ko-KR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신뢰도 </a:t>
            </a:r>
            <a:r>
              <a:rPr lang="en-US" altLang="ko-KR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&amp;</a:t>
            </a:r>
            <a:r>
              <a:rPr lang="ko-KR" altLang="en-US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조직력 향상</a:t>
            </a:r>
            <a:endParaRPr lang="ko-KR" altLang="en-US" sz="16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69214" y="4140000"/>
            <a:ext cx="2781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신뢰 및 안정성 확보</a:t>
            </a:r>
            <a:endParaRPr lang="en-US" altLang="ko-KR" smtClean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4</a:t>
            </a:r>
            <a:r>
              <a:rPr lang="ko-KR" altLang="en-US" smtClean="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산업 발전</a:t>
            </a:r>
            <a:endParaRPr lang="ko-KR" altLang="en-US" sz="16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85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51D1A08-D934-41BF-B0A9-9DC03EE79C9F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87F96A-D7E4-4C66-A264-0EAFA259CBEA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결론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537BB14-5147-47DB-AA1F-00E8503E9C79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83F7FF9-3A95-4E01-AC03-9B5549700D05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599F6D1-9D21-4865-BE56-47C639C46455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10A4D8-6348-416E-9363-A1EAB8EFA0ED}"/>
              </a:ext>
            </a:extLst>
          </p:cNvPr>
          <p:cNvGrpSpPr/>
          <p:nvPr/>
        </p:nvGrpSpPr>
        <p:grpSpPr>
          <a:xfrm>
            <a:off x="1320040" y="2160580"/>
            <a:ext cx="1886080" cy="2536839"/>
            <a:chOff x="5152960" y="746100"/>
            <a:chExt cx="1886080" cy="2536839"/>
          </a:xfrm>
        </p:grpSpPr>
        <p:pic>
          <p:nvPicPr>
            <p:cNvPr id="8" name="그림 7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5A17294D-35C9-44B6-AD12-8CEA424E6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2960" y="746100"/>
              <a:ext cx="1886080" cy="18905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823A513-8B32-4D1A-BEA6-9FBF0150A26D}"/>
                </a:ext>
              </a:extLst>
            </p:cNvPr>
            <p:cNvSpPr txBox="1"/>
            <p:nvPr/>
          </p:nvSpPr>
          <p:spPr>
            <a:xfrm>
              <a:off x="5646000" y="2636608"/>
              <a:ext cx="90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600" b="1">
                  <a:latin typeface="Verdana" panose="020B0604030504040204" pitchFamily="34" charset="0"/>
                  <a:ea typeface="Verdana" panose="020B0604030504040204" pitchFamily="34" charset="0"/>
                </a:rPr>
                <a:t>A.i</a:t>
              </a:r>
              <a:endParaRPr lang="ko-KR" altLang="en-US" sz="3600" b="1">
                <a:latin typeface="Verdana" panose="020B060403050404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DCA936-BA89-44ED-8291-82837AE43EA7}"/>
              </a:ext>
            </a:extLst>
          </p:cNvPr>
          <p:cNvSpPr txBox="1"/>
          <p:nvPr/>
        </p:nvSpPr>
        <p:spPr>
          <a:xfrm>
            <a:off x="3479800" y="1809421"/>
            <a:ext cx="8255000" cy="2696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산업에 맞는 </a:t>
            </a:r>
            <a:r>
              <a:rPr lang="ko-KR" altLang="en-US" sz="2400">
                <a:solidFill>
                  <a:srgbClr val="42FE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융합 보안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 </a:t>
            </a:r>
            <a:r>
              <a:rPr lang="ko-KR" altLang="en-US" sz="2400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 지능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결합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필요</a:t>
            </a:r>
            <a:endParaRPr lang="en-US" altLang="ko-KR" sz="24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시티</a:t>
            </a:r>
            <a:r>
              <a:rPr lang="en-US" altLang="ko-KR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스마트 팩토리등 새로운 산업이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4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250000"/>
              </a:lnSpc>
              <a:buFontTx/>
              <a:buChar char="-"/>
            </a:pP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기술이 발전하는 만큼 강화된 </a:t>
            </a:r>
            <a:r>
              <a:rPr lang="ko-KR" altLang="en-US" sz="2400">
                <a:solidFill>
                  <a:srgbClr val="42FE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융합 보안</a:t>
            </a:r>
            <a:r>
              <a:rPr lang="ko-KR" altLang="en-US" sz="2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발전이 </a:t>
            </a:r>
            <a:r>
              <a:rPr lang="ko-KR" altLang="en-US" sz="2400">
                <a:solidFill>
                  <a:srgbClr val="EDA40E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필요</a:t>
            </a:r>
            <a:endParaRPr lang="en-US" altLang="ko-KR" sz="2400">
              <a:solidFill>
                <a:srgbClr val="EDA40E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F0E8FF-38D4-420E-8053-DBCBFFA25B4C}"/>
              </a:ext>
            </a:extLst>
          </p:cNvPr>
          <p:cNvSpPr txBox="1"/>
          <p:nvPr/>
        </p:nvSpPr>
        <p:spPr>
          <a:xfrm>
            <a:off x="3998240" y="3533882"/>
            <a:ext cx="576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이에 따라 새로운 </a:t>
            </a:r>
            <a:r>
              <a:rPr lang="ko-KR" altLang="en-US">
                <a:solidFill>
                  <a:srgbClr val="FC073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지능형 범죄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도 발생</a:t>
            </a:r>
          </a:p>
        </p:txBody>
      </p:sp>
    </p:spTree>
    <p:extLst>
      <p:ext uri="{BB962C8B-B14F-4D97-AF65-F5344CB8AC3E}">
        <p14:creationId xmlns:p14="http://schemas.microsoft.com/office/powerpoint/2010/main" val="3318955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C8C7BE81-001E-4AE0-97E3-323727C1E9D4}"/>
              </a:ext>
            </a:extLst>
          </p:cNvPr>
          <p:cNvSpPr/>
          <p:nvPr/>
        </p:nvSpPr>
        <p:spPr>
          <a:xfrm flipH="1">
            <a:off x="5410200" y="4368800"/>
            <a:ext cx="6819900" cy="2489200"/>
          </a:xfrm>
          <a:prstGeom prst="rtTriangle">
            <a:avLst/>
          </a:prstGeom>
          <a:solidFill>
            <a:srgbClr val="42FE00"/>
          </a:solidFill>
          <a:ln w="63500">
            <a:solidFill>
              <a:schemeClr val="bg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656EB80-7D61-4036-A061-32BDA8663770}"/>
              </a:ext>
            </a:extLst>
          </p:cNvPr>
          <p:cNvSpPr/>
          <p:nvPr/>
        </p:nvSpPr>
        <p:spPr>
          <a:xfrm>
            <a:off x="-50800" y="4368800"/>
            <a:ext cx="12192000" cy="2489200"/>
          </a:xfrm>
          <a:prstGeom prst="rtTriangle">
            <a:avLst/>
          </a:prstGeom>
          <a:solidFill>
            <a:srgbClr val="FC0739"/>
          </a:solidFill>
          <a:ln w="63500"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9BF583-4B53-444B-99A7-50BD483C48B7}"/>
              </a:ext>
            </a:extLst>
          </p:cNvPr>
          <p:cNvSpPr txBox="1"/>
          <p:nvPr/>
        </p:nvSpPr>
        <p:spPr>
          <a:xfrm>
            <a:off x="4152900" y="2844225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 사 합 니 다 </a:t>
            </a:r>
            <a:r>
              <a:rPr lang="en-US" altLang="ko-KR" sz="3200" b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!</a:t>
            </a:r>
            <a:endParaRPr lang="ko-KR" altLang="en-US" sz="3200" b="1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053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인공 지능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" name="직사각형 9"/>
          <p:cNvSpPr/>
          <p:nvPr/>
        </p:nvSpPr>
        <p:spPr>
          <a:xfrm>
            <a:off x="1423987" y="779060"/>
            <a:ext cx="9428178" cy="5488894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45578" y="1275127"/>
            <a:ext cx="8145710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2016</a:t>
            </a:r>
            <a:r>
              <a:rPr lang="ko-KR" altLang="en-US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알파고 </a:t>
            </a:r>
            <a:r>
              <a:rPr lang="en-US" altLang="ko-KR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VS </a:t>
            </a:r>
            <a:r>
              <a:rPr lang="ko-KR" altLang="en-US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이세돌이 세계의 관심을 받음</a:t>
            </a:r>
            <a:endParaRPr lang="en-US" altLang="ko-KR">
              <a:solidFill>
                <a:srgbClr val="FFFF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인간만의 영역으로 여겨졌던 바둑 종목 도전 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다수의 전문가들이 인공지능이 패배를 예측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여론 의견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90%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이상이 이세돌 승리 예상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      </a:t>
            </a:r>
            <a:r>
              <a:rPr lang="ko-KR" altLang="en-US">
                <a:solidFill>
                  <a:srgbClr val="FF5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하지만</a:t>
            </a:r>
            <a:r>
              <a:rPr lang="en-US" altLang="ko-KR">
                <a:solidFill>
                  <a:srgbClr val="FF505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모두의 예상을 꺽고  알파고가 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 : 1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 승리 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전세계가</a:t>
            </a: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인공지능의 기술 수준과 가능성에 주목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- </a:t>
            </a:r>
            <a:r>
              <a:rPr lang="ko-KR" altLang="en-US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인공지능을 여러 사업에 전목 시키기 위한 연구 증가</a:t>
            </a:r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ko-KR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  <a:p>
            <a:endParaRPr lang="en-US" altLang="ko-KR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6835" y="4849744"/>
            <a:ext cx="5066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>
                <a:solidFill>
                  <a:srgbClr val="FFFF00"/>
                </a:solidFill>
              </a:rPr>
              <a:t>인공지능 르네상스 시작</a:t>
            </a:r>
            <a:r>
              <a:rPr lang="en-US" altLang="ko-KR" sz="3200" b="1">
                <a:solidFill>
                  <a:srgbClr val="FFFF00"/>
                </a:solidFill>
              </a:rPr>
              <a:t>!</a:t>
            </a:r>
            <a:endParaRPr lang="ko-KR" altLang="en-US" sz="32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54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22" name="TextBox 21"/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 혁명</a:t>
              </a: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23" name="직사각형 22"/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03E09A0-FB1B-45EB-8A60-4F6542094F39}"/>
              </a:ext>
            </a:extLst>
          </p:cNvPr>
          <p:cNvGrpSpPr/>
          <p:nvPr/>
        </p:nvGrpSpPr>
        <p:grpSpPr>
          <a:xfrm>
            <a:off x="2138867" y="1442070"/>
            <a:ext cx="7914265" cy="4140220"/>
            <a:chOff x="2138867" y="1489695"/>
            <a:chExt cx="7914265" cy="4140220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101BF2AA-A2BB-4215-856E-E5DAA28CC381}"/>
                </a:ext>
              </a:extLst>
            </p:cNvPr>
            <p:cNvCxnSpPr>
              <a:cxnSpLocks/>
            </p:cNvCxnSpPr>
            <p:nvPr/>
          </p:nvCxnSpPr>
          <p:spPr>
            <a:xfrm>
              <a:off x="8892550" y="3304891"/>
              <a:ext cx="0" cy="1614329"/>
            </a:xfrm>
            <a:prstGeom prst="line">
              <a:avLst/>
            </a:prstGeom>
            <a:ln w="127000" cap="flat">
              <a:solidFill>
                <a:srgbClr val="EDA40E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79D63551-CADE-4665-B382-F949DFE8AC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2567" y="3659220"/>
              <a:ext cx="4196" cy="1260000"/>
            </a:xfrm>
            <a:prstGeom prst="line">
              <a:avLst/>
            </a:prstGeom>
            <a:ln w="127000">
              <a:solidFill>
                <a:srgbClr val="698D3C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85281" y="5106695"/>
              <a:ext cx="9555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FC04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BIG </a:t>
              </a:r>
            </a:p>
            <a:p>
              <a:pPr algn="ctr"/>
              <a:r>
                <a:rPr lang="en-US" altLang="ko-KR" sz="1400">
                  <a:solidFill>
                    <a:srgbClr val="FC043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DATA</a:t>
              </a:r>
              <a:endParaRPr lang="ko-KR" altLang="en-US" sz="1400">
                <a:solidFill>
                  <a:srgbClr val="FC0434"/>
                </a:solidFill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02127" y="5194067"/>
              <a:ext cx="95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AA74B2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A.I</a:t>
              </a:r>
              <a:endParaRPr lang="ko-KR" altLang="en-US" sz="1400">
                <a:solidFill>
                  <a:srgbClr val="AA74B2"/>
                </a:solidFill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09448" y="5194067"/>
              <a:ext cx="95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698D3C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IoT</a:t>
              </a:r>
              <a:endParaRPr lang="ko-KR" altLang="en-US" sz="1400">
                <a:solidFill>
                  <a:srgbClr val="698D3C"/>
                </a:solidFill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414759" y="5194067"/>
              <a:ext cx="955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>
                  <a:solidFill>
                    <a:srgbClr val="FF9A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Arial" panose="020B0604020202020204" pitchFamily="34" charset="0"/>
                </a:rPr>
                <a:t>CLOUD</a:t>
              </a:r>
              <a:endParaRPr lang="ko-KR" altLang="en-US" sz="1400">
                <a:solidFill>
                  <a:srgbClr val="FF9A00"/>
                </a:solidFill>
                <a:latin typeface="Verdana" panose="020B060403050404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E5DBB53-1609-491B-BAB6-5AF25955435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8867" y="1489695"/>
              <a:ext cx="7914265" cy="2160000"/>
              <a:chOff x="1080000" y="1440000"/>
              <a:chExt cx="9373597" cy="2558288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FF6E236B-F0FA-4EB7-A57E-CF56C9D1484A}"/>
                  </a:ext>
                </a:extLst>
              </p:cNvPr>
              <p:cNvGrpSpPr/>
              <p:nvPr/>
            </p:nvGrpSpPr>
            <p:grpSpPr>
              <a:xfrm>
                <a:off x="8123536" y="1801187"/>
                <a:ext cx="1800000" cy="1800000"/>
                <a:chOff x="7141829" y="4248319"/>
                <a:chExt cx="1382857" cy="1360385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1C9D2A18-6CD9-4C8D-80F9-FD773E5B7D26}"/>
                    </a:ext>
                  </a:extLst>
                </p:cNvPr>
                <p:cNvSpPr/>
                <p:nvPr/>
              </p:nvSpPr>
              <p:spPr>
                <a:xfrm>
                  <a:off x="7141829" y="4248319"/>
                  <a:ext cx="1382857" cy="1360385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59" name="그림 58">
                  <a:extLst>
                    <a:ext uri="{FF2B5EF4-FFF2-40B4-BE49-F238E27FC236}">
                      <a16:creationId xmlns:a16="http://schemas.microsoft.com/office/drawing/2014/main" id="{AAEFC4D3-8D5D-4B8E-A929-B1FB3F1C22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duotone>
                    <a:prstClr val="black"/>
                    <a:schemeClr val="tx1">
                      <a:lumMod val="9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81353" y="4481971"/>
                  <a:ext cx="902381" cy="894493"/>
                </a:xfrm>
                <a:prstGeom prst="rect">
                  <a:avLst/>
                </a:prstGeom>
              </p:spPr>
            </p:pic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A5C6B786-20BC-4766-BC61-4AF118AD1F07}"/>
                  </a:ext>
                </a:extLst>
              </p:cNvPr>
              <p:cNvGrpSpPr/>
              <p:nvPr/>
            </p:nvGrpSpPr>
            <p:grpSpPr>
              <a:xfrm>
                <a:off x="5943658" y="1821065"/>
                <a:ext cx="1800000" cy="1800000"/>
                <a:chOff x="5601829" y="4248319"/>
                <a:chExt cx="1382857" cy="1360385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A632ACB4-9091-4934-91B9-6EE3D727AF0C}"/>
                    </a:ext>
                  </a:extLst>
                </p:cNvPr>
                <p:cNvSpPr/>
                <p:nvPr/>
              </p:nvSpPr>
              <p:spPr>
                <a:xfrm>
                  <a:off x="5601829" y="4248319"/>
                  <a:ext cx="1382857" cy="1360385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57" name="그림 56">
                  <a:extLst>
                    <a:ext uri="{FF2B5EF4-FFF2-40B4-BE49-F238E27FC236}">
                      <a16:creationId xmlns:a16="http://schemas.microsoft.com/office/drawing/2014/main" id="{8458BE57-B5F2-40A0-A585-D39C2A523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tx1">
                      <a:lumMod val="9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1967" y="4401864"/>
                  <a:ext cx="1062580" cy="1053292"/>
                </a:xfrm>
                <a:prstGeom prst="rect">
                  <a:avLst/>
                </a:prstGeom>
              </p:spPr>
            </p:pic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F5D48F07-2627-4BC9-805B-87C571A0969A}"/>
                  </a:ext>
                </a:extLst>
              </p:cNvPr>
              <p:cNvGrpSpPr/>
              <p:nvPr/>
            </p:nvGrpSpPr>
            <p:grpSpPr>
              <a:xfrm>
                <a:off x="3783658" y="1821065"/>
                <a:ext cx="1800000" cy="1800000"/>
                <a:chOff x="4061829" y="4248319"/>
                <a:chExt cx="1382857" cy="1360385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C4B16E9C-7F83-4D90-9DC8-285DE678771F}"/>
                    </a:ext>
                  </a:extLst>
                </p:cNvPr>
                <p:cNvSpPr/>
                <p:nvPr/>
              </p:nvSpPr>
              <p:spPr>
                <a:xfrm>
                  <a:off x="4061829" y="4248319"/>
                  <a:ext cx="1382857" cy="1360385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12661F5F-6A77-4F57-BC8C-0F9F4B6353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chemeClr val="tx1">
                      <a:lumMod val="9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94212" y="4574019"/>
                  <a:ext cx="715236" cy="708984"/>
                </a:xfrm>
                <a:prstGeom prst="rect">
                  <a:avLst/>
                </a:prstGeom>
              </p:spPr>
            </p:pic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C91F7DF1-9FDE-444E-B75F-3C6CC34E869E}"/>
                  </a:ext>
                </a:extLst>
              </p:cNvPr>
              <p:cNvGrpSpPr/>
              <p:nvPr/>
            </p:nvGrpSpPr>
            <p:grpSpPr>
              <a:xfrm>
                <a:off x="1629939" y="1814174"/>
                <a:ext cx="1800000" cy="1800000"/>
                <a:chOff x="2521829" y="4248319"/>
                <a:chExt cx="1382857" cy="1360385"/>
              </a:xfrm>
            </p:grpSpPr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A18CDC7B-1B7A-47A2-99BF-9DCF0EDEBA46}"/>
                    </a:ext>
                  </a:extLst>
                </p:cNvPr>
                <p:cNvSpPr/>
                <p:nvPr/>
              </p:nvSpPr>
              <p:spPr>
                <a:xfrm>
                  <a:off x="2521829" y="4248319"/>
                  <a:ext cx="1382857" cy="1360385"/>
                </a:xfrm>
                <a:prstGeom prst="ellipse">
                  <a:avLst/>
                </a:prstGeom>
                <a:noFill/>
                <a:ln>
                  <a:solidFill>
                    <a:schemeClr val="tx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F84D3289-CCF0-4287-8779-EDC22B5F91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prstClr val="black"/>
                    <a:schemeClr val="tx1">
                      <a:lumMod val="95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5639" y="4574019"/>
                  <a:ext cx="715236" cy="708984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E3B4E42-8759-418B-A7D6-6509297879E3}"/>
                  </a:ext>
                </a:extLst>
              </p:cNvPr>
              <p:cNvGrpSpPr/>
              <p:nvPr/>
            </p:nvGrpSpPr>
            <p:grpSpPr>
              <a:xfrm>
                <a:off x="1080000" y="1440000"/>
                <a:ext cx="9373597" cy="2558288"/>
                <a:chOff x="1080000" y="1440000"/>
                <a:chExt cx="9373597" cy="2558288"/>
              </a:xfrm>
            </p:grpSpPr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id="{F595883E-B14F-4EAB-83C9-EE5CBAD36B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09939" y="1440000"/>
                  <a:ext cx="2883658" cy="2548349"/>
                </a:xfrm>
                <a:prstGeom prst="rect">
                  <a:avLst/>
                </a:prstGeom>
              </p:spPr>
            </p:pic>
            <p:pic>
              <p:nvPicPr>
                <p:cNvPr id="49" name="그림 48">
                  <a:extLst>
                    <a:ext uri="{FF2B5EF4-FFF2-40B4-BE49-F238E27FC236}">
                      <a16:creationId xmlns:a16="http://schemas.microsoft.com/office/drawing/2014/main" id="{06DA4DF2-3632-4C07-8C8E-51F48725D3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939" y="1449939"/>
                  <a:ext cx="2883658" cy="2548349"/>
                </a:xfrm>
                <a:prstGeom prst="rect">
                  <a:avLst/>
                </a:prstGeom>
              </p:spPr>
            </p:pic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4AB361F0-7FDA-4167-B15D-58B7E2091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0000" y="1440000"/>
                  <a:ext cx="2883658" cy="2548349"/>
                </a:xfrm>
                <a:prstGeom prst="rect">
                  <a:avLst/>
                </a:prstGeom>
              </p:spPr>
            </p:pic>
            <p:pic>
              <p:nvPicPr>
                <p:cNvPr id="51" name="그림 50">
                  <a:extLst>
                    <a:ext uri="{FF2B5EF4-FFF2-40B4-BE49-F238E27FC236}">
                      <a16:creationId xmlns:a16="http://schemas.microsoft.com/office/drawing/2014/main" id="{45EC2B7B-BA92-4FAB-A950-6174486EF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40000" y="1449939"/>
                  <a:ext cx="2883658" cy="2542252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90132F33-1917-46D2-ACDD-1D031D29B6E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3352029" y="3641303"/>
              <a:ext cx="4196" cy="1260000"/>
            </a:xfrm>
            <a:prstGeom prst="line">
              <a:avLst/>
            </a:prstGeom>
            <a:ln w="127000">
              <a:solidFill>
                <a:srgbClr val="FC073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6040CA26-25FF-4F38-BD63-25F5113CF742}"/>
                </a:ext>
              </a:extLst>
            </p:cNvPr>
            <p:cNvCxnSpPr>
              <a:cxnSpLocks/>
            </p:cNvCxnSpPr>
            <p:nvPr/>
          </p:nvCxnSpPr>
          <p:spPr>
            <a:xfrm>
              <a:off x="5179918" y="3334907"/>
              <a:ext cx="0" cy="1584313"/>
            </a:xfrm>
            <a:prstGeom prst="line">
              <a:avLst/>
            </a:prstGeom>
            <a:ln w="127000" cap="flat">
              <a:solidFill>
                <a:srgbClr val="AA74B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98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034DDB17-CB5A-488E-98CC-329FC9A6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9" y="0"/>
            <a:ext cx="10542322" cy="6858000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3379F939-8C73-46B8-99A7-8C3440B0F273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8FC4C0-AB13-425A-9477-7AFE75C2A334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 혁명</a:t>
              </a: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FCDA374-0FFB-4AE9-9E48-78C0CA9BC8D6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50019470-1E3C-4F86-97ED-B5A07ACB0574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544B8FB-6266-44E5-8CC8-DE73E21F281A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53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034DDB17-CB5A-488E-98CC-329FC9A6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39" y="0"/>
            <a:ext cx="10542322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2BC3D43-441E-48A6-8809-090D3E85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150" y="1969039"/>
            <a:ext cx="2679700" cy="2262657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95562E3-13F7-4E0D-94B2-2D0DB0884BE1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7A4EF-EE56-4F39-8491-678C428D971B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r>
                <a:rPr lang="ko-KR" altLang="en-US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차 산업 혁명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ADC6DF7-D476-4B2F-A40B-52F5EC53C2BC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FCC439C-1CD3-4F66-A242-2D9F3B6D2B13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41D9FA92-E75E-4DEF-91B2-A4BC029F696F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379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CD2900-7073-43B0-9D27-E34C8CFAA749}"/>
              </a:ext>
            </a:extLst>
          </p:cNvPr>
          <p:cNvGrpSpPr>
            <a:grpSpLocks noChangeAspect="1"/>
          </p:cNvGrpSpPr>
          <p:nvPr/>
        </p:nvGrpSpPr>
        <p:grpSpPr>
          <a:xfrm>
            <a:off x="5152960" y="746100"/>
            <a:ext cx="1886080" cy="2460386"/>
            <a:chOff x="5064140" y="1181100"/>
            <a:chExt cx="1811846" cy="2363548"/>
          </a:xfrm>
        </p:grpSpPr>
        <p:pic>
          <p:nvPicPr>
            <p:cNvPr id="11" name="그림 10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BE0C6BBB-BE5E-43CD-9CD8-156B019A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140" y="1181100"/>
              <a:ext cx="1811846" cy="18161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2BCC8B-4737-4519-A8AD-5A0F52843DD8}"/>
                </a:ext>
              </a:extLst>
            </p:cNvPr>
            <p:cNvSpPr txBox="1"/>
            <p:nvPr/>
          </p:nvSpPr>
          <p:spPr>
            <a:xfrm>
              <a:off x="5209127" y="3101154"/>
              <a:ext cx="1521873" cy="44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rgbClr val="42FE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융합 보안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63AF59-7C4D-4FF7-AECF-AC91E5061881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52577B-72BF-455E-A7CE-0FDF65129539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융합 보안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27E5B98-4893-44EC-B332-B57315FA57D2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AD05FC4-B7A2-4736-A759-CC72E86F2CB0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7B112D2-A82A-4A32-AA70-B6554606DCFA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50060B0-9445-438C-B613-3F88D802E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77" y="3540187"/>
            <a:ext cx="1440000" cy="144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46125B0-B695-4A9E-9F26-4AA375691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23" y="3540187"/>
            <a:ext cx="1440000" cy="16414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F8D9EA-180D-4685-9CB1-5797BCCBC28A}"/>
              </a:ext>
            </a:extLst>
          </p:cNvPr>
          <p:cNvSpPr txBox="1"/>
          <p:nvPr/>
        </p:nvSpPr>
        <p:spPr>
          <a:xfrm>
            <a:off x="2805277" y="506730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물리 보안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2F5DA-EE0F-4878-8C79-0DCBA188286C}"/>
              </a:ext>
            </a:extLst>
          </p:cNvPr>
          <p:cNvSpPr txBox="1"/>
          <p:nvPr/>
        </p:nvSpPr>
        <p:spPr>
          <a:xfrm>
            <a:off x="7997523" y="506730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보안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1E039EE-2EED-40CA-8F07-687F0C688E01}"/>
              </a:ext>
            </a:extLst>
          </p:cNvPr>
          <p:cNvCxnSpPr/>
          <p:nvPr/>
        </p:nvCxnSpPr>
        <p:spPr>
          <a:xfrm flipV="1">
            <a:off x="4194477" y="2636608"/>
            <a:ext cx="606123" cy="6780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68F87F-93F4-44D1-860E-BBA3938B8744}"/>
              </a:ext>
            </a:extLst>
          </p:cNvPr>
          <p:cNvCxnSpPr>
            <a:cxnSpLocks/>
          </p:cNvCxnSpPr>
          <p:nvPr/>
        </p:nvCxnSpPr>
        <p:spPr>
          <a:xfrm flipH="1" flipV="1">
            <a:off x="7176872" y="2636608"/>
            <a:ext cx="636738" cy="6780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DA640E-3661-488F-8D6E-C3A1E9DECF11}"/>
              </a:ext>
            </a:extLst>
          </p:cNvPr>
          <p:cNvSpPr txBox="1"/>
          <p:nvPr/>
        </p:nvSpPr>
        <p:spPr>
          <a:xfrm>
            <a:off x="2411745" y="5467409"/>
            <a:ext cx="222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직원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52B13-C8F8-4213-A1D6-1F5B2F8D22E5}"/>
              </a:ext>
            </a:extLst>
          </p:cNvPr>
          <p:cNvSpPr txBox="1"/>
          <p:nvPr/>
        </p:nvSpPr>
        <p:spPr>
          <a:xfrm>
            <a:off x="7603991" y="5467410"/>
            <a:ext cx="222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기술적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관리적</a:t>
            </a:r>
          </a:p>
        </p:txBody>
      </p:sp>
    </p:spTree>
    <p:extLst>
      <p:ext uri="{BB962C8B-B14F-4D97-AF65-F5344CB8AC3E}">
        <p14:creationId xmlns:p14="http://schemas.microsoft.com/office/powerpoint/2010/main" val="395514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3CD2900-7073-43B0-9D27-E34C8CFAA749}"/>
              </a:ext>
            </a:extLst>
          </p:cNvPr>
          <p:cNvGrpSpPr>
            <a:grpSpLocks noChangeAspect="1"/>
          </p:cNvGrpSpPr>
          <p:nvPr/>
        </p:nvGrpSpPr>
        <p:grpSpPr>
          <a:xfrm>
            <a:off x="5152960" y="746100"/>
            <a:ext cx="1886080" cy="2460386"/>
            <a:chOff x="5064140" y="1181100"/>
            <a:chExt cx="1811846" cy="2363548"/>
          </a:xfrm>
        </p:grpSpPr>
        <p:pic>
          <p:nvPicPr>
            <p:cNvPr id="11" name="그림 10" descr="텍스트이(가) 표시된 사진&#10;&#10;높은 신뢰도로 생성된 설명">
              <a:extLst>
                <a:ext uri="{FF2B5EF4-FFF2-40B4-BE49-F238E27FC236}">
                  <a16:creationId xmlns:a16="http://schemas.microsoft.com/office/drawing/2014/main" id="{BE0C6BBB-BE5E-43CD-9CD8-156B019A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4140" y="1181100"/>
              <a:ext cx="1811846" cy="18161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2BCC8B-4737-4519-A8AD-5A0F52843DD8}"/>
                </a:ext>
              </a:extLst>
            </p:cNvPr>
            <p:cNvSpPr txBox="1"/>
            <p:nvPr/>
          </p:nvSpPr>
          <p:spPr>
            <a:xfrm>
              <a:off x="5209127" y="3101154"/>
              <a:ext cx="1521873" cy="44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>
                  <a:solidFill>
                    <a:srgbClr val="42FE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융합 보안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763AF59-7C4D-4FF7-AECF-AC91E5061881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52577B-72BF-455E-A7CE-0FDF65129539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융합 보안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427E5B98-4893-44EC-B332-B57315FA57D2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AD05FC4-B7A2-4736-A759-CC72E86F2CB0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37B112D2-A82A-4A32-AA70-B6554606DCFA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750060B0-9445-438C-B613-3F88D802E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477" y="3540187"/>
            <a:ext cx="1440000" cy="14400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46125B0-B695-4A9E-9F26-4AA375691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23" y="3540187"/>
            <a:ext cx="1440000" cy="16414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F8D9EA-180D-4685-9CB1-5797BCCBC28A}"/>
              </a:ext>
            </a:extLst>
          </p:cNvPr>
          <p:cNvSpPr txBox="1"/>
          <p:nvPr/>
        </p:nvSpPr>
        <p:spPr>
          <a:xfrm>
            <a:off x="2805277" y="506730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00B0F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물리 보안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F2F5DA-EE0F-4878-8C79-0DCBA188286C}"/>
              </a:ext>
            </a:extLst>
          </p:cNvPr>
          <p:cNvSpPr txBox="1"/>
          <p:nvPr/>
        </p:nvSpPr>
        <p:spPr>
          <a:xfrm>
            <a:off x="7997523" y="506730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정보 보안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1E039EE-2EED-40CA-8F07-687F0C688E01}"/>
              </a:ext>
            </a:extLst>
          </p:cNvPr>
          <p:cNvCxnSpPr/>
          <p:nvPr/>
        </p:nvCxnSpPr>
        <p:spPr>
          <a:xfrm flipV="1">
            <a:off x="4194477" y="2636608"/>
            <a:ext cx="606123" cy="6780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68F87F-93F4-44D1-860E-BBA3938B8744}"/>
              </a:ext>
            </a:extLst>
          </p:cNvPr>
          <p:cNvCxnSpPr>
            <a:cxnSpLocks/>
          </p:cNvCxnSpPr>
          <p:nvPr/>
        </p:nvCxnSpPr>
        <p:spPr>
          <a:xfrm flipH="1" flipV="1">
            <a:off x="7176872" y="2636608"/>
            <a:ext cx="636738" cy="67809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DA640E-3661-488F-8D6E-C3A1E9DECF11}"/>
              </a:ext>
            </a:extLst>
          </p:cNvPr>
          <p:cNvSpPr txBox="1"/>
          <p:nvPr/>
        </p:nvSpPr>
        <p:spPr>
          <a:xfrm>
            <a:off x="2411745" y="5467409"/>
            <a:ext cx="222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직원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시설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552B13-C8F8-4213-A1D6-1F5B2F8D22E5}"/>
              </a:ext>
            </a:extLst>
          </p:cNvPr>
          <p:cNvSpPr txBox="1"/>
          <p:nvPr/>
        </p:nvSpPr>
        <p:spPr>
          <a:xfrm>
            <a:off x="7603991" y="5467410"/>
            <a:ext cx="2227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기술적</a:t>
            </a:r>
            <a:r>
              <a:rPr lang="en-US" altLang="ko-KR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4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관리적</a:t>
            </a:r>
          </a:p>
        </p:txBody>
      </p:sp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A350415C-E338-44A0-833A-01836029D2E0}"/>
              </a:ext>
            </a:extLst>
          </p:cNvPr>
          <p:cNvSpPr/>
          <p:nvPr/>
        </p:nvSpPr>
        <p:spPr>
          <a:xfrm>
            <a:off x="5646000" y="3360187"/>
            <a:ext cx="900000" cy="900000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0F3CF-F74A-467A-978C-7A7E992937B6}"/>
              </a:ext>
            </a:extLst>
          </p:cNvPr>
          <p:cNvSpPr txBox="1"/>
          <p:nvPr/>
        </p:nvSpPr>
        <p:spPr>
          <a:xfrm>
            <a:off x="5646000" y="4413888"/>
            <a:ext cx="9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latin typeface="Verdana" panose="020B0604030504040204" pitchFamily="34" charset="0"/>
                <a:ea typeface="Verdana" panose="020B0604030504040204" pitchFamily="34" charset="0"/>
              </a:rPr>
              <a:t>A.i</a:t>
            </a:r>
            <a:endParaRPr lang="ko-KR" altLang="en-US" sz="3600" b="1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45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348BA6C-7D5D-467A-AFEA-C0AF4BB38DB3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E1BAE5-59DC-465E-866D-BAD209FE046F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융합 보안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2B47F359-3AC6-4F87-956C-7D1F39AAECC4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862407F-0797-4FFF-A326-8B6083FAF7C2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0721BBE-31E4-4C6E-8D0D-817342C120AB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8131C841-53F2-4FBD-B782-F8134AC13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94" y="2025186"/>
            <a:ext cx="1800000" cy="180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66A743A-23F1-403D-AB72-A12C43181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2025186"/>
            <a:ext cx="1800000" cy="1800000"/>
          </a:xfrm>
          <a:prstGeom prst="rect">
            <a:avLst/>
          </a:prstGeom>
        </p:spPr>
      </p:pic>
      <p:pic>
        <p:nvPicPr>
          <p:cNvPr id="16" name="그림 15" descr="벡터그래픽, 텍스트이(가) 표시된 사진&#10;&#10;매우 높은 신뢰도로 생성된 설명">
            <a:extLst>
              <a:ext uri="{FF2B5EF4-FFF2-40B4-BE49-F238E27FC236}">
                <a16:creationId xmlns:a16="http://schemas.microsoft.com/office/drawing/2014/main" id="{CD5A6D80-B9A6-429A-8F76-7EEEC705E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06" y="2025186"/>
            <a:ext cx="1800000" cy="180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4D20827-7D1B-4D93-92F6-6B5EC13236B1}"/>
              </a:ext>
            </a:extLst>
          </p:cNvPr>
          <p:cNvSpPr txBox="1"/>
          <p:nvPr/>
        </p:nvSpPr>
        <p:spPr>
          <a:xfrm>
            <a:off x="2067853" y="3996565"/>
            <a:ext cx="15808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많은 </a:t>
            </a:r>
            <a:r>
              <a:rPr lang="ko-KR" altLang="en-US" sz="2000" smtClean="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</a:t>
            </a:r>
            <a:endParaRPr lang="en-US" altLang="ko-KR" sz="2000">
              <a:solidFill>
                <a:srgbClr val="FFC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 smtClean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분석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및 처리</a:t>
            </a:r>
            <a:endParaRPr lang="ko-KR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CA55A-FD30-4269-97EC-47D6268F853E}"/>
              </a:ext>
            </a:extLst>
          </p:cNvPr>
          <p:cNvSpPr txBox="1"/>
          <p:nvPr/>
        </p:nvSpPr>
        <p:spPr>
          <a:xfrm>
            <a:off x="4855917" y="3996565"/>
            <a:ext cx="24801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정확한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</a:t>
            </a:r>
            <a:r>
              <a:rPr lang="ko-KR" altLang="en-US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예측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2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신속한 대응 가능</a:t>
            </a:r>
            <a:endParaRPr lang="ko-KR" altLang="en-US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0ACFE-956C-4B34-8DF7-60D330DA4BD9}"/>
              </a:ext>
            </a:extLst>
          </p:cNvPr>
          <p:cNvSpPr txBox="1"/>
          <p:nvPr/>
        </p:nvSpPr>
        <p:spPr>
          <a:xfrm>
            <a:off x="7823449" y="3996565"/>
            <a:ext cx="3020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solidFill>
                  <a:srgbClr val="FC073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 비정형화된 보안 공격 </a:t>
            </a:r>
            <a:endParaRPr lang="en-US" altLang="ko-KR" sz="2000">
              <a:solidFill>
                <a:srgbClr val="FC073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-&gt;</a:t>
            </a:r>
            <a:r>
              <a:rPr lang="ko-KR" altLang="en-US" sz="2000">
                <a:solidFill>
                  <a:srgbClr val="FFC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탐지 및 대응 가능</a:t>
            </a:r>
            <a:endParaRPr lang="ko-KR" altLang="en-US" sz="20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0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1E44364-B7D3-47FF-BA28-C66D9A80C7E2}"/>
              </a:ext>
            </a:extLst>
          </p:cNvPr>
          <p:cNvGrpSpPr/>
          <p:nvPr/>
        </p:nvGrpSpPr>
        <p:grpSpPr>
          <a:xfrm>
            <a:off x="628650" y="377308"/>
            <a:ext cx="1678185" cy="469283"/>
            <a:chOff x="628650" y="377308"/>
            <a:chExt cx="1678185" cy="4692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C3C1BF-A0A3-467E-8C74-10C8B7ED6D07}"/>
                </a:ext>
              </a:extLst>
            </p:cNvPr>
            <p:cNvSpPr txBox="1"/>
            <p:nvPr/>
          </p:nvSpPr>
          <p:spPr>
            <a:xfrm>
              <a:off x="628650" y="377308"/>
              <a:ext cx="16781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활용 방안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E593F1F-6456-4419-933A-1B39F4007AD2}"/>
                </a:ext>
              </a:extLst>
            </p:cNvPr>
            <p:cNvGrpSpPr/>
            <p:nvPr/>
          </p:nvGrpSpPr>
          <p:grpSpPr>
            <a:xfrm>
              <a:off x="657225" y="737115"/>
              <a:ext cx="1605855" cy="109476"/>
              <a:chOff x="628650" y="746640"/>
              <a:chExt cx="1605855" cy="109476"/>
            </a:xfrm>
          </p:grpSpPr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951B6326-6C4B-4EB2-BDD0-1D4597AB1446}"/>
                  </a:ext>
                </a:extLst>
              </p:cNvPr>
              <p:cNvSpPr/>
              <p:nvPr/>
            </p:nvSpPr>
            <p:spPr>
              <a:xfrm>
                <a:off x="628650" y="746640"/>
                <a:ext cx="1533525" cy="82035"/>
              </a:xfrm>
              <a:prstGeom prst="rect">
                <a:avLst/>
              </a:prstGeom>
              <a:solidFill>
                <a:srgbClr val="FC0434">
                  <a:alpha val="8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2A37212-8138-41E1-8041-A92055E3DC99}"/>
                  </a:ext>
                </a:extLst>
              </p:cNvPr>
              <p:cNvSpPr/>
              <p:nvPr/>
            </p:nvSpPr>
            <p:spPr>
              <a:xfrm>
                <a:off x="843855" y="810397"/>
                <a:ext cx="139065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p:grp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A0F2851-E30A-4F11-B66C-DAB0C1DDE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006" y="1457902"/>
            <a:ext cx="180000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5168FC-222E-4C7B-9A06-7AAE29F698CA}"/>
              </a:ext>
            </a:extLst>
          </p:cNvPr>
          <p:cNvSpPr txBox="1"/>
          <p:nvPr/>
        </p:nvSpPr>
        <p:spPr>
          <a:xfrm>
            <a:off x="4897006" y="3318466"/>
            <a:ext cx="1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rgbClr val="FC073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산업 스파이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3014B-ACF4-4731-87C5-8439D38FC675}"/>
              </a:ext>
            </a:extLst>
          </p:cNvPr>
          <p:cNvSpPr txBox="1"/>
          <p:nvPr/>
        </p:nvSpPr>
        <p:spPr>
          <a:xfrm>
            <a:off x="3097984" y="3861626"/>
            <a:ext cx="5398044" cy="1878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산업에서 가장 큰 보안 위험은 </a:t>
            </a:r>
            <a:r>
              <a:rPr lang="ko-KR" altLang="en-US" sz="2000" b="1">
                <a:solidFill>
                  <a:srgbClr val="FC0739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산업 기밀 유출</a:t>
            </a:r>
            <a:endParaRPr lang="en-US" altLang="ko-KR" sz="2000" b="1">
              <a:solidFill>
                <a:srgbClr val="FC0739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 직원 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56.2%, 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 직원 </a:t>
            </a:r>
            <a:r>
              <a:rPr lang="en-US" altLang="ko-KR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24.6%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유출</a:t>
            </a:r>
            <a:endParaRPr lang="en-US" altLang="ko-KR" sz="2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내부자가 </a:t>
            </a:r>
            <a:r>
              <a:rPr lang="en-US" altLang="ko-KR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80%</a:t>
            </a:r>
            <a:r>
              <a:rPr lang="ko-KR" altLang="en-US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이상 유출</a:t>
            </a:r>
            <a:r>
              <a:rPr lang="en-US" altLang="ko-KR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이미 유출된 후에 발견되는 경우가 많음</a:t>
            </a:r>
            <a:endParaRPr lang="en-US" altLang="ko-KR" sz="2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사전에 </a:t>
            </a:r>
            <a:r>
              <a:rPr lang="ko-KR" altLang="en-US" sz="2000">
                <a:solidFill>
                  <a:srgbClr val="FFFF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유출을 방지</a:t>
            </a:r>
            <a:r>
              <a:rPr lang="ko-KR" altLang="en-US" sz="200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하는 것이 중요</a:t>
            </a:r>
            <a:endParaRPr lang="en-US" altLang="ko-KR" sz="200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92601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365</TotalTime>
  <Words>240</Words>
  <Application>Microsoft Office PowerPoint</Application>
  <PresentationFormat>와이드스크린</PresentationFormat>
  <Paragraphs>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돋움</vt:lpstr>
      <vt:lpstr>함초롬돋움</vt:lpstr>
      <vt:lpstr>함초롬바탕</vt:lpstr>
      <vt:lpstr>Arial</vt:lpstr>
      <vt:lpstr>Calisto MT</vt:lpstr>
      <vt:lpstr>Trebuchet MS</vt:lpstr>
      <vt:lpstr>Verdana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YEAON WON</dc:creator>
  <cp:lastModifiedBy>TAE YEAON WON</cp:lastModifiedBy>
  <cp:revision>60</cp:revision>
  <dcterms:created xsi:type="dcterms:W3CDTF">2018-12-09T01:21:41Z</dcterms:created>
  <dcterms:modified xsi:type="dcterms:W3CDTF">2018-12-10T10:30:54Z</dcterms:modified>
</cp:coreProperties>
</file>