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1" r:id="rId3"/>
    <p:sldId id="273" r:id="rId4"/>
    <p:sldId id="274" r:id="rId5"/>
    <p:sldId id="275" r:id="rId6"/>
    <p:sldId id="276" r:id="rId7"/>
    <p:sldId id="281" r:id="rId8"/>
    <p:sldId id="280" r:id="rId9"/>
    <p:sldId id="277" r:id="rId10"/>
    <p:sldId id="282" r:id="rId11"/>
    <p:sldId id="278" r:id="rId12"/>
    <p:sldId id="283" r:id="rId13"/>
    <p:sldId id="279" r:id="rId14"/>
    <p:sldId id="286" r:id="rId15"/>
    <p:sldId id="284" r:id="rId16"/>
    <p:sldId id="285" r:id="rId17"/>
    <p:sldId id="287" r:id="rId18"/>
    <p:sldId id="288" r:id="rId19"/>
    <p:sldId id="290" r:id="rId20"/>
    <p:sldId id="289" r:id="rId21"/>
    <p:sldId id="291" r:id="rId22"/>
    <p:sldId id="292" r:id="rId23"/>
    <p:sldId id="293" r:id="rId24"/>
    <p:sldId id="296" r:id="rId25"/>
    <p:sldId id="297" r:id="rId26"/>
    <p:sldId id="298" r:id="rId27"/>
    <p:sldId id="294" r:id="rId28"/>
    <p:sldId id="295" r:id="rId29"/>
    <p:sldId id="27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81331" autoAdjust="0"/>
  </p:normalViewPr>
  <p:slideViewPr>
    <p:cSldViewPr snapToGrid="0">
      <p:cViewPr varScale="1">
        <p:scale>
          <a:sx n="95" d="100"/>
          <a:sy n="95" d="100"/>
        </p:scale>
        <p:origin x="11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1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F19D4-67F7-40B9-AE91-350BE02EC1A7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3A590-6694-4C67-8227-0DD3303732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31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IBM</a:t>
            </a:r>
            <a:r>
              <a:rPr lang="en-US" altLang="ko-KR" baseline="0" smtClean="0"/>
              <a:t>: 20 qubit</a:t>
            </a:r>
          </a:p>
          <a:p>
            <a:r>
              <a:rPr lang="en-US" altLang="ko-KR" baseline="0" smtClean="0"/>
              <a:t>Google: 72 qubit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3A590-6694-4C67-8227-0DD33037322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669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69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225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744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/>
          <p:cNvCxnSpPr/>
          <p:nvPr userDrawn="1"/>
        </p:nvCxnSpPr>
        <p:spPr>
          <a:xfrm>
            <a:off x="0" y="1312817"/>
            <a:ext cx="11521440" cy="0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813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260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388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513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6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8317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5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307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34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085C2-BD6F-4F9C-BB1A-B0DF6629B6D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_x144920744" descr="EMB000016f02c0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024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085C2-BD6F-4F9C-BB1A-B0DF6629B6D1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17113-4487-4D4A-8768-14CF830040D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49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Quantum/tree/release/v0.3.1810/Samples/src/Teleportation" TargetMode="External"/><Relationship Id="rId2" Type="http://schemas.openxmlformats.org/officeDocument/2006/relationships/hyperlink" Target="https://www.microsoft.com/en-us/quantum/development-k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yu-h/QS_CHAM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12232" y="1737118"/>
            <a:ext cx="9144000" cy="2387600"/>
          </a:xfrm>
        </p:spPr>
        <p:txBody>
          <a:bodyPr>
            <a:noAutofit/>
          </a:bodyPr>
          <a:lstStyle/>
          <a:p>
            <a:r>
              <a:rPr lang="ko-KR" altLang="en-US" sz="8800" smtClean="0"/>
              <a:t>최적화문제연구</a:t>
            </a:r>
            <a:r>
              <a:rPr lang="en-US" altLang="ko-KR" sz="8800" smtClean="0"/>
              <a:t/>
            </a:r>
            <a:br>
              <a:rPr lang="en-US" altLang="ko-KR" sz="8800" smtClean="0"/>
            </a:br>
            <a:endParaRPr lang="ko-KR" altLang="en-US" sz="88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47536" y="3678509"/>
            <a:ext cx="9144000" cy="1655762"/>
          </a:xfrm>
        </p:spPr>
        <p:txBody>
          <a:bodyPr>
            <a:noAutofit/>
          </a:bodyPr>
          <a:lstStyle/>
          <a:p>
            <a:endParaRPr lang="en-US" altLang="ko-KR" sz="1400" smtClean="0"/>
          </a:p>
          <a:p>
            <a:endParaRPr lang="en-US" altLang="ko-KR" sz="1400"/>
          </a:p>
          <a:p>
            <a:endParaRPr lang="en-US" altLang="ko-KR" sz="1400" smtClean="0"/>
          </a:p>
          <a:p>
            <a:pPr algn="r"/>
            <a:r>
              <a:rPr lang="ko-KR" altLang="en-US" sz="1400" smtClean="0"/>
              <a:t>정보시스템공학과</a:t>
            </a:r>
            <a:endParaRPr lang="en-US" altLang="ko-KR" sz="1400" smtClean="0"/>
          </a:p>
          <a:p>
            <a:pPr algn="r"/>
            <a:r>
              <a:rPr lang="en-US" altLang="ko-KR" sz="1400"/>
              <a:t/>
            </a:r>
            <a:br>
              <a:rPr lang="en-US" altLang="ko-KR" sz="1400"/>
            </a:br>
            <a:r>
              <a:rPr lang="en-US" altLang="ko-KR" sz="1400" smtClean="0"/>
              <a:t>18211501 </a:t>
            </a:r>
            <a:r>
              <a:rPr lang="ko-KR" altLang="en-US" sz="1400" smtClean="0"/>
              <a:t>안규황</a:t>
            </a:r>
            <a:r>
              <a:rPr lang="en-US" altLang="ko-KR" sz="1400" smtClean="0"/>
              <a:t/>
            </a:r>
            <a:br>
              <a:rPr lang="en-US" altLang="ko-KR" sz="1400" smtClean="0"/>
            </a:br>
            <a:endParaRPr lang="en-US" altLang="ko-KR" sz="1400" smtClean="0"/>
          </a:p>
          <a:p>
            <a:pPr algn="r"/>
            <a:endParaRPr lang="ko-KR" altLang="en-US" sz="140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4920744" descr="EMB000016f02c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601571" y="3537684"/>
            <a:ext cx="7224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Microsoft Q#(Quantum Language)</a:t>
            </a:r>
            <a:r>
              <a:rPr lang="ko-KR" altLang="en-US" sz="2400" smtClean="0"/>
              <a:t>을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이용한 암호구현</a:t>
            </a:r>
            <a:endParaRPr lang="ko-KR" altLang="en-US" sz="2400"/>
          </a:p>
        </p:txBody>
      </p:sp>
      <p:sp>
        <p:nvSpPr>
          <p:cNvPr id="6" name="직사각형 5"/>
          <p:cNvSpPr/>
          <p:nvPr/>
        </p:nvSpPr>
        <p:spPr>
          <a:xfrm>
            <a:off x="1524001" y="946486"/>
            <a:ext cx="9320463" cy="488482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2085475" y="2930918"/>
            <a:ext cx="8221579" cy="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64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TeleportationSample.qs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435" y="1690688"/>
            <a:ext cx="3506099" cy="4636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550" y="1690688"/>
            <a:ext cx="4048233" cy="47837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651435" y="1690688"/>
            <a:ext cx="3209323" cy="21674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63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.</a:t>
            </a:r>
            <a:r>
              <a:rPr lang="en-US" altLang="ko-KR" smtClean="0"/>
              <a:t>qs - teleportationsaple </a:t>
            </a:r>
            <a:r>
              <a:rPr lang="ko-KR" altLang="en-US"/>
              <a:t>사용법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116314712" descr="EMB0000427029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41" y="2535654"/>
            <a:ext cx="54006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581292016" descr="EMB000042702a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41" y="4297780"/>
            <a:ext cx="5400675" cy="82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36631" y="2055813"/>
            <a:ext cx="54543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u</a:t>
            </a:r>
            <a:r>
              <a:rPr lang="en-US" altLang="ko-KR" sz="2400" smtClean="0"/>
              <a:t>sing </a:t>
            </a:r>
            <a:r>
              <a:rPr lang="ko-KR" altLang="en-US" sz="2400" smtClean="0"/>
              <a:t>명령어를 이용하여 </a:t>
            </a:r>
            <a:r>
              <a:rPr lang="en-US" altLang="ko-KR" sz="2400" smtClean="0"/>
              <a:t>2</a:t>
            </a:r>
            <a:r>
              <a:rPr lang="ko-KR" altLang="en-US" sz="2400" smtClean="0"/>
              <a:t>개의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Qubit</a:t>
            </a:r>
            <a:r>
              <a:rPr lang="ko-KR" altLang="en-US" sz="2400" smtClean="0"/>
              <a:t>을 상태 </a:t>
            </a:r>
            <a:r>
              <a:rPr lang="en-US" altLang="ko-KR" sz="2400" smtClean="0"/>
              <a:t>‘0’</a:t>
            </a:r>
            <a:r>
              <a:rPr lang="ko-KR" altLang="en-US" sz="2400" smtClean="0"/>
              <a:t>으로 초기화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각 </a:t>
            </a:r>
            <a:r>
              <a:rPr lang="en-US" altLang="ko-KR" sz="2400" smtClean="0"/>
              <a:t>qubit</a:t>
            </a:r>
            <a:r>
              <a:rPr lang="ko-KR" altLang="en-US" sz="2400" smtClean="0"/>
              <a:t>을 특정 변수에 할당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endParaRPr lang="en-US" altLang="ko-KR" sz="2400" smtClean="0"/>
          </a:p>
          <a:p>
            <a:endParaRPr lang="en-US" altLang="ko-KR" sz="2400"/>
          </a:p>
          <a:p>
            <a:r>
              <a:rPr lang="en-US" altLang="ko-KR" sz="2400" smtClean="0">
                <a:solidFill>
                  <a:srgbClr val="FF0000"/>
                </a:solidFill>
              </a:rPr>
              <a:t>‘X’</a:t>
            </a:r>
            <a:r>
              <a:rPr lang="ko-KR" altLang="en-US" sz="2400" smtClean="0">
                <a:solidFill>
                  <a:srgbClr val="FF0000"/>
                </a:solidFill>
              </a:rPr>
              <a:t>는 고전 논리에서 </a:t>
            </a:r>
            <a:r>
              <a:rPr lang="en-US" altLang="ko-KR" sz="2400" smtClean="0">
                <a:solidFill>
                  <a:srgbClr val="FF0000"/>
                </a:solidFill>
              </a:rPr>
              <a:t>NOT</a:t>
            </a:r>
            <a:r>
              <a:rPr lang="ko-KR" altLang="en-US" sz="2400" smtClean="0">
                <a:solidFill>
                  <a:srgbClr val="FF0000"/>
                </a:solidFill>
              </a:rPr>
              <a:t>과 유사</a:t>
            </a:r>
            <a:r>
              <a:rPr lang="en-US" altLang="ko-KR" sz="2400" smtClean="0">
                <a:solidFill>
                  <a:srgbClr val="FF0000"/>
                </a:solidFill>
              </a:rPr>
              <a:t/>
            </a:r>
            <a:br>
              <a:rPr lang="en-US" altLang="ko-KR" sz="2400" smtClean="0">
                <a:solidFill>
                  <a:srgbClr val="FF0000"/>
                </a:solidFill>
              </a:rPr>
            </a:b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만약 </a:t>
            </a:r>
            <a:r>
              <a:rPr lang="en-US" altLang="ko-KR" sz="2400" smtClean="0"/>
              <a:t>‘message == 1’ </a:t>
            </a:r>
            <a:r>
              <a:rPr lang="ko-KR" altLang="en-US" sz="2400" smtClean="0"/>
              <a:t>이라면 </a:t>
            </a:r>
            <a:r>
              <a:rPr lang="en-US" altLang="ko-KR" sz="2400" smtClean="0"/>
              <a:t>‘X’</a:t>
            </a:r>
            <a:r>
              <a:rPr lang="ko-KR" altLang="en-US" sz="2400" smtClean="0"/>
              <a:t>를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이용해 </a:t>
            </a:r>
            <a:r>
              <a:rPr lang="en-US" altLang="ko-KR" sz="2400" smtClean="0"/>
              <a:t>‘msg’ qubit</a:t>
            </a:r>
            <a:r>
              <a:rPr lang="ko-KR" altLang="en-US" sz="2400" smtClean="0"/>
              <a:t>의 값은 뒤집어짐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43480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TeleportationSample.qs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435" y="1690688"/>
            <a:ext cx="3506099" cy="4636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550" y="1690688"/>
            <a:ext cx="4048233" cy="47837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52487" y="4008959"/>
            <a:ext cx="2078355" cy="322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231550" y="1690688"/>
            <a:ext cx="4048233" cy="16460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3"/>
            <a:endCxn id="6" idx="1"/>
          </p:cNvCxnSpPr>
          <p:nvPr/>
        </p:nvCxnSpPr>
        <p:spPr>
          <a:xfrm flipV="1">
            <a:off x="4130842" y="2513723"/>
            <a:ext cx="2100708" cy="165644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874122" y="2313193"/>
            <a:ext cx="2890383" cy="153456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91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.</a:t>
            </a:r>
            <a:r>
              <a:rPr lang="en-US" altLang="ko-KR" smtClean="0"/>
              <a:t>qs - Teleport </a:t>
            </a:r>
            <a:r>
              <a:rPr lang="ko-KR" altLang="en-US"/>
              <a:t>사용법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3" name="_x581289784" descr="EMB000042702a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09537"/>
            <a:ext cx="54006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5" name="_x116965528" descr="EMB000042702a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46894"/>
            <a:ext cx="5400675" cy="60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52673" y="2237874"/>
            <a:ext cx="54623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하나의 </a:t>
            </a:r>
            <a:r>
              <a:rPr lang="en-US" altLang="ko-KR" sz="2400" smtClean="0"/>
              <a:t>qubit</a:t>
            </a:r>
            <a:r>
              <a:rPr lang="ko-KR" altLang="en-US" sz="2400" smtClean="0"/>
              <a:t>을 추가적으로 호출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here</a:t>
            </a:r>
            <a:r>
              <a:rPr lang="ko-KR" altLang="en-US" sz="2400" smtClean="0"/>
              <a:t>은 </a:t>
            </a:r>
            <a:r>
              <a:rPr lang="en-US" altLang="ko-KR" sz="2400" smtClean="0"/>
              <a:t>‘0’</a:t>
            </a:r>
            <a:r>
              <a:rPr lang="ko-KR" altLang="en-US" sz="2400" smtClean="0"/>
              <a:t>으로 초기화 됨</a:t>
            </a:r>
            <a:endParaRPr lang="en-US" altLang="ko-KR" sz="2400" smtClean="0"/>
          </a:p>
          <a:p>
            <a:r>
              <a:rPr lang="en-US" altLang="ko-KR" sz="2400" smtClean="0"/>
              <a:t/>
            </a:r>
            <a:br>
              <a:rPr lang="en-US" altLang="ko-KR" sz="2400" smtClean="0"/>
            </a:br>
            <a:endParaRPr lang="en-US" altLang="ko-KR" sz="2400"/>
          </a:p>
          <a:p>
            <a:r>
              <a:rPr lang="en-US" altLang="ko-KR" sz="2400" smtClean="0"/>
              <a:t>H: Hadamard gate</a:t>
            </a:r>
            <a:br>
              <a:rPr lang="en-US" altLang="ko-KR" sz="2400" smtClean="0"/>
            </a:br>
            <a:r>
              <a:rPr lang="en-US" altLang="ko-KR" sz="2400" smtClean="0"/>
              <a:t>here qubit</a:t>
            </a:r>
            <a:r>
              <a:rPr lang="ko-KR" altLang="en-US" sz="2400" smtClean="0"/>
              <a:t>을 </a:t>
            </a:r>
            <a:r>
              <a:rPr lang="ko-KR" altLang="en-US" sz="2400" smtClean="0">
                <a:solidFill>
                  <a:srgbClr val="FF0000"/>
                </a:solidFill>
              </a:rPr>
              <a:t>중첩 상태 </a:t>
            </a:r>
            <a:r>
              <a:rPr lang="en-US" altLang="ko-KR" sz="2400" smtClean="0">
                <a:solidFill>
                  <a:srgbClr val="FF0000"/>
                </a:solidFill>
              </a:rPr>
              <a:t>H</a:t>
            </a:r>
            <a:r>
              <a:rPr lang="ko-KR" altLang="en-US" sz="2400" smtClean="0">
                <a:solidFill>
                  <a:srgbClr val="FF0000"/>
                </a:solidFill>
              </a:rPr>
              <a:t>로 변경</a:t>
            </a:r>
            <a:endParaRPr lang="en-US" altLang="ko-KR" sz="2400" smtClean="0">
              <a:solidFill>
                <a:srgbClr val="FF0000"/>
              </a:solidFill>
            </a:endParaRPr>
          </a:p>
          <a:p>
            <a:r>
              <a:rPr lang="en-US" altLang="ko-KR" sz="2400" smtClean="0"/>
              <a:t>-&gt; </a:t>
            </a:r>
            <a:r>
              <a:rPr lang="ko-KR" altLang="en-US" sz="2400" smtClean="0"/>
              <a:t>고전 프로그래밍과 다르게 양자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프로그래밍은 값의 중첩이 가능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72895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TeleportationSample.qs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435" y="1690688"/>
            <a:ext cx="3506099" cy="4636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550" y="1690688"/>
            <a:ext cx="4048233" cy="47837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52487" y="4008959"/>
            <a:ext cx="2078355" cy="322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610249" y="3320632"/>
            <a:ext cx="1122046" cy="2246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3"/>
            <a:endCxn id="6" idx="1"/>
          </p:cNvCxnSpPr>
          <p:nvPr/>
        </p:nvCxnSpPr>
        <p:spPr>
          <a:xfrm flipV="1">
            <a:off x="4130842" y="3432969"/>
            <a:ext cx="2479407" cy="73719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424862" y="2029324"/>
            <a:ext cx="3854921" cy="12752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67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.qs - Teleport </a:t>
            </a:r>
            <a:r>
              <a:rPr lang="ko-KR" altLang="en-US"/>
              <a:t>사용법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116317664" descr="EMB000042702a0b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2"/>
          <a:stretch/>
        </p:blipFill>
        <p:spPr bwMode="auto">
          <a:xfrm>
            <a:off x="617621" y="1941094"/>
            <a:ext cx="2697163" cy="415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3373" y="2606674"/>
            <a:ext cx="11145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CNOT(Control NOT)</a:t>
            </a:r>
          </a:p>
          <a:p>
            <a:endParaRPr lang="en-US" altLang="ko-KR" sz="2400"/>
          </a:p>
          <a:p>
            <a:r>
              <a:rPr lang="ko-KR" altLang="en-US" sz="2400" smtClean="0"/>
              <a:t>만약 </a:t>
            </a:r>
            <a:r>
              <a:rPr lang="en-US" altLang="ko-KR" sz="2400" smtClean="0"/>
              <a:t>here qubit</a:t>
            </a:r>
            <a:r>
              <a:rPr lang="ko-KR" altLang="en-US" sz="2400" smtClean="0"/>
              <a:t>이 </a:t>
            </a:r>
            <a:r>
              <a:rPr lang="en-US" altLang="ko-KR" sz="2400" smtClean="0"/>
              <a:t>‘1’</a:t>
            </a:r>
            <a:r>
              <a:rPr lang="ko-KR" altLang="en-US" sz="2400" smtClean="0"/>
              <a:t>일 경우 </a:t>
            </a:r>
            <a:r>
              <a:rPr lang="en-US" altLang="ko-KR" sz="2400" smtClean="0"/>
              <a:t>CNOT</a:t>
            </a:r>
            <a:r>
              <a:rPr lang="ko-KR" altLang="en-US" sz="2400" smtClean="0"/>
              <a:t>은 </a:t>
            </a:r>
            <a:r>
              <a:rPr lang="en-US" altLang="ko-KR" sz="2400" smtClean="0"/>
              <a:t>there</a:t>
            </a:r>
            <a:r>
              <a:rPr lang="ko-KR" altLang="en-US" sz="2400" smtClean="0"/>
              <a:t>의 값을 뒤집음</a:t>
            </a:r>
            <a:r>
              <a:rPr lang="en-US" altLang="ko-KR" sz="2400" smtClean="0"/>
              <a:t>, 0 -&gt; 1 or 1 -&gt; 0</a:t>
            </a:r>
            <a:br>
              <a:rPr lang="en-US" altLang="ko-KR" sz="2400" smtClean="0"/>
            </a:br>
            <a:r>
              <a:rPr lang="ko-KR" altLang="en-US" sz="2400" smtClean="0"/>
              <a:t>만약 </a:t>
            </a:r>
            <a:r>
              <a:rPr lang="en-US" altLang="ko-KR" sz="2400" smtClean="0"/>
              <a:t>here qubit</a:t>
            </a:r>
            <a:r>
              <a:rPr lang="ko-KR" altLang="en-US" sz="2400" smtClean="0"/>
              <a:t>이 </a:t>
            </a:r>
            <a:r>
              <a:rPr lang="en-US" altLang="ko-KR" sz="2400" smtClean="0"/>
              <a:t>‘0’</a:t>
            </a:r>
            <a:r>
              <a:rPr lang="ko-KR" altLang="en-US" sz="2400" smtClean="0"/>
              <a:t>일 경우 </a:t>
            </a:r>
            <a:r>
              <a:rPr lang="en-US" altLang="ko-KR" sz="2400" smtClean="0"/>
              <a:t>CNOT</a:t>
            </a:r>
            <a:r>
              <a:rPr lang="ko-KR" altLang="en-US" sz="2400" smtClean="0"/>
              <a:t>은 아무것도 하지 않음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ko-KR" altLang="en-US" sz="2400" smtClean="0"/>
              <a:t>따라서</a:t>
            </a:r>
            <a:r>
              <a:rPr lang="en-US" altLang="ko-KR" sz="2400" smtClean="0"/>
              <a:t>,</a:t>
            </a:r>
            <a:r>
              <a:rPr lang="ko-KR" altLang="en-US" sz="2400" smtClean="0"/>
              <a:t> </a:t>
            </a:r>
            <a:r>
              <a:rPr lang="en-US" altLang="ko-KR" sz="2400" smtClean="0">
                <a:solidFill>
                  <a:srgbClr val="FF0000"/>
                </a:solidFill>
              </a:rPr>
              <a:t>CNOT</a:t>
            </a:r>
            <a:r>
              <a:rPr lang="ko-KR" altLang="en-US" sz="2400" smtClean="0">
                <a:solidFill>
                  <a:srgbClr val="FF0000"/>
                </a:solidFill>
              </a:rPr>
              <a:t>은 </a:t>
            </a:r>
            <a:r>
              <a:rPr lang="en-US" altLang="ko-KR" sz="2400" smtClean="0">
                <a:solidFill>
                  <a:srgbClr val="FF0000"/>
                </a:solidFill>
              </a:rPr>
              <a:t>XOR </a:t>
            </a:r>
            <a:r>
              <a:rPr lang="ko-KR" altLang="en-US" sz="2400" smtClean="0">
                <a:solidFill>
                  <a:srgbClr val="FF0000"/>
                </a:solidFill>
              </a:rPr>
              <a:t>게이트와 같음</a:t>
            </a:r>
            <a:endParaRPr lang="ko-KR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311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.qs - Teleport </a:t>
            </a:r>
            <a:r>
              <a:rPr lang="ko-KR" altLang="en-US"/>
              <a:t>사용법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1" name="_x116317016" descr="EMB000042702a0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"/>
          <a:stretch/>
        </p:blipFill>
        <p:spPr bwMode="auto">
          <a:xfrm>
            <a:off x="1435768" y="2600504"/>
            <a:ext cx="2616868" cy="65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80020" y="2256832"/>
            <a:ext cx="6577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해당 두 줄은 </a:t>
            </a:r>
            <a:r>
              <a:rPr lang="en-US" altLang="ko-KR" sz="2400" smtClean="0"/>
              <a:t>qubit</a:t>
            </a:r>
            <a:r>
              <a:rPr lang="ko-KR" altLang="en-US" sz="2400" smtClean="0"/>
              <a:t>들 사이의 </a:t>
            </a:r>
            <a:r>
              <a:rPr lang="ko-KR" altLang="en-US" sz="2400" smtClean="0">
                <a:solidFill>
                  <a:srgbClr val="FF0000"/>
                </a:solidFill>
              </a:rPr>
              <a:t>얽힘</a:t>
            </a:r>
            <a:r>
              <a:rPr lang="ko-KR" altLang="en-US" sz="2400" smtClean="0"/>
              <a:t>을 만들어 줌</a:t>
            </a:r>
            <a:endParaRPr lang="en-US" altLang="ko-KR" sz="2400" smtClean="0"/>
          </a:p>
          <a:p>
            <a:r>
              <a:rPr lang="ko-KR" altLang="en-US" sz="2400" smtClean="0"/>
              <a:t>두 가지 </a:t>
            </a:r>
            <a:r>
              <a:rPr lang="en-US" altLang="ko-KR" sz="2400" smtClean="0"/>
              <a:t>qubit</a:t>
            </a:r>
            <a:r>
              <a:rPr lang="ko-KR" altLang="en-US" sz="2400" smtClean="0"/>
              <a:t>가 일단 얽히게 되면</a:t>
            </a:r>
            <a:r>
              <a:rPr lang="en-US" altLang="ko-KR" sz="2400" smtClean="0"/>
              <a:t>, </a:t>
            </a:r>
            <a:r>
              <a:rPr lang="ko-KR" altLang="en-US" sz="2400" smtClean="0"/>
              <a:t>비트는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왼쪽 아래와 같이 본질적으로 상관되게 됨</a:t>
            </a:r>
            <a:endParaRPr lang="ko-KR" altLang="en-US" sz="24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3" name="_x581285824" descr="EMB000042702a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5336" y="3871019"/>
            <a:ext cx="2527300" cy="1465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80020" y="4188151"/>
            <a:ext cx="590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만약 </a:t>
            </a:r>
            <a:r>
              <a:rPr lang="en-US" altLang="ko-KR" sz="2400" smtClean="0"/>
              <a:t>Qubit 1</a:t>
            </a:r>
            <a:r>
              <a:rPr lang="ko-KR" altLang="en-US" sz="2400" smtClean="0"/>
              <a:t>의 상태를 바꾼다면</a:t>
            </a:r>
            <a:r>
              <a:rPr lang="en-US" altLang="ko-KR" sz="2400" smtClean="0"/>
              <a:t>, </a:t>
            </a:r>
            <a:br>
              <a:rPr lang="en-US" altLang="ko-KR" sz="2400" smtClean="0"/>
            </a:br>
            <a:r>
              <a:rPr lang="en-US" altLang="ko-KR" sz="2400" smtClean="0"/>
              <a:t>Qubit 2</a:t>
            </a:r>
            <a:r>
              <a:rPr lang="ko-KR" altLang="en-US" sz="2400" smtClean="0"/>
              <a:t>의 상태 역시 즉시 바뀌게 됨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58681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TeleportationSample.qs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435" y="1690688"/>
            <a:ext cx="3506099" cy="4636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550" y="1690688"/>
            <a:ext cx="4048233" cy="47837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52487" y="4008959"/>
            <a:ext cx="2078355" cy="322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610248" y="3681208"/>
            <a:ext cx="2565835" cy="4889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3"/>
          </p:cNvCxnSpPr>
          <p:nvPr/>
        </p:nvCxnSpPr>
        <p:spPr>
          <a:xfrm flipV="1">
            <a:off x="4130842" y="3898232"/>
            <a:ext cx="2479406" cy="271932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649545" y="3031511"/>
            <a:ext cx="3630238" cy="4817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84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.qs - Teleport </a:t>
            </a:r>
            <a:r>
              <a:rPr lang="ko-KR" altLang="en-US"/>
              <a:t>사용법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66537" y="3807826"/>
            <a:ext cx="10319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Qubit msg</a:t>
            </a:r>
            <a:r>
              <a:rPr lang="ko-KR" altLang="en-US" sz="2400" smtClean="0"/>
              <a:t>에 다른 </a:t>
            </a:r>
            <a:r>
              <a:rPr lang="en-US" altLang="ko-KR" sz="2400" smtClean="0"/>
              <a:t>CNOT</a:t>
            </a:r>
            <a:r>
              <a:rPr lang="ko-KR" altLang="en-US" sz="2400" smtClean="0"/>
              <a:t>을 사용하여 페어링한 다음 </a:t>
            </a:r>
            <a:r>
              <a:rPr lang="en-US" altLang="ko-KR" sz="2400" smtClean="0"/>
              <a:t>H</a:t>
            </a:r>
            <a:r>
              <a:rPr lang="ko-KR" altLang="en-US" sz="2400" smtClean="0"/>
              <a:t>를 적용</a:t>
            </a:r>
            <a:endParaRPr lang="en-US" altLang="ko-KR" sz="2400"/>
          </a:p>
          <a:p>
            <a:r>
              <a:rPr lang="ko-KR" altLang="en-US" sz="2400" smtClean="0"/>
              <a:t>해당 </a:t>
            </a:r>
            <a:r>
              <a:rPr lang="en-US" altLang="ko-KR" sz="2400" smtClean="0"/>
              <a:t>msg </a:t>
            </a:r>
            <a:r>
              <a:rPr lang="ko-KR" altLang="en-US" sz="2400" smtClean="0"/>
              <a:t>값을 결론 짖기 위해선</a:t>
            </a:r>
            <a:r>
              <a:rPr lang="en-US" altLang="ko-KR" sz="2400" smtClean="0"/>
              <a:t>, </a:t>
            </a:r>
            <a:r>
              <a:rPr lang="ko-KR" altLang="en-US" sz="2400" smtClean="0"/>
              <a:t>얽힘 값을 측정해야함</a:t>
            </a:r>
            <a:endParaRPr lang="ko-KR" altLang="en-US" sz="240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581292448" descr="EMB000042702a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37" y="2155532"/>
            <a:ext cx="5400675" cy="118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32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TeleportationSample.qs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435" y="1690688"/>
            <a:ext cx="3506099" cy="4636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550" y="1690688"/>
            <a:ext cx="4048233" cy="47837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52487" y="4008959"/>
            <a:ext cx="2078355" cy="322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610248" y="4322562"/>
            <a:ext cx="2565835" cy="13322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7" idx="3"/>
          </p:cNvCxnSpPr>
          <p:nvPr/>
        </p:nvCxnSpPr>
        <p:spPr>
          <a:xfrm>
            <a:off x="4130842" y="4170164"/>
            <a:ext cx="2479406" cy="818931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6610248" y="3676082"/>
            <a:ext cx="2565835" cy="494082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221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양자 컴퓨터란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양자역학에서는 </a:t>
            </a:r>
            <a:r>
              <a:rPr lang="ko-KR" altLang="en-US" sz="2400" smtClean="0">
                <a:solidFill>
                  <a:srgbClr val="FF0000"/>
                </a:solidFill>
              </a:rPr>
              <a:t>양자얽힘</a:t>
            </a:r>
            <a:r>
              <a:rPr lang="en-US" altLang="ko-KR" sz="2400" smtClean="0">
                <a:solidFill>
                  <a:srgbClr val="FF0000"/>
                </a:solidFill>
              </a:rPr>
              <a:t>, </a:t>
            </a:r>
            <a:r>
              <a:rPr lang="ko-KR" altLang="en-US" sz="2400" smtClean="0">
                <a:solidFill>
                  <a:srgbClr val="FF0000"/>
                </a:solidFill>
              </a:rPr>
              <a:t>중첩</a:t>
            </a:r>
            <a:r>
              <a:rPr lang="en-US" altLang="ko-KR" sz="2400" smtClean="0">
                <a:solidFill>
                  <a:srgbClr val="FF0000"/>
                </a:solidFill>
              </a:rPr>
              <a:t>, </a:t>
            </a:r>
            <a:r>
              <a:rPr lang="ko-KR" altLang="en-US" sz="2400" smtClean="0">
                <a:solidFill>
                  <a:srgbClr val="FF0000"/>
                </a:solidFill>
              </a:rPr>
              <a:t>텔레포테이션 등의 효과</a:t>
            </a:r>
            <a:r>
              <a:rPr lang="ko-KR" altLang="en-US" sz="2400" smtClean="0"/>
              <a:t>를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이용해 계산하는 컴퓨터를 </a:t>
            </a:r>
            <a:r>
              <a:rPr lang="ko-KR" altLang="en-US" sz="2400" smtClean="0">
                <a:solidFill>
                  <a:srgbClr val="FF0000"/>
                </a:solidFill>
              </a:rPr>
              <a:t>양자 컴퓨터라 칭함</a:t>
            </a:r>
            <a:endParaRPr lang="en-US" altLang="ko-KR" sz="2400" smtClean="0">
              <a:solidFill>
                <a:srgbClr val="FF0000"/>
              </a:solidFill>
            </a:endParaRPr>
          </a:p>
          <a:p>
            <a:endParaRPr lang="en-US" altLang="ko-KR" sz="2400"/>
          </a:p>
          <a:p>
            <a:r>
              <a:rPr lang="ko-KR" altLang="en-US" sz="2400" smtClean="0"/>
              <a:t>기존 컴퓨터가 </a:t>
            </a:r>
            <a:r>
              <a:rPr lang="en-US" altLang="ko-KR" sz="2400" smtClean="0"/>
              <a:t>0</a:t>
            </a:r>
            <a:r>
              <a:rPr lang="ko-KR" altLang="en-US" sz="2400" smtClean="0"/>
              <a:t>과 </a:t>
            </a:r>
            <a:r>
              <a:rPr lang="en-US" altLang="ko-KR" sz="2400" smtClean="0"/>
              <a:t>1</a:t>
            </a:r>
            <a:r>
              <a:rPr lang="ko-KR" altLang="en-US" sz="2400" smtClean="0"/>
              <a:t>만 구분할 수 있는 반면</a:t>
            </a:r>
            <a:r>
              <a:rPr lang="en-US" altLang="ko-KR" sz="2400" smtClean="0"/>
              <a:t>, </a:t>
            </a:r>
            <a:br>
              <a:rPr lang="en-US" altLang="ko-KR" sz="2400" smtClean="0"/>
            </a:br>
            <a:r>
              <a:rPr lang="ko-KR" altLang="en-US" sz="2400" smtClean="0"/>
              <a:t>양자 컴퓨터는 </a:t>
            </a:r>
            <a:r>
              <a:rPr lang="en-US" altLang="ko-KR" sz="2400" smtClean="0"/>
              <a:t>0</a:t>
            </a:r>
            <a:r>
              <a:rPr lang="ko-KR" altLang="en-US" sz="2400" smtClean="0"/>
              <a:t>과 </a:t>
            </a:r>
            <a:r>
              <a:rPr lang="en-US" altLang="ko-KR" sz="2400" smtClean="0"/>
              <a:t>1</a:t>
            </a:r>
            <a:r>
              <a:rPr lang="ko-KR" altLang="en-US" sz="2400" smtClean="0"/>
              <a:t>을 동시에 </a:t>
            </a:r>
            <a:r>
              <a:rPr lang="ko-KR" altLang="en-US" sz="2400" smtClean="0">
                <a:solidFill>
                  <a:srgbClr val="FF0000"/>
                </a:solidFill>
              </a:rPr>
              <a:t>공존</a:t>
            </a:r>
            <a:r>
              <a:rPr lang="ko-KR" altLang="en-US" sz="2400" smtClean="0"/>
              <a:t> 시킬 수 있음</a:t>
            </a:r>
            <a:endParaRPr lang="en-US" altLang="ko-KR" sz="2400" smtClean="0"/>
          </a:p>
          <a:p>
            <a:pPr marL="0" indent="0">
              <a:buNone/>
            </a:pPr>
            <a:endParaRPr lang="en-US" altLang="ko-KR" sz="2400"/>
          </a:p>
          <a:p>
            <a:r>
              <a:rPr lang="ko-KR" altLang="en-US" sz="2400" smtClean="0"/>
              <a:t>양자 컴퓨터가 실제로 나온다면</a:t>
            </a:r>
            <a:r>
              <a:rPr lang="en-US" altLang="ko-KR" sz="2400" smtClean="0"/>
              <a:t>, </a:t>
            </a:r>
            <a:r>
              <a:rPr lang="ko-KR" altLang="en-US" sz="2400" smtClean="0"/>
              <a:t>현존 최고의 슈퍼 컴퓨터가 수백 년이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걸려도 풀기 힘든 문제도 </a:t>
            </a:r>
            <a:r>
              <a:rPr lang="ko-KR" altLang="en-US" sz="2400" smtClean="0">
                <a:solidFill>
                  <a:srgbClr val="FF0000"/>
                </a:solidFill>
              </a:rPr>
              <a:t>단 몇 초 이내로 풀 수 있을 것이라 예상</a:t>
            </a:r>
            <a:endParaRPr lang="en-US" altLang="ko-KR" sz="2400" smtClean="0">
              <a:solidFill>
                <a:srgbClr val="FF0000"/>
              </a:solidFill>
            </a:endParaRPr>
          </a:p>
          <a:p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87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.qs - Teleport </a:t>
            </a:r>
            <a:r>
              <a:rPr lang="ko-KR" altLang="en-US"/>
              <a:t>사용법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169" name="_x581291440" descr="EMB000042702a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83" y="1614737"/>
            <a:ext cx="5400675" cy="130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09863" y="3174164"/>
            <a:ext cx="103190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mtClean="0"/>
              <a:t> </a:t>
            </a:r>
            <a:r>
              <a:rPr lang="en-US" altLang="ko-KR" sz="2400" smtClean="0"/>
              <a:t>-</a:t>
            </a:r>
            <a:r>
              <a:rPr lang="en-US" altLang="ko-KR" sz="2400" smtClean="0">
                <a:solidFill>
                  <a:srgbClr val="FF0000"/>
                </a:solidFill>
              </a:rPr>
              <a:t> </a:t>
            </a:r>
            <a:r>
              <a:rPr lang="ko-KR" altLang="en-US" sz="2400" smtClean="0">
                <a:solidFill>
                  <a:srgbClr val="FF0000"/>
                </a:solidFill>
              </a:rPr>
              <a:t>‘</a:t>
            </a:r>
            <a:r>
              <a:rPr lang="en-US" altLang="ko-KR" sz="2400">
                <a:solidFill>
                  <a:srgbClr val="FF0000"/>
                </a:solidFill>
              </a:rPr>
              <a:t>M’ </a:t>
            </a:r>
            <a:r>
              <a:rPr lang="ko-KR" altLang="en-US" sz="2400">
                <a:solidFill>
                  <a:srgbClr val="FF0000"/>
                </a:solidFill>
              </a:rPr>
              <a:t>연산자를 이용하여 </a:t>
            </a:r>
            <a:r>
              <a:rPr lang="en-US" altLang="ko-KR" sz="2400">
                <a:solidFill>
                  <a:srgbClr val="FF0000"/>
                </a:solidFill>
              </a:rPr>
              <a:t>msg</a:t>
            </a:r>
            <a:r>
              <a:rPr lang="ko-KR" altLang="en-US" sz="2400">
                <a:solidFill>
                  <a:srgbClr val="FF0000"/>
                </a:solidFill>
              </a:rPr>
              <a:t>와 </a:t>
            </a:r>
            <a:r>
              <a:rPr lang="en-US" altLang="ko-KR" sz="2400">
                <a:solidFill>
                  <a:srgbClr val="FF0000"/>
                </a:solidFill>
              </a:rPr>
              <a:t>here</a:t>
            </a:r>
            <a:r>
              <a:rPr lang="ko-KR" altLang="en-US" sz="2400">
                <a:solidFill>
                  <a:srgbClr val="FF0000"/>
                </a:solidFill>
              </a:rPr>
              <a:t>의 값을 확인</a:t>
            </a:r>
            <a:r>
              <a:rPr lang="ko-KR" altLang="en-US" sz="2400"/>
              <a:t>할 수 </a:t>
            </a:r>
            <a:r>
              <a:rPr lang="ko-KR" altLang="en-US" sz="2400" smtClean="0"/>
              <a:t>있음</a:t>
            </a:r>
            <a:endParaRPr lang="en-US" altLang="ko-KR" sz="2400"/>
          </a:p>
          <a:p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 - </a:t>
            </a:r>
            <a:r>
              <a:rPr lang="ko-KR" altLang="en-US" sz="2400" smtClean="0"/>
              <a:t>양자 </a:t>
            </a:r>
            <a:r>
              <a:rPr lang="ko-KR" altLang="en-US" sz="2400"/>
              <a:t>알고리즘의 </a:t>
            </a:r>
            <a:r>
              <a:rPr lang="ko-KR" altLang="en-US" sz="2400">
                <a:solidFill>
                  <a:srgbClr val="FF0000"/>
                </a:solidFill>
              </a:rPr>
              <a:t>마지막에 </a:t>
            </a:r>
            <a:r>
              <a:rPr lang="en-US" altLang="ko-KR" sz="2400" smtClean="0">
                <a:solidFill>
                  <a:srgbClr val="FF0000"/>
                </a:solidFill>
              </a:rPr>
              <a:t>‘M’ </a:t>
            </a:r>
            <a:r>
              <a:rPr lang="ko-KR" altLang="en-US" sz="2400">
                <a:solidFill>
                  <a:srgbClr val="FF0000"/>
                </a:solidFill>
              </a:rPr>
              <a:t>연산을 수행할 경우 양자 정보를 고전적 </a:t>
            </a:r>
            <a:r>
              <a:rPr lang="en-US" altLang="ko-KR" sz="2400" smtClean="0">
                <a:solidFill>
                  <a:srgbClr val="FF0000"/>
                </a:solidFill>
              </a:rPr>
              <a:t/>
            </a:r>
            <a:br>
              <a:rPr lang="en-US" altLang="ko-KR" sz="2400" smtClean="0">
                <a:solidFill>
                  <a:srgbClr val="FF0000"/>
                </a:solidFill>
              </a:rPr>
            </a:br>
            <a:r>
              <a:rPr lang="ko-KR" altLang="en-US" sz="2400" smtClean="0">
                <a:solidFill>
                  <a:srgbClr val="FF0000"/>
                </a:solidFill>
              </a:rPr>
              <a:t>상태로 투사하는 값을 </a:t>
            </a:r>
            <a:r>
              <a:rPr lang="ko-KR" altLang="en-US" sz="2400">
                <a:solidFill>
                  <a:srgbClr val="FF0000"/>
                </a:solidFill>
              </a:rPr>
              <a:t>측정하고 측정 정보를 읽을 수 </a:t>
            </a:r>
            <a:r>
              <a:rPr lang="ko-KR" altLang="en-US" sz="2400" smtClean="0">
                <a:solidFill>
                  <a:srgbClr val="FF0000"/>
                </a:solidFill>
              </a:rPr>
              <a:t>있</a:t>
            </a:r>
            <a:r>
              <a:rPr lang="ko-KR" altLang="en-US" sz="2400" smtClean="0"/>
              <a:t>음</a:t>
            </a:r>
            <a:endParaRPr lang="en-US" altLang="ko-KR" sz="2400"/>
          </a:p>
          <a:p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 </a:t>
            </a:r>
            <a:r>
              <a:rPr lang="en-US" altLang="ko-KR" sz="2400" smtClean="0"/>
              <a:t>- </a:t>
            </a:r>
            <a:r>
              <a:rPr lang="ko-KR" altLang="en-US" sz="2400" smtClean="0"/>
              <a:t>측정 </a:t>
            </a:r>
            <a:r>
              <a:rPr lang="ko-KR" altLang="en-US" sz="2400"/>
              <a:t>출력을 조건부로 사용한다</a:t>
            </a:r>
            <a:r>
              <a:rPr lang="en-US" altLang="ko-KR" sz="2400"/>
              <a:t>.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양자 </a:t>
            </a:r>
            <a:r>
              <a:rPr lang="ko-KR" altLang="en-US" sz="2400"/>
              <a:t>이동 ‘</a:t>
            </a:r>
            <a:r>
              <a:rPr lang="en-US" altLang="ko-KR" sz="2400"/>
              <a:t>Z’</a:t>
            </a:r>
            <a:r>
              <a:rPr lang="ko-KR" altLang="en-US" sz="2400"/>
              <a:t>를 적용한 다음 ‘</a:t>
            </a:r>
            <a:r>
              <a:rPr lang="en-US" altLang="ko-KR" sz="2400"/>
              <a:t>X’</a:t>
            </a:r>
            <a:r>
              <a:rPr lang="ko-KR" altLang="en-US" sz="2400"/>
              <a:t>를 </a:t>
            </a:r>
            <a:r>
              <a:rPr lang="ko-KR" altLang="en-US" sz="2400" smtClean="0"/>
              <a:t>이용해 </a:t>
            </a:r>
            <a:r>
              <a:rPr lang="en-US" altLang="ko-KR" sz="2400" smtClean="0"/>
              <a:t>there </a:t>
            </a:r>
            <a:r>
              <a:rPr lang="ko-KR" altLang="en-US" sz="2400" smtClean="0"/>
              <a:t>값을 반전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13413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.qs - teleportationsaple </a:t>
            </a:r>
            <a:r>
              <a:rPr lang="ko-KR" altLang="en-US"/>
              <a:t>사용법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_x581290864" descr="EMB000042702a2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50" y="1568951"/>
            <a:ext cx="520104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72462" y="2508835"/>
            <a:ext cx="48848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TeleportClassicalMessage</a:t>
            </a:r>
            <a:r>
              <a:rPr lang="ko-KR" altLang="en-US" sz="2400"/>
              <a:t>에서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qubit</a:t>
            </a:r>
            <a:r>
              <a:rPr lang="ko-KR" altLang="en-US" sz="2400" smtClean="0"/>
              <a:t>를 </a:t>
            </a:r>
            <a:r>
              <a:rPr lang="ko-KR" altLang="en-US" sz="2400"/>
              <a:t>측정하여 메시지가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있는지 확인</a:t>
            </a:r>
            <a:r>
              <a:rPr lang="en-US" altLang="ko-KR" sz="2400" smtClean="0"/>
              <a:t> </a:t>
            </a:r>
            <a:br>
              <a:rPr lang="en-US" altLang="ko-KR" sz="2400" smtClean="0"/>
            </a:b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msg</a:t>
            </a:r>
            <a:r>
              <a:rPr lang="ko-KR" altLang="en-US" sz="2400" smtClean="0"/>
              <a:t>가 </a:t>
            </a:r>
            <a:r>
              <a:rPr lang="en-US" altLang="ko-KR" sz="2400" smtClean="0"/>
              <a:t>qubit</a:t>
            </a:r>
            <a:r>
              <a:rPr lang="ko-KR" altLang="en-US" sz="2400" smtClean="0"/>
              <a:t>에 </a:t>
            </a:r>
            <a:r>
              <a:rPr lang="ko-KR" altLang="en-US" sz="2400"/>
              <a:t>실제로 텔레포팅 되었는지 확인할 수 </a:t>
            </a:r>
            <a:r>
              <a:rPr lang="ko-KR" altLang="en-US" sz="2400" smtClean="0"/>
              <a:t>있</a:t>
            </a:r>
            <a:r>
              <a:rPr lang="ko-KR" altLang="en-US" sz="2400"/>
              <a:t>음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564105" y="3644355"/>
            <a:ext cx="2975811" cy="39023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37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실행 결과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9789" y="1825625"/>
            <a:ext cx="36924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메모리 사용량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smtClean="0"/>
              <a:t>양자 컴퓨터가 아닌 컴퓨터에서 양자 프로그래밍을 돌리기 위해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약 </a:t>
            </a:r>
            <a:r>
              <a:rPr lang="en-US" altLang="ko-KR" sz="2400" smtClean="0"/>
              <a:t>30</a:t>
            </a:r>
            <a:r>
              <a:rPr lang="ko-KR" altLang="en-US" sz="2400" smtClean="0"/>
              <a:t>개의 시뮬레이션 된 </a:t>
            </a:r>
            <a:r>
              <a:rPr lang="en-US" altLang="ko-KR" sz="2400" smtClean="0"/>
              <a:t>qubit</a:t>
            </a:r>
            <a:r>
              <a:rPr lang="ko-KR" altLang="en-US" sz="2400" smtClean="0"/>
              <a:t>이 사용 됨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ko-KR" altLang="en-US" sz="2400" smtClean="0"/>
              <a:t>하나의 시뮬레이션으로 </a:t>
            </a:r>
            <a:r>
              <a:rPr lang="en-US" altLang="ko-KR" sz="2400" smtClean="0"/>
              <a:t>30 qubit</a:t>
            </a:r>
            <a:r>
              <a:rPr lang="ko-KR" altLang="en-US" sz="2400" smtClean="0"/>
              <a:t>을 사용하려면</a:t>
            </a:r>
            <a:r>
              <a:rPr lang="en-US" altLang="ko-KR" sz="2400" smtClean="0"/>
              <a:t>, 16GB RAM </a:t>
            </a:r>
            <a:r>
              <a:rPr lang="ko-KR" altLang="en-US" sz="2400" smtClean="0"/>
              <a:t>소요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-&gt; 31 qubit</a:t>
            </a:r>
            <a:r>
              <a:rPr lang="ko-KR" altLang="en-US" sz="2400" smtClean="0"/>
              <a:t>을 사용하려면 </a:t>
            </a:r>
            <a:r>
              <a:rPr lang="en-US" altLang="ko-KR" sz="2400" smtClean="0"/>
              <a:t>2</a:t>
            </a:r>
            <a:r>
              <a:rPr lang="ko-KR" altLang="en-US" sz="2400" smtClean="0"/>
              <a:t>배의 메모리</a:t>
            </a:r>
            <a:r>
              <a:rPr lang="en-US" altLang="ko-KR" sz="2400" smtClean="0"/>
              <a:t>, 32GB RAM </a:t>
            </a:r>
            <a:r>
              <a:rPr lang="ko-KR" altLang="en-US" sz="2400" smtClean="0"/>
              <a:t>필요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-&gt; 20 qubit</a:t>
            </a:r>
            <a:r>
              <a:rPr lang="ko-KR" altLang="en-US" sz="2400" smtClean="0"/>
              <a:t>을 사용하려면 </a:t>
            </a:r>
            <a:r>
              <a:rPr lang="en-US" altLang="ko-KR" sz="2400" smtClean="0"/>
              <a:t>½</a:t>
            </a:r>
            <a:r>
              <a:rPr lang="ko-KR" altLang="en-US" sz="2400" smtClean="0"/>
              <a:t>배의 메모리</a:t>
            </a:r>
            <a:r>
              <a:rPr lang="en-US" altLang="ko-KR" sz="2400" smtClean="0"/>
              <a:t>, 8GB RAM </a:t>
            </a:r>
            <a:r>
              <a:rPr lang="ko-KR" altLang="en-US" sz="2400" smtClean="0"/>
              <a:t>필요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-&gt; 40 qubit</a:t>
            </a:r>
            <a:r>
              <a:rPr lang="ko-KR" altLang="en-US" sz="2400" smtClean="0"/>
              <a:t>을 사용하려면</a:t>
            </a:r>
            <a:r>
              <a:rPr lang="en-US" altLang="ko-KR" sz="2400"/>
              <a:t> </a:t>
            </a:r>
            <a:r>
              <a:rPr lang="en-US" altLang="ko-KR" sz="2400" smtClean="0"/>
              <a:t>30</a:t>
            </a:r>
            <a:r>
              <a:rPr lang="ko-KR" altLang="en-US" sz="2400" smtClean="0"/>
              <a:t>배의 메모리</a:t>
            </a:r>
            <a:r>
              <a:rPr lang="en-US" altLang="ko-KR" sz="2400" smtClean="0"/>
              <a:t>, 16TB RAM </a:t>
            </a:r>
            <a:r>
              <a:rPr lang="ko-KR" altLang="en-US" sz="2400" smtClean="0"/>
              <a:t>필요</a:t>
            </a:r>
            <a:endParaRPr lang="en-US" altLang="ko-KR" sz="2400" smtClean="0"/>
          </a:p>
        </p:txBody>
      </p:sp>
      <p:sp>
        <p:nvSpPr>
          <p:cNvPr id="4" name="직사각형 3"/>
          <p:cNvSpPr/>
          <p:nvPr/>
        </p:nvSpPr>
        <p:spPr>
          <a:xfrm>
            <a:off x="838200" y="3063257"/>
            <a:ext cx="9148011" cy="1364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8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Quantum Language Data Type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107256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1934121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27444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Type</a:t>
                      </a:r>
                      <a:r>
                        <a:rPr lang="en-US" altLang="ko-KR" baseline="0" smtClean="0"/>
                        <a:t>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Default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52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Int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226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Double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0.0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8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Bool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False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901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String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“”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777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Qubit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Invalide qubit</a:t>
                      </a:r>
                      <a:endParaRPr lang="ko-KR" altLang="en-US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091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Pauli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PauliI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3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Result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Zero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048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Range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The empty range,</a:t>
                      </a:r>
                      <a:r>
                        <a:rPr lang="en-US" altLang="ko-KR" baseline="0" smtClean="0"/>
                        <a:t> 1..1..0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3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Callable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Invalid callable</a:t>
                      </a:r>
                      <a:endParaRPr lang="ko-KR" altLang="en-US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75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Array[‘T]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‘T[0]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53864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38200" y="2205790"/>
            <a:ext cx="10515600" cy="705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05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Quantum Language </a:t>
            </a:r>
            <a:r>
              <a:rPr lang="en-US" altLang="ko-KR" smtClean="0"/>
              <a:t>Operators</a:t>
            </a: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018573"/>
              </p:ext>
            </p:extLst>
          </p:nvPr>
        </p:nvGraphicFramePr>
        <p:xfrm>
          <a:off x="838200" y="1416551"/>
          <a:ext cx="10515600" cy="5252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02968411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117042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18154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Operator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Description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Operand Types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57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!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Unwrap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Any user-defined type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43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-, ~~~, not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Numeric negative, bitwise complement, logical negation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Int,</a:t>
                      </a:r>
                      <a:r>
                        <a:rPr lang="en-US" altLang="ko-KR" sz="1400" baseline="0" smtClean="0"/>
                        <a:t> Double for –</a:t>
                      </a:r>
                      <a:br>
                        <a:rPr lang="en-US" altLang="ko-KR" sz="1400" baseline="0" smtClean="0"/>
                      </a:br>
                      <a:r>
                        <a:rPr lang="en-US" altLang="ko-KR" sz="1400" baseline="0" smtClean="0"/>
                        <a:t>Int for ~~~</a:t>
                      </a:r>
                    </a:p>
                    <a:p>
                      <a:pPr algn="ctr" latinLnBrk="1"/>
                      <a:r>
                        <a:rPr lang="en-US" altLang="ko-KR" sz="1400" baseline="0" smtClean="0"/>
                        <a:t>Bool for not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75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^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Integer power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Int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9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/ ,</a:t>
                      </a:r>
                      <a:r>
                        <a:rPr lang="en-US" altLang="ko-KR" sz="1400" baseline="0" smtClean="0"/>
                        <a:t> * , %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Division, Multiplication, </a:t>
                      </a:r>
                      <a:br>
                        <a:rPr lang="en-US" altLang="ko-KR" sz="1400" smtClean="0"/>
                      </a:br>
                      <a:r>
                        <a:rPr lang="en-US" altLang="ko-KR" sz="1400" smtClean="0"/>
                        <a:t>Integer modulus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Int, Double for /</a:t>
                      </a:r>
                      <a:r>
                        <a:rPr lang="en-US" altLang="ko-KR" sz="1400" baseline="0" smtClean="0"/>
                        <a:t> and *</a:t>
                      </a:r>
                    </a:p>
                    <a:p>
                      <a:pPr algn="ctr" latinLnBrk="1"/>
                      <a:r>
                        <a:rPr lang="en-US" altLang="ko-KR" sz="1400" baseline="0" smtClean="0"/>
                        <a:t>Int for %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17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+, -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Addition or string and array concatenation, subtraction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Int or Double, additionally String or any array type for +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224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&lt;&lt;&lt;, &gt;&gt;&gt;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Left shift, right shift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Int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863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&lt;, &lt;=,</a:t>
                      </a:r>
                      <a:r>
                        <a:rPr lang="en-US" altLang="ko-KR" sz="1400" baseline="0" smtClean="0"/>
                        <a:t> &gt;, &gt;=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Less-than,</a:t>
                      </a:r>
                      <a:r>
                        <a:rPr lang="en-US" altLang="ko-KR" sz="1400" baseline="0" smtClean="0"/>
                        <a:t> less-than-or-equal, greater-than, greater-than-or-equal comparisons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Int or Double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49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==, !=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Equal, not-equal comparisons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Any primitive type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1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&amp;&amp;&amp;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Bitwise</a:t>
                      </a:r>
                      <a:r>
                        <a:rPr lang="en-US" altLang="ko-KR" sz="1400" baseline="0" smtClean="0"/>
                        <a:t> AND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Int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778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^^^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Bitwise</a:t>
                      </a:r>
                      <a:r>
                        <a:rPr lang="en-US" altLang="ko-KR" sz="1400" baseline="0" smtClean="0"/>
                        <a:t> XOR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Int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8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&amp;&amp;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Logical AND</a:t>
                      </a:r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smtClean="0"/>
                        <a:t>Bool</a:t>
                      </a:r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596064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838200" y="5574632"/>
            <a:ext cx="10515600" cy="705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949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초 경량 블록암호 </a:t>
            </a:r>
            <a:r>
              <a:rPr lang="en-US" altLang="ko-KR" smtClean="0"/>
              <a:t>CHAM </a:t>
            </a:r>
            <a:r>
              <a:rPr lang="ko-KR" altLang="en-US" smtClean="0"/>
              <a:t>구현</a:t>
            </a:r>
            <a:r>
              <a:rPr lang="en-US" altLang="ko-KR" smtClean="0"/>
              <a:t>_64x128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7784" y="1462357"/>
            <a:ext cx="3453122" cy="530653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475" y="1462357"/>
            <a:ext cx="5241323" cy="530653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41475" y="1462357"/>
            <a:ext cx="2938020" cy="705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706170" y="5160063"/>
            <a:ext cx="972862" cy="19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192570" y="2946252"/>
            <a:ext cx="2938020" cy="478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192570" y="5358064"/>
            <a:ext cx="1550377" cy="2245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추후 연구사항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44726" cy="4351338"/>
          </a:xfrm>
        </p:spPr>
        <p:txBody>
          <a:bodyPr/>
          <a:lstStyle/>
          <a:p>
            <a:r>
              <a:rPr lang="en-US" altLang="ko-KR" smtClean="0"/>
              <a:t>‘.qs’</a:t>
            </a:r>
            <a:r>
              <a:rPr lang="ko-KR" altLang="en-US" smtClean="0"/>
              <a:t>에 필요 함수</a:t>
            </a:r>
            <a:r>
              <a:rPr lang="en-US" altLang="ko-KR" smtClean="0"/>
              <a:t>(AES</a:t>
            </a:r>
            <a:r>
              <a:rPr lang="ko-KR" altLang="en-US" smtClean="0"/>
              <a:t>의 경우 </a:t>
            </a:r>
            <a:r>
              <a:rPr lang="en-US" altLang="ko-KR" smtClean="0"/>
              <a:t>subByte, shiftRows, addRoundkey, mixColumns)</a:t>
            </a:r>
            <a:r>
              <a:rPr lang="ko-KR" altLang="en-US" smtClean="0"/>
              <a:t>를 정의하고 결과 값을 </a:t>
            </a:r>
            <a:r>
              <a:rPr lang="en-US" altLang="ko-KR" smtClean="0"/>
              <a:t>‘.cs’</a:t>
            </a:r>
            <a:r>
              <a:rPr lang="ko-KR" altLang="en-US" smtClean="0"/>
              <a:t>에서 확인해야 하는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로직은 이해했음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 smtClean="0"/>
              <a:t>초 경량 </a:t>
            </a:r>
            <a:r>
              <a:rPr lang="ko-KR" altLang="en-US" smtClean="0"/>
              <a:t>국산 블록암호인 </a:t>
            </a:r>
            <a:r>
              <a:rPr lang="en-US" altLang="ko-KR" smtClean="0">
                <a:solidFill>
                  <a:srgbClr val="FF0000"/>
                </a:solidFill>
              </a:rPr>
              <a:t>CHAM[3]</a:t>
            </a:r>
            <a:r>
              <a:rPr lang="ko-KR" altLang="en-US" smtClean="0">
                <a:solidFill>
                  <a:srgbClr val="FF0000"/>
                </a:solidFill>
              </a:rPr>
              <a:t>에 </a:t>
            </a:r>
            <a:r>
              <a:rPr lang="en-US" altLang="ko-KR" smtClean="0">
                <a:solidFill>
                  <a:srgbClr val="FF0000"/>
                </a:solidFill>
              </a:rPr>
              <a:t>qubit</a:t>
            </a:r>
            <a:r>
              <a:rPr lang="ko-KR" altLang="en-US" smtClean="0">
                <a:solidFill>
                  <a:srgbClr val="FF0000"/>
                </a:solidFill>
              </a:rPr>
              <a:t>을 적용</a:t>
            </a:r>
            <a:r>
              <a:rPr lang="ko-KR" altLang="en-US" smtClean="0"/>
              <a:t>하고자 함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 </a:t>
            </a:r>
            <a:r>
              <a:rPr lang="ko-KR" altLang="en-US" smtClean="0"/>
              <a:t>이를 논문으로</a:t>
            </a:r>
            <a:r>
              <a:rPr lang="en-US" altLang="ko-KR" smtClean="0"/>
              <a:t>…</a:t>
            </a:r>
          </a:p>
          <a:p>
            <a:endParaRPr lang="en-US" altLang="ko-KR"/>
          </a:p>
          <a:p>
            <a:r>
              <a:rPr lang="ko-KR" altLang="en-US"/>
              <a:t>이때 사용되는 </a:t>
            </a:r>
            <a:r>
              <a:rPr lang="en-US" altLang="ko-KR"/>
              <a:t>qubit</a:t>
            </a:r>
            <a:r>
              <a:rPr lang="ko-KR" altLang="en-US"/>
              <a:t>의 양에 따라 어떻게 차이가 날지 궁금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9019946" y="6436713"/>
            <a:ext cx="29562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smtClean="0">
                <a:solidFill>
                  <a:schemeClr val="bg1">
                    <a:lumMod val="65000"/>
                  </a:schemeClr>
                </a:solidFill>
              </a:rPr>
              <a:t>[3] </a:t>
            </a:r>
            <a:r>
              <a:rPr lang="ko-KR" altLang="en-US" sz="1200" smtClean="0">
                <a:solidFill>
                  <a:schemeClr val="bg1">
                    <a:lumMod val="65000"/>
                  </a:schemeClr>
                </a:solidFill>
              </a:rPr>
              <a:t>https</a:t>
            </a:r>
            <a:r>
              <a:rPr lang="ko-KR" altLang="en-US" sz="1200">
                <a:solidFill>
                  <a:schemeClr val="bg1">
                    <a:lumMod val="65000"/>
                  </a:schemeClr>
                </a:solidFill>
              </a:rPr>
              <a:t>://github.com/kyu-h/QS_CHAM</a:t>
            </a:r>
          </a:p>
        </p:txBody>
      </p:sp>
    </p:spTree>
    <p:extLst>
      <p:ext uri="{BB962C8B-B14F-4D97-AF65-F5344CB8AC3E}">
        <p14:creationId xmlns:p14="http://schemas.microsoft.com/office/powerpoint/2010/main" val="313839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 자료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/>
              <a:t>[1] Microsoft “Quantum </a:t>
            </a:r>
            <a:r>
              <a:rPr lang="en-US" altLang="ko-KR" smtClean="0"/>
              <a:t>Development Kit</a:t>
            </a:r>
            <a:r>
              <a:rPr lang="en-US" altLang="ko-KR"/>
              <a:t>” </a:t>
            </a:r>
            <a:r>
              <a:rPr lang="en-US" altLang="ko-KR" smtClean="0"/>
              <a:t>Available </a:t>
            </a:r>
            <a:r>
              <a:rPr lang="en-US" altLang="ko-KR"/>
              <a:t>at </a:t>
            </a:r>
            <a:r>
              <a:rPr lang="en-US" altLang="ko-KR">
                <a:hlinkClick r:id="rId2"/>
              </a:rPr>
              <a:t>https://</a:t>
            </a:r>
            <a:r>
              <a:rPr lang="en-US" altLang="ko-KR" smtClean="0">
                <a:hlinkClick r:id="rId2"/>
              </a:rPr>
              <a:t>www.microsoft.com/en-us/quantum/development-kit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[2] Microsoft “Q# Sample Code” </a:t>
            </a:r>
            <a:r>
              <a:rPr lang="en-US" altLang="ko-KR" smtClean="0"/>
              <a:t>Available </a:t>
            </a:r>
            <a:r>
              <a:rPr lang="en-US" altLang="ko-KR"/>
              <a:t>at </a:t>
            </a:r>
            <a:r>
              <a:rPr lang="en-US" altLang="ko-KR">
                <a:hlinkClick r:id="rId3"/>
              </a:rPr>
              <a:t>https://</a:t>
            </a:r>
            <a:r>
              <a:rPr lang="en-US" altLang="ko-KR" smtClean="0">
                <a:hlinkClick r:id="rId3"/>
              </a:rPr>
              <a:t>github.com/Microsoft/Quantum/tree/release/v0.3.1810/Samples/src/Teleportation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[3] </a:t>
            </a:r>
            <a:r>
              <a:rPr lang="en-US" altLang="ko-KR" smtClean="0"/>
              <a:t>Github Kyu-h </a:t>
            </a:r>
            <a:r>
              <a:rPr lang="en-US" altLang="ko-KR"/>
              <a:t>“CHAM with Q#” Available at </a:t>
            </a:r>
            <a:r>
              <a:rPr lang="en-US" altLang="ko-KR">
                <a:hlinkClick r:id="rId4"/>
              </a:rPr>
              <a:t>https://</a:t>
            </a:r>
            <a:r>
              <a:rPr lang="en-US" altLang="ko-KR" smtClean="0">
                <a:hlinkClick r:id="rId4"/>
              </a:rPr>
              <a:t>github.com/kyu-h/QS_CHAM</a:t>
            </a:r>
            <a:endParaRPr lang="en-US" altLang="ko-KR" smtClean="0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25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72652" y="3012701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13800" smtClean="0"/>
              <a:t>Thank You!</a:t>
            </a:r>
            <a:endParaRPr lang="ko-KR" altLang="en-US" sz="1380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44920744" descr="EMB000016f02c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74" y="5943600"/>
            <a:ext cx="938213" cy="7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/>
          <p:cNvSpPr txBox="1">
            <a:spLocks/>
          </p:cNvSpPr>
          <p:nvPr/>
        </p:nvSpPr>
        <p:spPr>
          <a:xfrm>
            <a:off x="1371600" y="812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3800" smtClean="0"/>
              <a:t>Q &amp; A</a:t>
            </a:r>
            <a:endParaRPr lang="ko-KR" altLang="en-US" sz="13800"/>
          </a:p>
        </p:txBody>
      </p:sp>
    </p:spTree>
    <p:extLst>
      <p:ext uri="{BB962C8B-B14F-4D97-AF65-F5344CB8AC3E}">
        <p14:creationId xmlns:p14="http://schemas.microsoft.com/office/powerpoint/2010/main" val="318262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1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Microsoft Q# </a:t>
            </a:r>
            <a:r>
              <a:rPr lang="ko-KR" altLang="en-US" smtClean="0"/>
              <a:t>이란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761455"/>
            <a:ext cx="10515600" cy="3965575"/>
          </a:xfrm>
        </p:spPr>
        <p:txBody>
          <a:bodyPr>
            <a:noAutofit/>
          </a:bodyPr>
          <a:lstStyle/>
          <a:p>
            <a:r>
              <a:rPr lang="en-US" altLang="ko-KR" sz="2400" smtClean="0"/>
              <a:t>2017</a:t>
            </a:r>
            <a:r>
              <a:rPr lang="ko-KR" altLang="en-US" sz="2400" smtClean="0"/>
              <a:t>년 </a:t>
            </a:r>
            <a:r>
              <a:rPr lang="en-US" altLang="ko-KR" sz="2400" smtClean="0"/>
              <a:t>12</a:t>
            </a:r>
            <a:r>
              <a:rPr lang="ko-KR" altLang="en-US" sz="2400" smtClean="0"/>
              <a:t>월 </a:t>
            </a:r>
            <a:r>
              <a:rPr lang="en-US" altLang="ko-KR" sz="2400" smtClean="0"/>
              <a:t>11</a:t>
            </a:r>
            <a:r>
              <a:rPr lang="ko-KR" altLang="en-US" sz="2400" smtClean="0"/>
              <a:t>일 </a:t>
            </a:r>
            <a:r>
              <a:rPr lang="en-US" altLang="ko-KR" sz="2400" smtClean="0"/>
              <a:t>Microsoft</a:t>
            </a:r>
            <a:r>
              <a:rPr lang="ko-KR" altLang="en-US" sz="2400" smtClean="0"/>
              <a:t>에서 </a:t>
            </a:r>
            <a:r>
              <a:rPr lang="ko-KR" altLang="en-US" sz="2400" smtClean="0">
                <a:solidFill>
                  <a:srgbClr val="FF0000"/>
                </a:solidFill>
              </a:rPr>
              <a:t>양자 개발 킷</a:t>
            </a:r>
            <a:r>
              <a:rPr lang="ko-KR" altLang="en-US" sz="2400" smtClean="0"/>
              <a:t>을 공개 함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>
                <a:sym typeface="Wingdings" panose="05000000000000000000" pitchFamily="2" charset="2"/>
              </a:rPr>
              <a:t></a:t>
            </a:r>
            <a:r>
              <a:rPr lang="en-US" altLang="ko-KR" sz="2400" smtClean="0"/>
              <a:t>Quantum Development Kit[1]</a:t>
            </a:r>
          </a:p>
          <a:p>
            <a:pPr marL="0" indent="0">
              <a:buNone/>
            </a:pPr>
            <a:r>
              <a:rPr lang="en-US" altLang="ko-KR" sz="100"/>
              <a:t> </a:t>
            </a:r>
            <a:endParaRPr lang="en-US" altLang="ko-KR" sz="2000"/>
          </a:p>
          <a:p>
            <a:r>
              <a:rPr lang="en-US" altLang="ko-KR" sz="2400" smtClean="0"/>
              <a:t>Q#</a:t>
            </a:r>
            <a:r>
              <a:rPr lang="ko-KR" altLang="en-US" sz="2400" smtClean="0"/>
              <a:t>을 이용한다면 양자 컴퓨터가 아닌 일반 컴퓨터에서 양자 개발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할 수 있음</a:t>
            </a:r>
            <a:endParaRPr lang="en-US" altLang="ko-KR" sz="2400" smtClean="0"/>
          </a:p>
          <a:p>
            <a:pPr marL="0" indent="0">
              <a:buNone/>
            </a:pPr>
            <a:r>
              <a:rPr lang="en-US" altLang="ko-KR" sz="100"/>
              <a:t> </a:t>
            </a:r>
            <a:endParaRPr lang="en-US" altLang="ko-KR" sz="2400"/>
          </a:p>
          <a:p>
            <a:r>
              <a:rPr lang="ko-KR" altLang="en-US" sz="2400" smtClean="0"/>
              <a:t>양자 </a:t>
            </a:r>
            <a:r>
              <a:rPr lang="ko-KR" altLang="en-US" sz="2400"/>
              <a:t>컴퓨터는 코어 프레서서를 사용하고 </a:t>
            </a:r>
            <a:r>
              <a:rPr lang="en-US" altLang="ko-KR" sz="2400"/>
              <a:t>GPU </a:t>
            </a:r>
            <a:r>
              <a:rPr lang="ko-KR" altLang="en-US" sz="2400"/>
              <a:t>혹은 </a:t>
            </a:r>
            <a:r>
              <a:rPr lang="en-US" altLang="ko-KR" sz="2400"/>
              <a:t>FPGA</a:t>
            </a:r>
            <a:r>
              <a:rPr lang="ko-KR" altLang="en-US" sz="2400"/>
              <a:t>를 </a:t>
            </a:r>
            <a:r>
              <a:rPr lang="ko-KR" altLang="en-US" sz="2400" smtClean="0"/>
              <a:t>프로그래밍 한 </a:t>
            </a:r>
            <a:r>
              <a:rPr lang="ko-KR" altLang="en-US" sz="2400"/>
              <a:t>다음 </a:t>
            </a:r>
            <a:r>
              <a:rPr lang="en-US" altLang="ko-KR" sz="2400"/>
              <a:t>CPU</a:t>
            </a:r>
            <a:r>
              <a:rPr lang="ko-KR" altLang="en-US" sz="2400"/>
              <a:t>에서 가속도를 </a:t>
            </a:r>
            <a:r>
              <a:rPr lang="ko-KR" altLang="en-US" sz="2400" smtClean="0"/>
              <a:t>함</a:t>
            </a:r>
            <a:r>
              <a:rPr lang="en-US" altLang="ko-KR" sz="2400"/>
              <a:t> </a:t>
            </a:r>
            <a:br>
              <a:rPr lang="en-US" altLang="ko-KR" sz="2400"/>
            </a:br>
            <a:r>
              <a:rPr lang="en-US" altLang="ko-KR" sz="2400" smtClean="0">
                <a:sym typeface="Wingdings" panose="05000000000000000000" pitchFamily="2" charset="2"/>
              </a:rPr>
              <a:t></a:t>
            </a:r>
            <a:r>
              <a:rPr lang="en-US" altLang="ko-KR" sz="2400" smtClean="0"/>
              <a:t>Q#</a:t>
            </a:r>
            <a:r>
              <a:rPr lang="ko-KR" altLang="en-US" sz="2400" smtClean="0"/>
              <a:t>은 이와 비슷하게 디자인 되었음</a:t>
            </a:r>
            <a:endParaRPr lang="en-US" altLang="ko-KR" sz="2400" smtClean="0"/>
          </a:p>
          <a:p>
            <a:pPr marL="0" indent="0">
              <a:buNone/>
            </a:pPr>
            <a:r>
              <a:rPr lang="en-US" altLang="ko-KR" sz="100" smtClean="0"/>
              <a:t> </a:t>
            </a:r>
            <a:endParaRPr lang="en-US" altLang="ko-KR" sz="2400"/>
          </a:p>
          <a:p>
            <a:r>
              <a:rPr lang="en-US" altLang="ko-KR" sz="2400" smtClean="0"/>
              <a:t>Windows, linux, macOS </a:t>
            </a:r>
            <a:r>
              <a:rPr lang="ko-KR" altLang="en-US" sz="2400" smtClean="0"/>
              <a:t>모두 제공하지만</a:t>
            </a:r>
            <a:r>
              <a:rPr lang="en-US" altLang="ko-KR" sz="2400" smtClean="0"/>
              <a:t>, </a:t>
            </a:r>
            <a:br>
              <a:rPr lang="en-US" altLang="ko-KR" sz="2400" smtClean="0"/>
            </a:br>
            <a:r>
              <a:rPr lang="en-US" altLang="ko-KR" sz="2400" smtClean="0"/>
              <a:t>windows</a:t>
            </a:r>
            <a:r>
              <a:rPr lang="ko-KR" altLang="en-US" sz="2400" smtClean="0"/>
              <a:t>에서 설치 실패하여 </a:t>
            </a:r>
            <a:r>
              <a:rPr lang="en-US" altLang="ko-KR" sz="2400" smtClean="0"/>
              <a:t>linux</a:t>
            </a:r>
            <a:r>
              <a:rPr lang="ko-KR" altLang="en-US" sz="2400" smtClean="0"/>
              <a:t>에서 실험</a:t>
            </a:r>
            <a:endParaRPr lang="en-US" altLang="ko-KR" sz="2400"/>
          </a:p>
          <a:p>
            <a:endParaRPr lang="ko-KR" altLang="en-US" sz="2400"/>
          </a:p>
        </p:txBody>
      </p:sp>
      <p:sp>
        <p:nvSpPr>
          <p:cNvPr id="4" name="직사각형 3"/>
          <p:cNvSpPr/>
          <p:nvPr/>
        </p:nvSpPr>
        <p:spPr>
          <a:xfrm>
            <a:off x="8213557" y="6453955"/>
            <a:ext cx="39784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smtClean="0">
                <a:solidFill>
                  <a:schemeClr val="bg2">
                    <a:lumMod val="75000"/>
                  </a:schemeClr>
                </a:solidFill>
              </a:rPr>
              <a:t>[1] </a:t>
            </a:r>
            <a:r>
              <a:rPr lang="ko-KR" altLang="en-US" sz="1000" smtClean="0">
                <a:solidFill>
                  <a:schemeClr val="bg2">
                    <a:lumMod val="75000"/>
                  </a:schemeClr>
                </a:solidFill>
              </a:rPr>
              <a:t>https</a:t>
            </a:r>
            <a:r>
              <a:rPr lang="ko-KR" altLang="en-US" sz="1000">
                <a:solidFill>
                  <a:schemeClr val="bg2">
                    <a:lumMod val="75000"/>
                  </a:schemeClr>
                </a:solidFill>
              </a:rPr>
              <a:t>://www.microsoft.com/en-us/quantum/development-kit</a:t>
            </a:r>
          </a:p>
        </p:txBody>
      </p:sp>
    </p:spTree>
    <p:extLst>
      <p:ext uri="{BB962C8B-B14F-4D97-AF65-F5344CB8AC3E}">
        <p14:creationId xmlns:p14="http://schemas.microsoft.com/office/powerpoint/2010/main" val="365080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Qubit </a:t>
            </a:r>
            <a:r>
              <a:rPr lang="ko-KR" altLang="en-US" smtClean="0"/>
              <a:t>란</a:t>
            </a:r>
            <a:r>
              <a:rPr lang="en-US" altLang="ko-KR" smtClean="0"/>
              <a:t>?</a:t>
            </a:r>
            <a:endParaRPr lang="ko-KR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81288848" descr="EMB0000427029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433" y="2344571"/>
            <a:ext cx="7801133" cy="360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1564105"/>
            <a:ext cx="10150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기존 프로그래밍에서는 </a:t>
            </a:r>
            <a:r>
              <a:rPr lang="en-US" altLang="ko-KR" smtClean="0"/>
              <a:t>‘a’</a:t>
            </a:r>
            <a:r>
              <a:rPr lang="ko-KR" altLang="en-US" smtClean="0"/>
              <a:t>라는 변수를 선언하면</a:t>
            </a:r>
            <a:r>
              <a:rPr lang="en-US" altLang="ko-KR" smtClean="0"/>
              <a:t>, </a:t>
            </a:r>
            <a:r>
              <a:rPr lang="ko-KR" altLang="en-US" smtClean="0"/>
              <a:t>해당 값에는 </a:t>
            </a:r>
            <a:r>
              <a:rPr lang="en-US" altLang="ko-KR" smtClean="0"/>
              <a:t>‘0’ </a:t>
            </a:r>
            <a:r>
              <a:rPr lang="ko-KR" altLang="en-US" smtClean="0"/>
              <a:t>혹은 </a:t>
            </a:r>
            <a:r>
              <a:rPr lang="en-US" altLang="ko-KR" smtClean="0"/>
              <a:t>‘1’</a:t>
            </a:r>
            <a:r>
              <a:rPr lang="ko-KR" altLang="en-US" smtClean="0"/>
              <a:t>로만 선언할 수 있음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그러나 </a:t>
            </a:r>
            <a:r>
              <a:rPr lang="en-US" altLang="ko-KR" smtClean="0"/>
              <a:t>Qubit</a:t>
            </a:r>
            <a:r>
              <a:rPr lang="ko-KR" altLang="en-US" smtClean="0"/>
              <a:t>의 경우 </a:t>
            </a:r>
            <a:r>
              <a:rPr lang="en-US" altLang="ko-KR" smtClean="0"/>
              <a:t>‘a’</a:t>
            </a:r>
            <a:r>
              <a:rPr lang="ko-KR" altLang="en-US" smtClean="0"/>
              <a:t>라는 변수 안에 </a:t>
            </a:r>
            <a:r>
              <a:rPr lang="en-US" altLang="ko-KR" smtClean="0"/>
              <a:t>‘0’</a:t>
            </a:r>
            <a:r>
              <a:rPr lang="ko-KR" altLang="en-US" smtClean="0"/>
              <a:t>과 </a:t>
            </a:r>
            <a:r>
              <a:rPr lang="en-US" altLang="ko-KR" smtClean="0"/>
              <a:t>‘1’</a:t>
            </a:r>
            <a:r>
              <a:rPr lang="ko-KR" altLang="en-US" smtClean="0"/>
              <a:t>이 모두 들어있음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13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프로젝트 생성</a:t>
            </a:r>
            <a:r>
              <a:rPr lang="en-US" altLang="ko-KR" smtClean="0"/>
              <a:t>[2]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131" y="2222469"/>
            <a:ext cx="9805737" cy="38410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95663" y="4756482"/>
            <a:ext cx="978569" cy="29677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95662" y="5678903"/>
            <a:ext cx="1684422" cy="296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33663" y="1475874"/>
            <a:ext cx="10996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‘.cs’: </a:t>
            </a:r>
            <a:r>
              <a:rPr lang="ko-KR" altLang="en-US"/>
              <a:t>양자 언어로 작성된 것을 </a:t>
            </a:r>
            <a:r>
              <a:rPr lang="en-US" altLang="ko-KR"/>
              <a:t>C#</a:t>
            </a:r>
            <a:r>
              <a:rPr lang="ko-KR" altLang="en-US"/>
              <a:t>을 이용해 표현할 수 있도록 </a:t>
            </a:r>
            <a:r>
              <a:rPr lang="ko-KR" altLang="en-US" smtClean="0"/>
              <a:t>도와줌</a:t>
            </a:r>
            <a:endParaRPr lang="en-US" altLang="ko-KR" smtClean="0"/>
          </a:p>
          <a:p>
            <a:r>
              <a:rPr lang="en-US" altLang="ko-KR" smtClean="0"/>
              <a:t>‘.qs’: </a:t>
            </a:r>
            <a:r>
              <a:rPr lang="ko-KR" altLang="en-US" smtClean="0"/>
              <a:t>양자 언어 </a:t>
            </a:r>
            <a:r>
              <a:rPr lang="en-US" altLang="ko-KR" smtClean="0"/>
              <a:t>Q#</a:t>
            </a:r>
            <a:r>
              <a:rPr lang="ko-KR" altLang="en-US" smtClean="0"/>
              <a:t>을 의미</a:t>
            </a: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132094" y="6412752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000" kern="0" smtClean="0">
                <a:solidFill>
                  <a:schemeClr val="bg2">
                    <a:lumMod val="75000"/>
                  </a:schemeClr>
                </a:solidFill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[2] https</a:t>
            </a:r>
            <a:r>
              <a:rPr lang="en-US" altLang="ko-KR" sz="1000" kern="0">
                <a:solidFill>
                  <a:schemeClr val="bg2">
                    <a:lumMod val="75000"/>
                  </a:schemeClr>
                </a:solidFill>
                <a:uFill>
                  <a:solidFill>
                    <a:srgbClr val="0000FF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rPr>
              <a:t>://github.com/Microsoft/Quantum/tree/release/v0.3.1810/Samples/src/Teleportation</a:t>
            </a:r>
            <a:endParaRPr lang="en-US" altLang="ko-KR" sz="1000" kern="0">
              <a:solidFill>
                <a:schemeClr val="bg2">
                  <a:lumMod val="75000"/>
                </a:schemeClr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55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Program.cs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264" y="1690688"/>
            <a:ext cx="6137825" cy="471343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62399" y="4307304"/>
            <a:ext cx="3737812" cy="168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01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TeleportationSample.qs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435" y="1690688"/>
            <a:ext cx="3506099" cy="463654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550" y="1690688"/>
            <a:ext cx="4048233" cy="478372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061410" y="4146882"/>
            <a:ext cx="1179095" cy="2005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6" idx="3"/>
          </p:cNvCxnSpPr>
          <p:nvPr/>
        </p:nvCxnSpPr>
        <p:spPr>
          <a:xfrm flipH="1">
            <a:off x="3240505" y="1772653"/>
            <a:ext cx="2991045" cy="2474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651435" y="1679533"/>
            <a:ext cx="3193281" cy="173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231550" y="1687554"/>
            <a:ext cx="3145061" cy="17332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20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.qs – </a:t>
            </a:r>
            <a:r>
              <a:rPr lang="ko-KR" altLang="en-US" smtClean="0"/>
              <a:t>정의</a:t>
            </a:r>
            <a:r>
              <a:rPr lang="en-US" altLang="ko-KR" smtClean="0"/>
              <a:t>(</a:t>
            </a:r>
            <a:r>
              <a:rPr lang="ko-KR" altLang="en-US" smtClean="0"/>
              <a:t>함수 및 변수 선언</a:t>
            </a:r>
            <a:r>
              <a:rPr lang="en-US" altLang="ko-KR" smtClean="0"/>
              <a:t>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535" y="1871707"/>
            <a:ext cx="6362700" cy="28956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65535" y="1871707"/>
            <a:ext cx="4769518" cy="296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695451" y="3411749"/>
            <a:ext cx="2074444" cy="296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346" y="4980867"/>
            <a:ext cx="2867025" cy="108585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655346" y="5301914"/>
            <a:ext cx="1906001" cy="2354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475620" y="2489330"/>
            <a:ext cx="44436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operation</a:t>
            </a:r>
            <a:r>
              <a:rPr lang="ko-KR" altLang="en-US" sz="2400" smtClean="0"/>
              <a:t>은 기존의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en-US" altLang="ko-KR" sz="2400" smtClean="0"/>
              <a:t>function</a:t>
            </a:r>
            <a:r>
              <a:rPr lang="ko-KR" altLang="en-US" sz="2400" smtClean="0"/>
              <a:t>을 의미</a:t>
            </a:r>
            <a:endParaRPr lang="en-US" altLang="ko-KR" sz="2400" smtClean="0"/>
          </a:p>
          <a:p>
            <a:endParaRPr lang="en-US" altLang="ko-KR" sz="2400"/>
          </a:p>
          <a:p>
            <a:r>
              <a:rPr lang="en-US" altLang="ko-KR" sz="2400"/>
              <a:t>l</a:t>
            </a:r>
            <a:r>
              <a:rPr lang="en-US" altLang="ko-KR" sz="2400" smtClean="0"/>
              <a:t>et </a:t>
            </a:r>
            <a:r>
              <a:rPr lang="ko-KR" altLang="en-US" sz="2400" smtClean="0"/>
              <a:t>및 </a:t>
            </a:r>
            <a:r>
              <a:rPr lang="en-US" altLang="ko-KR" sz="2400" smtClean="0"/>
              <a:t>if </a:t>
            </a:r>
            <a:r>
              <a:rPr lang="ko-KR" altLang="en-US" sz="2400" smtClean="0"/>
              <a:t>명령 등을 사용하여 </a:t>
            </a:r>
            <a:r>
              <a:rPr lang="en-US" altLang="ko-KR" sz="2400" smtClean="0"/>
              <a:t/>
            </a:r>
            <a:br>
              <a:rPr lang="en-US" altLang="ko-KR" sz="2400" smtClean="0"/>
            </a:br>
            <a:r>
              <a:rPr lang="ko-KR" altLang="en-US" sz="2400" smtClean="0"/>
              <a:t>작업을 정의하고 호출</a:t>
            </a:r>
            <a:r>
              <a:rPr lang="en-US" altLang="ko-KR" sz="2400" smtClean="0"/>
              <a:t>.</a:t>
            </a:r>
          </a:p>
          <a:p>
            <a:endParaRPr lang="en-US" altLang="ko-KR" sz="2400"/>
          </a:p>
          <a:p>
            <a:r>
              <a:rPr lang="en-US" altLang="ko-KR" sz="2400"/>
              <a:t>c</a:t>
            </a:r>
            <a:r>
              <a:rPr lang="en-US" altLang="ko-KR" sz="2400" smtClean="0"/>
              <a:t>f) </a:t>
            </a:r>
            <a:r>
              <a:rPr lang="en-US" altLang="ko-KR" sz="2400"/>
              <a:t>l</a:t>
            </a:r>
            <a:r>
              <a:rPr lang="en-US" altLang="ko-KR" sz="2400" smtClean="0"/>
              <a:t>et</a:t>
            </a:r>
            <a:r>
              <a:rPr lang="ko-KR" altLang="en-US" sz="2400" smtClean="0"/>
              <a:t>의 경우 변수를 선언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1521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533</Words>
  <Application>Microsoft Office PowerPoint</Application>
  <PresentationFormat>와이드스크린</PresentationFormat>
  <Paragraphs>155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함초롬바탕</vt:lpstr>
      <vt:lpstr>Arial</vt:lpstr>
      <vt:lpstr>Wingdings</vt:lpstr>
      <vt:lpstr>Office 테마</vt:lpstr>
      <vt:lpstr>최적화문제연구 </vt:lpstr>
      <vt:lpstr>양자 컴퓨터란?</vt:lpstr>
      <vt:lpstr>PowerPoint 프레젠테이션</vt:lpstr>
      <vt:lpstr>Microsoft Q# 이란?</vt:lpstr>
      <vt:lpstr>Qubit 란?</vt:lpstr>
      <vt:lpstr>프로젝트 생성[2]</vt:lpstr>
      <vt:lpstr>Program.cs</vt:lpstr>
      <vt:lpstr>TeleportationSample.qs</vt:lpstr>
      <vt:lpstr>.qs – 정의(함수 및 변수 선언)</vt:lpstr>
      <vt:lpstr>TeleportationSample.qs</vt:lpstr>
      <vt:lpstr>.qs - teleportationsaple 사용법</vt:lpstr>
      <vt:lpstr>TeleportationSample.qs</vt:lpstr>
      <vt:lpstr>.qs - Teleport 사용법</vt:lpstr>
      <vt:lpstr>TeleportationSample.qs</vt:lpstr>
      <vt:lpstr>.qs - Teleport 사용법</vt:lpstr>
      <vt:lpstr>.qs - Teleport 사용법</vt:lpstr>
      <vt:lpstr>TeleportationSample.qs</vt:lpstr>
      <vt:lpstr>.qs - Teleport 사용법</vt:lpstr>
      <vt:lpstr>TeleportationSample.qs</vt:lpstr>
      <vt:lpstr>.qs - Teleport 사용법</vt:lpstr>
      <vt:lpstr>.qs - teleportationsaple 사용법</vt:lpstr>
      <vt:lpstr>실행 결과</vt:lpstr>
      <vt:lpstr>메모리 사용량</vt:lpstr>
      <vt:lpstr>Quantum Language Data Type</vt:lpstr>
      <vt:lpstr>Quantum Language Operators</vt:lpstr>
      <vt:lpstr>초 경량 블록암호 CHAM 구현_64x128</vt:lpstr>
      <vt:lpstr>추후 연구사항</vt:lpstr>
      <vt:lpstr>참고 자료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연구 생활</dc:title>
  <dc:creator>An, Kyu Hwang</dc:creator>
  <cp:lastModifiedBy>An, Kyu Hwang</cp:lastModifiedBy>
  <cp:revision>207</cp:revision>
  <dcterms:created xsi:type="dcterms:W3CDTF">2018-10-31T04:50:03Z</dcterms:created>
  <dcterms:modified xsi:type="dcterms:W3CDTF">2018-12-10T10:17:16Z</dcterms:modified>
</cp:coreProperties>
</file>