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6" r:id="rId5"/>
    <p:sldId id="287" r:id="rId6"/>
    <p:sldId id="285" r:id="rId7"/>
    <p:sldId id="290" r:id="rId8"/>
    <p:sldId id="296" r:id="rId9"/>
    <p:sldId id="298" r:id="rId10"/>
    <p:sldId id="299" r:id="rId11"/>
    <p:sldId id="295" r:id="rId12"/>
    <p:sldId id="291" r:id="rId13"/>
    <p:sldId id="288" r:id="rId14"/>
    <p:sldId id="300" r:id="rId15"/>
    <p:sldId id="301" r:id="rId16"/>
    <p:sldId id="302" r:id="rId17"/>
    <p:sldId id="30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8" autoAdjust="0"/>
    <p:restoredTop sz="94720"/>
  </p:normalViewPr>
  <p:slideViewPr>
    <p:cSldViewPr snapToGrid="0">
      <p:cViewPr>
        <p:scale>
          <a:sx n="129" d="100"/>
          <a:sy n="129" d="100"/>
        </p:scale>
        <p:origin x="115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2020. 10. 30.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2020. 10. 30.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special function unit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dirty="0" err="1"/>
              <a:t>초월함수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사인 로그 탄젠트 등 </a:t>
            </a:r>
            <a:r>
              <a:rPr kumimoji="1" lang="en-US" altLang="ko-KR" dirty="0"/>
              <a:t>)</a:t>
            </a:r>
            <a:r>
              <a:rPr kumimoji="1" lang="ko-KR" altLang="en-US" dirty="0"/>
              <a:t>연산 등에 사용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부동소수점 </a:t>
            </a:r>
            <a:r>
              <a:rPr kumimoji="1" lang="ko-KR" altLang="en-US" dirty="0" err="1"/>
              <a:t>곱셈기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개도 포함 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à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7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</a:t>
            </a:r>
            <a:r>
              <a:rPr kumimoji="1" lang="ko-KR" altLang="en-US" dirty="0"/>
              <a:t> 정보들은 위에서 다 </a:t>
            </a:r>
            <a:r>
              <a:rPr kumimoji="1" lang="ko-KR" altLang="en-US" dirty="0" err="1"/>
              <a:t>선언해야함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9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</a:t>
            </a:r>
            <a:r>
              <a:rPr kumimoji="1" lang="ko-KR" altLang="en-US" dirty="0"/>
              <a:t> 정보들은 위에서 다 </a:t>
            </a:r>
            <a:r>
              <a:rPr kumimoji="1" lang="ko-KR" altLang="en-US" dirty="0" err="1"/>
              <a:t>선언해야함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8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>
                <a:solidFill>
                  <a:srgbClr val="666666"/>
                </a:solidFill>
                <a:latin typeface="Spoqa Han Sans"/>
              </a:rPr>
              <a:t>C</a:t>
            </a:r>
            <a:r>
              <a:rPr lang="en" altLang="ko-Kore-KR" dirty="0">
                <a:solidFill>
                  <a:srgbClr val="666666"/>
                </a:solidFill>
                <a:latin typeface="Spoqa Han Sans"/>
              </a:rPr>
              <a:t>PU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는 </a:t>
            </a:r>
            <a:r>
              <a:rPr lang="en-US" altLang="ko-KR" dirty="0">
                <a:solidFill>
                  <a:srgbClr val="666666"/>
                </a:solidFill>
                <a:latin typeface="Spoqa Han Sans"/>
              </a:rPr>
              <a:t>8~16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개인데 비해 </a:t>
            </a:r>
            <a:r>
              <a:rPr lang="en" altLang="ko-Kore-KR" dirty="0">
                <a:solidFill>
                  <a:srgbClr val="666666"/>
                </a:solidFill>
                <a:latin typeface="Spoqa Han Sans"/>
              </a:rPr>
              <a:t>GPU</a:t>
            </a:r>
            <a:r>
              <a:rPr lang="ko-KR" altLang="en-US" dirty="0">
                <a:solidFill>
                  <a:srgbClr val="666666"/>
                </a:solidFill>
                <a:latin typeface="Spoqa Han Sans"/>
              </a:rPr>
              <a:t>는 몇 천개 이상</a:t>
            </a:r>
            <a:endParaRPr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0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111111"/>
                </a:solidFill>
                <a:latin typeface="Jeju Gothic"/>
              </a:rPr>
              <a:t>학습을 시키기 위해 많은 리소스가 필요해지고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학습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</a:t>
            </a:r>
            <a:r>
              <a:rPr lang="en" altLang="ko-Kore-KR" dirty="0">
                <a:solidFill>
                  <a:srgbClr val="111111"/>
                </a:solidFill>
                <a:latin typeface="Jeju Gothic"/>
              </a:rPr>
              <a:t>Inference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도 오래 걸리는 문제가 발생합니다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 </a:t>
            </a:r>
            <a:endParaRPr lang="en" altLang="ko-Kore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/>
              <a:t>FP32</a:t>
            </a:r>
            <a:r>
              <a:rPr lang="ko-KR" altLang="en-US" sz="1200" dirty="0"/>
              <a:t>에서 </a:t>
            </a:r>
            <a:r>
              <a:rPr lang="en" altLang="ko-Kore-KR" sz="1200" dirty="0"/>
              <a:t>FP16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바꿔서 학습을 시키면 </a:t>
            </a:r>
            <a:r>
              <a:rPr lang="en" altLang="ko-Kore-KR" sz="1200" dirty="0"/>
              <a:t>training loss</a:t>
            </a:r>
            <a:r>
              <a:rPr lang="ko-KR" altLang="en-US" sz="1200" dirty="0"/>
              <a:t>가 잘 떨어지다가 갑자기 증가하는 문제가 생기게 됩니다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/>
              <a:t>back-propagation </a:t>
            </a:r>
            <a:r>
              <a:rPr lang="ko-KR" altLang="en-US" sz="1200" dirty="0"/>
              <a:t>과정에서 </a:t>
            </a:r>
            <a:r>
              <a:rPr lang="en" altLang="ko-Kore-KR" sz="1200" dirty="0"/>
              <a:t>gradient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계산하고 이를 </a:t>
            </a:r>
            <a:r>
              <a:rPr lang="en" altLang="ko-Kore-KR" sz="1200" dirty="0" err="1"/>
              <a:t>acculmate</a:t>
            </a:r>
            <a:r>
              <a:rPr lang="en" altLang="ko-Kore-KR" sz="1200" dirty="0"/>
              <a:t> </a:t>
            </a:r>
            <a:r>
              <a:rPr lang="ko-KR" altLang="en-US" sz="1200" dirty="0"/>
              <a:t>하여 </a:t>
            </a:r>
            <a:r>
              <a:rPr lang="en" altLang="ko-Kore-KR" sz="1200" dirty="0"/>
              <a:t>weight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업데이트 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이 과정에서 </a:t>
            </a:r>
            <a:r>
              <a:rPr lang="en" altLang="ko-Kore-KR" sz="1200" dirty="0"/>
              <a:t>FP16</a:t>
            </a:r>
            <a:r>
              <a:rPr lang="ko-KR" altLang="en-US" sz="1200" dirty="0"/>
              <a:t>은 표현할 수 있는 수의 범위가 좁다 보니 오차가 발생하고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 오차가 누적이 되면서 학습이 제대로 되지 않는 것입니다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 </a:t>
            </a:r>
            <a:r>
              <a:rPr lang="en" altLang="ko-Kore-KR" b="1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CUDA Core</a:t>
            </a:r>
            <a:r>
              <a:rPr lang="ko-KR" altLang="en-US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 </a:t>
            </a:r>
            <a:r>
              <a:rPr lang="en" altLang="ko-Kore-KR" b="1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Tensor Core</a:t>
            </a:r>
            <a:r>
              <a:rPr lang="ko-KR" altLang="en-US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비해 느리지만 </a:t>
            </a:r>
            <a:r>
              <a:rPr lang="en" altLang="ko-Kore-KR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fp32 </a:t>
            </a:r>
            <a:r>
              <a:rPr lang="ko-KR" altLang="en-US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연산이기 때문에 더 높은 수준의 계산 정확도를 얻을 수 있습니다</a:t>
            </a:r>
            <a:r>
              <a:rPr lang="en-US" altLang="ko-KR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이에 비해 </a:t>
            </a:r>
            <a:r>
              <a:rPr lang="en" altLang="ko-Kore-KR" b="1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Tensor Core</a:t>
            </a:r>
            <a:r>
              <a:rPr lang="ko-KR" altLang="en-US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연산 속도가 매우 빠르지만 </a:t>
            </a:r>
            <a:r>
              <a:rPr lang="en-US" altLang="ko-KR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tf32</a:t>
            </a:r>
            <a:r>
              <a:rPr lang="en" altLang="ko-Kore-KR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연산이기 때문에 어느정도 계산 정확도를 희생해야 합니다</a:t>
            </a:r>
            <a:r>
              <a:rPr lang="en-US" altLang="ko-KR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8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다른연산에서는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FP32</a:t>
            </a:r>
            <a:r>
              <a:rPr kumimoji="1" lang="ko-KR" altLang="en-US" dirty="0"/>
              <a:t>유지하는 것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TF32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는 </a:t>
            </a:r>
            <a:r>
              <a:rPr lang="ko-KR" altLang="en-US" sz="1200" dirty="0" err="1">
                <a:solidFill>
                  <a:srgbClr val="000000"/>
                </a:solidFill>
                <a:latin typeface="DINPro"/>
              </a:rPr>
              <a:t>반정밀도</a:t>
            </a:r>
            <a:r>
              <a:rPr lang="en-US" altLang="ko-KR" sz="1200" dirty="0">
                <a:solidFill>
                  <a:srgbClr val="000000"/>
                </a:solidFill>
                <a:latin typeface="DINPro"/>
              </a:rPr>
              <a:t>(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FP16) 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수학과 동일한 </a:t>
            </a:r>
            <a:r>
              <a:rPr lang="en-US" altLang="ko-KR" sz="1200" dirty="0">
                <a:solidFill>
                  <a:srgbClr val="000000"/>
                </a:solidFill>
                <a:latin typeface="DINPro"/>
              </a:rPr>
              <a:t>10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bit 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가수를 사용하며 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AI 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워크로드에서 요구되는 정밀도를 충분히 충족시킵니다</a:t>
            </a:r>
            <a:r>
              <a:rPr lang="en-US" altLang="ko-KR" sz="1200" dirty="0">
                <a:solidFill>
                  <a:srgbClr val="000000"/>
                </a:solidFill>
                <a:latin typeface="DINPro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이와 동시에 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TF32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는 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FP32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와 동일한 </a:t>
            </a:r>
            <a:r>
              <a:rPr lang="en-US" altLang="ko-KR" sz="1200" dirty="0">
                <a:solidFill>
                  <a:srgbClr val="000000"/>
                </a:solidFill>
                <a:latin typeface="DINPro"/>
              </a:rPr>
              <a:t>8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bit 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지수를 사용하므로</a:t>
            </a:r>
            <a:r>
              <a:rPr lang="en-US" altLang="ko-KR" sz="1200" dirty="0">
                <a:solidFill>
                  <a:srgbClr val="000000"/>
                </a:solidFill>
                <a:latin typeface="DINPro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동일한 숫자 범위를 지원할 수 있습니다</a:t>
            </a:r>
            <a:r>
              <a:rPr lang="en-US" altLang="ko-KR" sz="1200" dirty="0">
                <a:solidFill>
                  <a:srgbClr val="000000"/>
                </a:solidFill>
                <a:latin typeface="DINPro"/>
              </a:rPr>
              <a:t>.</a:t>
            </a:r>
          </a:p>
          <a:p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TF32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는 이 조합을 통해 </a:t>
            </a:r>
            <a:r>
              <a:rPr lang="ko-KR" altLang="en-US" sz="1200" dirty="0" err="1">
                <a:solidFill>
                  <a:srgbClr val="000000"/>
                </a:solidFill>
                <a:latin typeface="DINPro"/>
              </a:rPr>
              <a:t>단정밀도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 수학과 특히 딥 러닝과 많은 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HPC 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애플리케이션에서 핵심적인 역할을 하는 대규모 곱셈 누적 연산을 충분히 대체할 수 있습니다</a:t>
            </a:r>
            <a:r>
              <a:rPr lang="en-US" altLang="ko-KR" sz="1200" dirty="0">
                <a:solidFill>
                  <a:srgbClr val="000000"/>
                </a:solidFill>
                <a:latin typeface="DINPro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사용자는 엔비디아 라이브러리를 사용하는 애플리케이션으로 코드 변경없이 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TF32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의 이점을 활용할 수 있습니다</a:t>
            </a:r>
            <a:r>
              <a:rPr lang="en-US" altLang="ko-KR" sz="1200" dirty="0">
                <a:solidFill>
                  <a:srgbClr val="000000"/>
                </a:solidFill>
                <a:latin typeface="DINPro"/>
              </a:rPr>
              <a:t>. 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TF32 </a:t>
            </a:r>
            <a:r>
              <a:rPr lang="ko-KR" altLang="en-US" sz="1200" dirty="0" err="1">
                <a:solidFill>
                  <a:srgbClr val="000000"/>
                </a:solidFill>
                <a:latin typeface="DINPro"/>
              </a:rPr>
              <a:t>텐서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 코어는 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FP32 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인풋에서 작동하며 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FP32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에서 결과를 도출합니다</a:t>
            </a:r>
            <a:r>
              <a:rPr lang="en-US" altLang="ko-KR" sz="1200" dirty="0">
                <a:solidFill>
                  <a:srgbClr val="000000"/>
                </a:solidFill>
                <a:latin typeface="DINPro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비행렬연산에서도 </a:t>
            </a:r>
            <a:r>
              <a:rPr lang="en" altLang="ko-Kore-KR" sz="1200" dirty="0">
                <a:solidFill>
                  <a:srgbClr val="000000"/>
                </a:solidFill>
                <a:latin typeface="DINPro"/>
              </a:rPr>
              <a:t>FP32</a:t>
            </a:r>
            <a:r>
              <a:rPr lang="ko-KR" altLang="en-US" sz="1200" dirty="0" err="1">
                <a:solidFill>
                  <a:srgbClr val="000000"/>
                </a:solidFill>
                <a:latin typeface="DINPro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DINPro"/>
              </a:rPr>
              <a:t> 사용하죠</a:t>
            </a:r>
            <a:r>
              <a:rPr lang="en-US" altLang="ko-KR" sz="1200" dirty="0">
                <a:solidFill>
                  <a:srgbClr val="000000"/>
                </a:solidFill>
                <a:latin typeface="DINPro"/>
              </a:rPr>
              <a:t>.</a:t>
            </a:r>
            <a:endParaRPr lang="en-US" altLang="ko-KR" sz="1200" b="0" i="0" dirty="0">
              <a:solidFill>
                <a:srgbClr val="000000"/>
              </a:solidFill>
              <a:effectLst/>
              <a:latin typeface="DINPro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0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연산량 감소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3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dirty="0">
                <a:solidFill>
                  <a:srgbClr val="111111"/>
                </a:solidFill>
                <a:latin typeface="-apple-system"/>
              </a:rPr>
              <a:t>CUDA </a:t>
            </a:r>
            <a:r>
              <a:rPr lang="ko-KR" altLang="en-US" sz="1200" dirty="0">
                <a:solidFill>
                  <a:srgbClr val="111111"/>
                </a:solidFill>
                <a:latin typeface="-apple-system"/>
              </a:rPr>
              <a:t>라이브러리인 </a:t>
            </a:r>
            <a:r>
              <a:rPr lang="en" altLang="ko-Kore-KR" sz="1200" dirty="0" err="1">
                <a:solidFill>
                  <a:srgbClr val="111111"/>
                </a:solidFill>
                <a:latin typeface="-apple-system"/>
              </a:rPr>
              <a:t>cuDNN</a:t>
            </a:r>
            <a:r>
              <a:rPr lang="ko-KR" altLang="en-US" sz="1200" dirty="0">
                <a:solidFill>
                  <a:srgbClr val="111111"/>
                </a:solidFill>
                <a:latin typeface="-apple-system"/>
              </a:rPr>
              <a:t>는 </a:t>
            </a:r>
            <a:r>
              <a:rPr lang="en" altLang="ko-Kore-KR" sz="1200" dirty="0">
                <a:solidFill>
                  <a:srgbClr val="111111"/>
                </a:solidFill>
                <a:latin typeface="-apple-system"/>
              </a:rPr>
              <a:t>Tensor Core</a:t>
            </a:r>
            <a:r>
              <a:rPr lang="ko-KR" altLang="en-US" sz="1200" dirty="0" err="1">
                <a:solidFill>
                  <a:srgbClr val="111111"/>
                </a:solidFill>
                <a:latin typeface="-apple-system"/>
              </a:rPr>
              <a:t>를</a:t>
            </a:r>
            <a:r>
              <a:rPr lang="ko-KR" altLang="en-US" sz="1200" dirty="0">
                <a:solidFill>
                  <a:srgbClr val="111111"/>
                </a:solidFill>
                <a:latin typeface="-apple-system"/>
              </a:rPr>
              <a:t> 지원합니다</a:t>
            </a:r>
            <a:r>
              <a:rPr lang="en-US" altLang="ko-KR" sz="1200" dirty="0">
                <a:solidFill>
                  <a:srgbClr val="111111"/>
                </a:solidFill>
                <a:latin typeface="-apple-system"/>
              </a:rPr>
              <a:t>. </a:t>
            </a:r>
            <a:r>
              <a:rPr lang="en" altLang="ko-Kore-KR" sz="1200" dirty="0" err="1">
                <a:solidFill>
                  <a:srgbClr val="111111"/>
                </a:solidFill>
                <a:latin typeface="-apple-system"/>
              </a:rPr>
              <a:t>cuDNN</a:t>
            </a:r>
            <a:r>
              <a:rPr lang="ko-KR" altLang="en-US" sz="1200" dirty="0">
                <a:solidFill>
                  <a:srgbClr val="111111"/>
                </a:solidFill>
                <a:latin typeface="-apple-system"/>
              </a:rPr>
              <a:t>은 </a:t>
            </a:r>
            <a:r>
              <a:rPr lang="en" altLang="ko-Kore-KR" sz="1200" dirty="0">
                <a:solidFill>
                  <a:srgbClr val="111111"/>
                </a:solidFill>
                <a:latin typeface="-apple-system"/>
              </a:rPr>
              <a:t>convolution </a:t>
            </a:r>
            <a:r>
              <a:rPr lang="ko-KR" altLang="en-US" sz="1200" dirty="0">
                <a:solidFill>
                  <a:srgbClr val="111111"/>
                </a:solidFill>
                <a:latin typeface="-apple-system"/>
              </a:rPr>
              <a:t>연산에 </a:t>
            </a:r>
            <a:r>
              <a:rPr lang="en" altLang="ko-Kore-KR" sz="1200" dirty="0">
                <a:solidFill>
                  <a:srgbClr val="111111"/>
                </a:solidFill>
                <a:latin typeface="-apple-system"/>
              </a:rPr>
              <a:t>Tensor Core</a:t>
            </a:r>
            <a:r>
              <a:rPr lang="ko-KR" altLang="en-US" sz="1200" dirty="0" err="1">
                <a:solidFill>
                  <a:srgbClr val="111111"/>
                </a:solidFill>
                <a:latin typeface="-apple-system"/>
              </a:rPr>
              <a:t>를</a:t>
            </a:r>
            <a:r>
              <a:rPr lang="ko-KR" altLang="en-US" sz="1200" dirty="0">
                <a:solidFill>
                  <a:srgbClr val="111111"/>
                </a:solidFill>
                <a:latin typeface="-apple-system"/>
              </a:rPr>
              <a:t> 사용합니다</a:t>
            </a:r>
            <a:r>
              <a:rPr lang="en-US" altLang="ko-KR" sz="1200" dirty="0">
                <a:solidFill>
                  <a:srgbClr val="111111"/>
                </a:solidFill>
                <a:latin typeface="-apple-system"/>
              </a:rPr>
              <a:t>. </a:t>
            </a:r>
            <a:r>
              <a:rPr lang="en" altLang="ko-Kore-KR" sz="1200" dirty="0">
                <a:solidFill>
                  <a:srgbClr val="111111"/>
                </a:solidFill>
                <a:latin typeface="-apple-system"/>
              </a:rPr>
              <a:t>Tensor Core</a:t>
            </a:r>
            <a:r>
              <a:rPr lang="ko-KR" altLang="en-US" sz="1200" dirty="0">
                <a:solidFill>
                  <a:srgbClr val="111111"/>
                </a:solidFill>
                <a:latin typeface="-apple-system"/>
              </a:rPr>
              <a:t>는 </a:t>
            </a:r>
            <a:r>
              <a:rPr lang="en" altLang="ko-Kore-KR" sz="1200" dirty="0" err="1">
                <a:solidFill>
                  <a:srgbClr val="111111"/>
                </a:solidFill>
                <a:latin typeface="-apple-system"/>
              </a:rPr>
              <a:t>cuDNN</a:t>
            </a:r>
            <a:r>
              <a:rPr lang="ko-KR" altLang="en-US" sz="1200" dirty="0">
                <a:solidFill>
                  <a:srgbClr val="111111"/>
                </a:solidFill>
                <a:latin typeface="-apple-system"/>
              </a:rPr>
              <a:t>은 </a:t>
            </a:r>
            <a:r>
              <a:rPr lang="en-US" altLang="ko-KR" sz="1200" dirty="0">
                <a:solidFill>
                  <a:srgbClr val="111111"/>
                </a:solidFill>
                <a:latin typeface="-apple-system"/>
              </a:rPr>
              <a:t>4~5</a:t>
            </a:r>
            <a:r>
              <a:rPr lang="ko-KR" altLang="en-US" sz="1200" dirty="0">
                <a:solidFill>
                  <a:srgbClr val="111111"/>
                </a:solidFill>
                <a:latin typeface="-apple-system"/>
              </a:rPr>
              <a:t>배의 성능 향상을 이끌었습니다</a:t>
            </a:r>
            <a:r>
              <a:rPr lang="en-US" altLang="ko-KR" sz="1200" dirty="0">
                <a:solidFill>
                  <a:srgbClr val="111111"/>
                </a:solidFill>
                <a:latin typeface="-apple-system"/>
              </a:rPr>
              <a:t>.</a:t>
            </a:r>
            <a:endParaRPr lang="ko-Kore-KR" altLang="en-US" sz="1200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8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 Core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clock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하나의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fp32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부동소수점 연산을 수행하는 데 비해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 Core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clock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x4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짜리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fp16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행렬을 두 개를 곱하고 그 결과를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x4 fp32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행렬에 더하는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 </a:t>
            </a:r>
            <a:r>
              <a:rPr lang="en" altLang="ko-Kore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multiply-accumulate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44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복사해오는 데이터들은 씨ㅣ피유에서 한범에 올리는 거고 실제 연산 수행에서 사용됨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2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 err="1"/>
              <a:t>cuDNN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/Y4Kyb7SDR18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5BE5C-AB53-BD43-A27E-C85D5D5C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Trebuchet MS" panose="020B0703020202090204" pitchFamily="34" charset="0"/>
              </a:rPr>
              <a:t>cuDNN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5AAD5-484E-C54A-BF7A-8D0481C6AB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dirty="0">
                <a:latin typeface="Trebuchet MS" panose="020B0703020202090204" pitchFamily="34" charset="0"/>
              </a:rPr>
              <a:t>CUDA</a:t>
            </a:r>
            <a:r>
              <a:rPr lang="ko-KR" altLang="en-US" sz="1600" dirty="0" err="1">
                <a:latin typeface="Trebuchet MS" panose="020B0703020202090204" pitchFamily="34" charset="0"/>
              </a:rPr>
              <a:t>를</a:t>
            </a:r>
            <a:r>
              <a:rPr lang="ko-KR" altLang="en-US" sz="1600" dirty="0">
                <a:latin typeface="Trebuchet MS" panose="020B0703020202090204" pitchFamily="34" charset="0"/>
              </a:rPr>
              <a:t> 활용한 신경망 구성 및 학습의 </a:t>
            </a:r>
            <a:r>
              <a:rPr lang="ko-KR" altLang="en-US" sz="1600" b="1" dirty="0">
                <a:latin typeface="Trebuchet MS" panose="020B0703020202090204" pitchFamily="34" charset="0"/>
              </a:rPr>
              <a:t>가속화를 위한 라이브러리</a:t>
            </a:r>
            <a:endParaRPr lang="en-US" altLang="ko-KR" sz="1600" b="1" dirty="0">
              <a:latin typeface="Trebuchet MS" panose="020B0703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R" sz="1600" dirty="0">
                <a:latin typeface="Trebuchet MS" panose="020B0703020202090204" pitchFamily="34" charset="0"/>
              </a:rPr>
              <a:t>convolution</a:t>
            </a:r>
            <a:r>
              <a:rPr lang="en-US" altLang="ko-KR" sz="1600" dirty="0">
                <a:latin typeface="Trebuchet MS" panose="020B0703020202090204" pitchFamily="34" charset="0"/>
              </a:rPr>
              <a:t>, pooling, normalization,</a:t>
            </a:r>
            <a:r>
              <a:rPr lang="ko-KR" altLang="en-US" sz="1600" dirty="0">
                <a:latin typeface="Trebuchet MS" panose="020B0703020202090204" pitchFamily="34" charset="0"/>
              </a:rPr>
              <a:t> </a:t>
            </a:r>
            <a:r>
              <a:rPr lang="en-US" altLang="ko-KR" sz="1600" dirty="0">
                <a:latin typeface="Trebuchet MS" panose="020B0703020202090204" pitchFamily="34" charset="0"/>
              </a:rPr>
              <a:t>activation(</a:t>
            </a:r>
            <a:r>
              <a:rPr lang="en-US" altLang="ko-KR" sz="1600" dirty="0" err="1">
                <a:latin typeface="Trebuchet MS" panose="020B0703020202090204" pitchFamily="34" charset="0"/>
              </a:rPr>
              <a:t>ReLu</a:t>
            </a:r>
            <a:r>
              <a:rPr lang="en-US" altLang="ko-KR" sz="1600" dirty="0">
                <a:latin typeface="Trebuchet MS" panose="020B0703020202090204" pitchFamily="34" charset="0"/>
              </a:rPr>
              <a:t>, Tanh, Sigmoid …) </a:t>
            </a:r>
            <a:r>
              <a:rPr lang="ko-KR" altLang="en-US" sz="1600" dirty="0">
                <a:latin typeface="Trebuchet MS" panose="020B0703020202090204" pitchFamily="34" charset="0"/>
              </a:rPr>
              <a:t>등의 </a:t>
            </a:r>
            <a:r>
              <a:rPr lang="en-US" altLang="ko-KR" sz="1600" dirty="0">
                <a:latin typeface="Trebuchet MS" panose="020B0703020202090204" pitchFamily="34" charset="0"/>
              </a:rPr>
              <a:t>forward, backward </a:t>
            </a:r>
            <a:r>
              <a:rPr lang="ko-KR" altLang="en-US" sz="1600" dirty="0">
                <a:latin typeface="Trebuchet MS" panose="020B0703020202090204" pitchFamily="34" charset="0"/>
              </a:rPr>
              <a:t>지원</a:t>
            </a:r>
            <a:endParaRPr lang="en-US" altLang="ko-KR" sz="1600" dirty="0">
              <a:latin typeface="Trebuchet MS" panose="020B0703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rebuchet MS" panose="020B0703020202090204" pitchFamily="34" charset="0"/>
              </a:rPr>
              <a:t> </a:t>
            </a:r>
            <a:r>
              <a:rPr lang="en" altLang="ko-Kore-KR" sz="1600" dirty="0">
                <a:latin typeface="Trebuchet MS" panose="020B0703020202090204" pitchFamily="34" charset="0"/>
              </a:rPr>
              <a:t>FP32, FP16 </a:t>
            </a:r>
            <a:r>
              <a:rPr lang="ko-KR" altLang="en-US" sz="1600" dirty="0">
                <a:latin typeface="Trebuchet MS" panose="020B0703020202090204" pitchFamily="34" charset="0"/>
              </a:rPr>
              <a:t>및 </a:t>
            </a:r>
            <a:r>
              <a:rPr lang="en" altLang="ko-Kore-KR" sz="1600" dirty="0">
                <a:latin typeface="Trebuchet MS" panose="020B0703020202090204" pitchFamily="34" charset="0"/>
              </a:rPr>
              <a:t>TF32 </a:t>
            </a:r>
            <a:r>
              <a:rPr lang="ko-KR" altLang="en-US" sz="1600" dirty="0">
                <a:latin typeface="Trebuchet MS" panose="020B0703020202090204" pitchFamily="34" charset="0"/>
              </a:rPr>
              <a:t>부동 소수점 형식과 </a:t>
            </a:r>
            <a:r>
              <a:rPr lang="en" altLang="ko-Kore-KR" sz="1600" dirty="0">
                <a:latin typeface="Trebuchet MS" panose="020B0703020202090204" pitchFamily="34" charset="0"/>
              </a:rPr>
              <a:t>INT8 </a:t>
            </a:r>
            <a:r>
              <a:rPr lang="ko-KR" altLang="en-US" sz="1600" dirty="0">
                <a:latin typeface="Trebuchet MS" panose="020B0703020202090204" pitchFamily="34" charset="0"/>
              </a:rPr>
              <a:t>및 </a:t>
            </a:r>
            <a:r>
              <a:rPr lang="en" altLang="ko-Kore-KR" sz="1600" dirty="0">
                <a:latin typeface="Trebuchet MS" panose="020B0703020202090204" pitchFamily="34" charset="0"/>
              </a:rPr>
              <a:t>UINT8 </a:t>
            </a:r>
            <a:r>
              <a:rPr lang="ko-KR" altLang="en-US" sz="1600" dirty="0">
                <a:latin typeface="Trebuchet MS" panose="020B0703020202090204" pitchFamily="34" charset="0"/>
              </a:rPr>
              <a:t>정수 형식</a:t>
            </a:r>
            <a:r>
              <a:rPr lang="en-US" altLang="ko-KR" sz="1600" dirty="0">
                <a:latin typeface="Trebuchet MS" panose="020B0703020202090204" pitchFamily="34" charset="0"/>
              </a:rPr>
              <a:t>(inference)</a:t>
            </a:r>
            <a:r>
              <a:rPr lang="ko-KR" altLang="en-US" sz="1600" dirty="0">
                <a:latin typeface="Trebuchet MS" panose="020B0703020202090204" pitchFamily="34" charset="0"/>
              </a:rPr>
              <a:t> 지원</a:t>
            </a:r>
            <a:endParaRPr lang="en-US" altLang="ko-KR" sz="1600" dirty="0">
              <a:latin typeface="Trebuchet MS" panose="020B070302020209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Trebuchet MS" panose="020B0703020202090204" pitchFamily="34" charset="0"/>
              </a:rPr>
              <a:t>핵심 연산 가속화 위해 </a:t>
            </a:r>
            <a:r>
              <a:rPr lang="en-US" altLang="ko-KR" sz="1600" b="1" dirty="0">
                <a:latin typeface="Trebuchet MS" panose="020B0703020202090204" pitchFamily="34" charset="0"/>
              </a:rPr>
              <a:t>TF32</a:t>
            </a:r>
            <a:r>
              <a:rPr lang="ko-KR" altLang="en-US" sz="1600" dirty="0" err="1">
                <a:latin typeface="Trebuchet MS" panose="020B0703020202090204" pitchFamily="34" charset="0"/>
              </a:rPr>
              <a:t>를</a:t>
            </a:r>
            <a:r>
              <a:rPr lang="ko-KR" altLang="en-US" sz="1600" dirty="0">
                <a:latin typeface="Trebuchet MS" panose="020B0703020202090204" pitchFamily="34" charset="0"/>
              </a:rPr>
              <a:t> 기본 값으로 채택</a:t>
            </a:r>
            <a:endParaRPr lang="en-US" altLang="ko-KR" sz="1600" dirty="0">
              <a:latin typeface="Trebuchet MS" panose="020B0703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Trebuchet MS" panose="020B0703020202090204" pitchFamily="34" charset="0"/>
              </a:rPr>
              <a:t>지원하는 </a:t>
            </a:r>
            <a:r>
              <a:rPr lang="en-US" altLang="ko-KR" sz="1600" dirty="0">
                <a:latin typeface="Trebuchet MS" panose="020B0703020202090204" pitchFamily="34" charset="0"/>
              </a:rPr>
              <a:t>framework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Trebuchet MS" panose="020B0703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Trebuchet MS" panose="020B0703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" dirty="0">
              <a:latin typeface="Trebuchet MS" panose="020B0703020202090204" pitchFamily="34" charset="0"/>
            </a:endParaRPr>
          </a:p>
          <a:p>
            <a:pPr>
              <a:lnSpc>
                <a:spcPct val="150000"/>
              </a:lnSpc>
            </a:pPr>
            <a:endParaRPr kumimoji="1" lang="ko-Kore-KR" altLang="en-US" sz="1600" dirty="0">
              <a:latin typeface="Trebuchet MS" panose="020B070302020209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B4ADFB-8FB8-C645-92B2-9ADDB29D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10" y="3681412"/>
            <a:ext cx="5109889" cy="109679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53FC1F-0AC7-8947-9528-A2D8F18363F3}"/>
              </a:ext>
            </a:extLst>
          </p:cNvPr>
          <p:cNvGrpSpPr/>
          <p:nvPr/>
        </p:nvGrpSpPr>
        <p:grpSpPr>
          <a:xfrm>
            <a:off x="6127550" y="2653748"/>
            <a:ext cx="5301138" cy="3556552"/>
            <a:chOff x="6432686" y="2743199"/>
            <a:chExt cx="4996001" cy="325826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A43770-4072-BE46-9113-455333258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2686" y="2743199"/>
              <a:ext cx="4996001" cy="3258262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D145DB-BC96-9D48-BF99-25B3E85F8267}"/>
                </a:ext>
              </a:extLst>
            </p:cNvPr>
            <p:cNvSpPr/>
            <p:nvPr/>
          </p:nvSpPr>
          <p:spPr>
            <a:xfrm>
              <a:off x="6967330" y="4235492"/>
              <a:ext cx="2186609" cy="326569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7934C9-838B-AA49-B688-F6E906123B9D}"/>
              </a:ext>
            </a:extLst>
          </p:cNvPr>
          <p:cNvSpPr/>
          <p:nvPr/>
        </p:nvSpPr>
        <p:spPr>
          <a:xfrm>
            <a:off x="763312" y="5494395"/>
            <a:ext cx="401872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Trebuchet MS" panose="020B0703020202090204" pitchFamily="34" charset="0"/>
                <a:ea typeface="Apple SD Gothic Neo" panose="02000300000000000000" pitchFamily="2" charset="-127"/>
              </a:rPr>
              <a:t>*</a:t>
            </a:r>
            <a:r>
              <a:rPr lang="en" altLang="ko-Kore-KR" sz="1200" b="1" dirty="0">
                <a:latin typeface="Trebuchet MS" panose="020B0703020202090204" pitchFamily="34" charset="0"/>
                <a:ea typeface="Apple SD Gothic Neo" panose="02000300000000000000" pitchFamily="2" charset="-127"/>
              </a:rPr>
              <a:t>tensor RT</a:t>
            </a:r>
          </a:p>
          <a:p>
            <a:r>
              <a:rPr lang="en" altLang="ko-Kore-KR" sz="1200" dirty="0">
                <a:latin typeface="Trebuchet MS" panose="020B0703020202090204" pitchFamily="34" charset="0"/>
                <a:ea typeface="Apple SD Gothic Neo" panose="02000300000000000000" pitchFamily="2" charset="-127"/>
              </a:rPr>
              <a:t>:GPU </a:t>
            </a:r>
            <a:r>
              <a:rPr lang="ko-KR" altLang="en-US" sz="1200" dirty="0">
                <a:latin typeface="Trebuchet MS" panose="020B0703020202090204" pitchFamily="34" charset="0"/>
                <a:ea typeface="Apple SD Gothic Neo" panose="02000300000000000000" pitchFamily="2" charset="-127"/>
              </a:rPr>
              <a:t>상에서 </a:t>
            </a:r>
            <a:r>
              <a:rPr lang="ko-KR" altLang="en-US" sz="1200" dirty="0">
                <a:latin typeface="Trebuchet MS" panose="020B0703020202090204" pitchFamily="34" charset="0"/>
              </a:rPr>
              <a:t>최대 </a:t>
            </a:r>
            <a:r>
              <a:rPr lang="ko-KR" altLang="en-US" sz="1200" b="1" dirty="0">
                <a:latin typeface="Trebuchet MS" panose="020B0703020202090204" pitchFamily="34" charset="0"/>
              </a:rPr>
              <a:t>추론</a:t>
            </a:r>
            <a:r>
              <a:rPr lang="ko-KR" altLang="en-US" sz="1200" dirty="0">
                <a:latin typeface="Trebuchet MS" panose="020B0703020202090204" pitchFamily="34" charset="0"/>
              </a:rPr>
              <a:t> 처리량과 효율성을 제공하도록 설계된 고성능 추론 엔진 </a:t>
            </a:r>
            <a:r>
              <a:rPr lang="en-US" altLang="ko-KR" sz="1200" dirty="0">
                <a:latin typeface="Trebuchet MS" panose="020B0703020202090204" pitchFamily="34" charset="0"/>
                <a:sym typeface="Wingdings" pitchFamily="2" charset="2"/>
              </a:rPr>
              <a:t> </a:t>
            </a:r>
            <a:r>
              <a:rPr lang="ko-KR" altLang="en-US" sz="1200" dirty="0">
                <a:latin typeface="Trebuchet MS" panose="020B0703020202090204" pitchFamily="34" charset="0"/>
                <a:sym typeface="Wingdings" pitchFamily="2" charset="2"/>
              </a:rPr>
              <a:t>실시간 추론 </a:t>
            </a:r>
            <a:r>
              <a:rPr lang="en-US" altLang="ko-KR" sz="1200" dirty="0">
                <a:latin typeface="Trebuchet MS" panose="020B0703020202090204" pitchFamily="34" charset="0"/>
                <a:sym typeface="Wingdings" pitchFamily="2" charset="2"/>
              </a:rPr>
              <a:t>(</a:t>
            </a:r>
            <a:r>
              <a:rPr lang="ko-KR" altLang="en-US" sz="1200" dirty="0">
                <a:latin typeface="Trebuchet MS" panose="020B0703020202090204" pitchFamily="34" charset="0"/>
                <a:sym typeface="Wingdings" pitchFamily="2" charset="2"/>
              </a:rPr>
              <a:t>자율 주행 등</a:t>
            </a:r>
            <a:r>
              <a:rPr lang="en-US" altLang="ko-KR" sz="1200" dirty="0">
                <a:latin typeface="Trebuchet MS" panose="020B0703020202090204" pitchFamily="34" charset="0"/>
                <a:sym typeface="Wingdings" pitchFamily="2" charset="2"/>
              </a:rPr>
              <a:t>)</a:t>
            </a:r>
            <a:endParaRPr lang="ko-Kore-KR" altLang="en-US" sz="12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9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5BE5C-AB53-BD43-A27E-C85D5D5C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Trebuchet MS" panose="020B0703020202090204" pitchFamily="34" charset="0"/>
              </a:rPr>
              <a:t>cuDNN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5AAD5-484E-C54A-BF7A-8D0481C6AB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Trebuchet MS" panose="020B0703020202090204" pitchFamily="34" charset="0"/>
              </a:rPr>
              <a:t>버전에 맞는 </a:t>
            </a:r>
            <a:r>
              <a:rPr lang="en-US" altLang="ko-KR" sz="1600" dirty="0">
                <a:latin typeface="Trebuchet MS" panose="020B0703020202090204" pitchFamily="34" charset="0"/>
              </a:rPr>
              <a:t>CUDA</a:t>
            </a:r>
            <a:r>
              <a:rPr lang="ko-KR" altLang="en-US" sz="1600" dirty="0">
                <a:latin typeface="Trebuchet MS" panose="020B0703020202090204" pitchFamily="34" charset="0"/>
              </a:rPr>
              <a:t> 및 </a:t>
            </a:r>
            <a:r>
              <a:rPr lang="en-US" altLang="ko-KR" sz="1600" dirty="0" err="1">
                <a:latin typeface="Trebuchet MS" panose="020B0703020202090204" pitchFamily="34" charset="0"/>
              </a:rPr>
              <a:t>cuDNN</a:t>
            </a:r>
            <a:r>
              <a:rPr lang="ko-KR" altLang="en-US" sz="1600" dirty="0">
                <a:latin typeface="Trebuchet MS" panose="020B0703020202090204" pitchFamily="34" charset="0"/>
              </a:rPr>
              <a:t> 설치 필요</a:t>
            </a:r>
            <a:endParaRPr lang="en-US" altLang="ko-KR" sz="1600" dirty="0">
              <a:latin typeface="Trebuchet MS" panose="020B070302020209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Trebuchet MS" panose="020B0703020202090204" pitchFamily="34" charset="0"/>
              </a:rPr>
              <a:t>GPU</a:t>
            </a:r>
            <a:r>
              <a:rPr lang="ko-KR" altLang="en-US" sz="1400" dirty="0">
                <a:latin typeface="Trebuchet MS" panose="020B0703020202090204" pitchFamily="34" charset="0"/>
              </a:rPr>
              <a:t>마다 설치 가능한 버전이 다를 수 있음</a:t>
            </a:r>
            <a:r>
              <a:rPr lang="en-US" altLang="ko-KR" sz="1400" dirty="0">
                <a:latin typeface="Trebuchet MS" panose="020B0703020202090204" pitchFamily="34" charset="0"/>
              </a:rPr>
              <a:t> </a:t>
            </a:r>
            <a:br>
              <a:rPr lang="en-US" altLang="ko-KR" sz="1400" dirty="0">
                <a:latin typeface="Trebuchet MS" panose="020B0703020202090204" pitchFamily="34" charset="0"/>
              </a:rPr>
            </a:br>
            <a:r>
              <a:rPr lang="en-US" altLang="ko-KR" sz="14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lang="en-US" altLang="ko-KR" sz="1400" dirty="0">
                <a:latin typeface="Trebuchet MS" panose="020B0703020202090204" pitchFamily="34" charset="0"/>
                <a:sym typeface="Wingdings" pitchFamily="2" charset="2"/>
              </a:rPr>
              <a:t>compute compatibility</a:t>
            </a:r>
            <a:r>
              <a:rPr lang="ko-KR" altLang="en-US" sz="1400" dirty="0">
                <a:latin typeface="Trebuchet MS" panose="020B0703020202090204" pitchFamily="34" charset="0"/>
                <a:sym typeface="Wingdings" pitchFamily="2" charset="2"/>
              </a:rPr>
              <a:t> 확인 </a:t>
            </a:r>
            <a:endParaRPr lang="en-US" altLang="ko-KR" sz="1400" dirty="0">
              <a:latin typeface="Trebuchet MS" panose="020B070302020209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Trebuchet MS" panose="020B0703020202090204" pitchFamily="34" charset="0"/>
            </a:endParaRPr>
          </a:p>
          <a:p>
            <a:pPr>
              <a:lnSpc>
                <a:spcPct val="150000"/>
              </a:lnSpc>
            </a:pPr>
            <a:endParaRPr kumimoji="1" lang="ko-Kore-KR" altLang="en-US" sz="1600" dirty="0">
              <a:latin typeface="Trebuchet MS" panose="020B070302020209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F51986-5F15-4445-A810-4633805EF729}"/>
              </a:ext>
            </a:extLst>
          </p:cNvPr>
          <p:cNvGrpSpPr/>
          <p:nvPr/>
        </p:nvGrpSpPr>
        <p:grpSpPr>
          <a:xfrm>
            <a:off x="859074" y="2514599"/>
            <a:ext cx="10267007" cy="2793684"/>
            <a:chOff x="1131022" y="2298290"/>
            <a:chExt cx="10267007" cy="279368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1B149ED-D87F-AE4E-ADF3-595DB580B5A7}"/>
                </a:ext>
              </a:extLst>
            </p:cNvPr>
            <p:cNvGrpSpPr/>
            <p:nvPr/>
          </p:nvGrpSpPr>
          <p:grpSpPr>
            <a:xfrm>
              <a:off x="1131022" y="2703871"/>
              <a:ext cx="5324468" cy="1602000"/>
              <a:chOff x="4602021" y="1247160"/>
              <a:chExt cx="6954405" cy="1871956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1F95193-5659-144C-98FF-B1D88B32B7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8078"/>
              <a:stretch/>
            </p:blipFill>
            <p:spPr>
              <a:xfrm>
                <a:off x="4602021" y="1247160"/>
                <a:ext cx="6954405" cy="98705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254DA85-7127-5D41-945D-848918EF91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0111" b="236"/>
              <a:stretch/>
            </p:blipFill>
            <p:spPr>
              <a:xfrm>
                <a:off x="4602021" y="2234212"/>
                <a:ext cx="6954405" cy="884904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A4E53A4-81FF-BE45-819F-98E17957E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8299" y="3916938"/>
              <a:ext cx="4559730" cy="117503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A99792A-E7CF-2C4C-97D3-9BFDB183B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5689" y="2298290"/>
              <a:ext cx="4552340" cy="1581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68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EC433-E16E-1240-A10A-E9A103C8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Trebuchet MS" panose="020B0703020202090204" pitchFamily="34" charset="0"/>
              </a:rPr>
              <a:t>CUDA process flow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5775C-C899-3C46-8C25-947F54BA2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b="1" dirty="0">
                <a:latin typeface="Trebuchet MS" panose="020B0703020202090204" pitchFamily="34" charset="0"/>
              </a:rPr>
              <a:t>GPU memory </a:t>
            </a:r>
            <a:r>
              <a:rPr lang="ko-Kore-KR" altLang="en-US" sz="1600" b="1" dirty="0">
                <a:latin typeface="Trebuchet MS" panose="020B0703020202090204" pitchFamily="34" charset="0"/>
              </a:rPr>
              <a:t>할당 </a:t>
            </a:r>
            <a:endParaRPr lang="en" altLang="ko-Kore-KR" sz="1600" b="1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dirty="0" err="1">
                <a:latin typeface="Trebuchet MS" panose="020B0703020202090204" pitchFamily="34" charset="0"/>
              </a:rPr>
              <a:t>cudaMalloc</a:t>
            </a:r>
            <a:r>
              <a:rPr lang="en" altLang="ko-Kore-KR" sz="1600" dirty="0">
                <a:latin typeface="Trebuchet MS" panose="020B0703020202090204" pitchFamily="34" charset="0"/>
              </a:rPr>
              <a:t>((void**) &amp;</a:t>
            </a:r>
            <a:r>
              <a:rPr lang="en" altLang="ko-Kore-KR" sz="1600" dirty="0" err="1">
                <a:latin typeface="Trebuchet MS" panose="020B0703020202090204" pitchFamily="34" charset="0"/>
              </a:rPr>
              <a:t>d_A</a:t>
            </a:r>
            <a:r>
              <a:rPr lang="en" altLang="ko-Kore-KR" sz="1600" dirty="0">
                <a:latin typeface="Trebuchet MS" panose="020B0703020202090204" pitchFamily="34" charset="0"/>
              </a:rPr>
              <a:t>, size);</a:t>
            </a:r>
          </a:p>
          <a:p>
            <a:pPr>
              <a:lnSpc>
                <a:spcPct val="150000"/>
              </a:lnSpc>
            </a:pPr>
            <a:r>
              <a:rPr lang="en" altLang="ko-Kore-KR" sz="1600" b="1" dirty="0">
                <a:latin typeface="Trebuchet MS" panose="020B0703020202090204" pitchFamily="34" charset="0"/>
              </a:rPr>
              <a:t>CPU </a:t>
            </a:r>
            <a:r>
              <a:rPr lang="en-US" altLang="ko-Kore-KR" sz="1600" b="1" dirty="0">
                <a:latin typeface="Trebuchet MS" panose="020B0703020202090204" pitchFamily="34" charset="0"/>
              </a:rPr>
              <a:t>memory</a:t>
            </a:r>
            <a:r>
              <a:rPr lang="ko-Kore-KR" altLang="en-US" sz="1600" b="1" dirty="0">
                <a:latin typeface="Trebuchet MS" panose="020B0703020202090204" pitchFamily="34" charset="0"/>
              </a:rPr>
              <a:t>의 데이터를 </a:t>
            </a:r>
            <a:r>
              <a:rPr lang="en-US" altLang="ko-Kore-KR" sz="1600" b="1" dirty="0">
                <a:latin typeface="Trebuchet MS" panose="020B0703020202090204" pitchFamily="34" charset="0"/>
              </a:rPr>
              <a:t>GPU memory</a:t>
            </a:r>
            <a:r>
              <a:rPr lang="ko-Kore-KR" altLang="en-US" sz="1600" b="1" dirty="0">
                <a:latin typeface="Trebuchet MS" panose="020B0703020202090204" pitchFamily="34" charset="0"/>
              </a:rPr>
              <a:t>로 복사</a:t>
            </a:r>
            <a:endParaRPr lang="en" altLang="ko-Kore-KR" sz="1600" b="1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dirty="0" err="1">
                <a:latin typeface="Trebuchet MS" panose="020B0703020202090204" pitchFamily="34" charset="0"/>
              </a:rPr>
              <a:t>cudaMemcpy</a:t>
            </a:r>
            <a:r>
              <a:rPr lang="en" altLang="ko-Kore-KR" sz="1600" dirty="0">
                <a:latin typeface="Trebuchet MS" panose="020B0703020202090204" pitchFamily="34" charset="0"/>
              </a:rPr>
              <a:t>(</a:t>
            </a:r>
            <a:r>
              <a:rPr lang="en" altLang="ko-Kore-KR" sz="1600" dirty="0" err="1">
                <a:latin typeface="Trebuchet MS" panose="020B0703020202090204" pitchFamily="34" charset="0"/>
              </a:rPr>
              <a:t>d_A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h_A</a:t>
            </a:r>
            <a:r>
              <a:rPr lang="en" altLang="ko-Kore-KR" sz="1600" dirty="0">
                <a:latin typeface="Trebuchet MS" panose="020B0703020202090204" pitchFamily="34" charset="0"/>
              </a:rPr>
              <a:t>, size,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cudaMemcpyHostToDevice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ore-KR" sz="1600" b="1" dirty="0">
                <a:latin typeface="Trebuchet MS" panose="020B0703020202090204" pitchFamily="34" charset="0"/>
              </a:rPr>
              <a:t>kernel launching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ore-KR" altLang="en-US" sz="1600" dirty="0">
                <a:latin typeface="Trebuchet MS" panose="020B0703020202090204" pitchFamily="34" charset="0"/>
              </a:rPr>
              <a:t>Kernel&lt;&lt;&lt;blocks,threads&gt;&gt;&gt;(</a:t>
            </a:r>
            <a:r>
              <a:rPr lang="en-US" altLang="ko-Kore-KR" sz="1600" dirty="0">
                <a:latin typeface="Trebuchet MS" panose="020B0703020202090204" pitchFamily="34" charset="0"/>
              </a:rPr>
              <a:t>parameters</a:t>
            </a:r>
            <a:r>
              <a:rPr lang="ko-Kore-KR" altLang="en-US" sz="1600" dirty="0">
                <a:latin typeface="Trebuchet MS" panose="020B0703020202090204" pitchFamily="34" charset="0"/>
              </a:rPr>
              <a:t>);</a:t>
            </a:r>
            <a:endParaRPr lang="en-US" altLang="ko-Kore-KR" sz="1600" dirty="0">
              <a:latin typeface="Trebuchet MS" panose="020B0703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ko-Kore-KR" altLang="en-US" sz="1600" b="1" dirty="0">
                <a:latin typeface="Trebuchet MS" panose="020B0703020202090204" pitchFamily="34" charset="0"/>
              </a:rPr>
              <a:t>연산 결과를 다시 </a:t>
            </a:r>
            <a:r>
              <a:rPr lang="en-US" altLang="ko-Kore-KR" sz="1600" b="1" dirty="0">
                <a:latin typeface="Trebuchet MS" panose="020B0703020202090204" pitchFamily="34" charset="0"/>
              </a:rPr>
              <a:t>CPU memory</a:t>
            </a:r>
            <a:r>
              <a:rPr lang="ko-Kore-KR" altLang="en-US" sz="1600" b="1" dirty="0">
                <a:latin typeface="Trebuchet MS" panose="020B0703020202090204" pitchFamily="34" charset="0"/>
              </a:rPr>
              <a:t>로 복사</a:t>
            </a:r>
            <a:endParaRPr lang="en" altLang="ko-Kore-KR" sz="1600" b="1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dirty="0" err="1">
                <a:latin typeface="Trebuchet MS" panose="020B0703020202090204" pitchFamily="34" charset="0"/>
              </a:rPr>
              <a:t>cudaMemcpy</a:t>
            </a:r>
            <a:r>
              <a:rPr lang="en" altLang="ko-Kore-KR" sz="1600" dirty="0">
                <a:latin typeface="Trebuchet MS" panose="020B0703020202090204" pitchFamily="34" charset="0"/>
              </a:rPr>
              <a:t>(</a:t>
            </a:r>
            <a:r>
              <a:rPr lang="en" altLang="ko-Kore-KR" sz="1600" dirty="0" err="1">
                <a:latin typeface="Trebuchet MS" panose="020B0703020202090204" pitchFamily="34" charset="0"/>
              </a:rPr>
              <a:t>h_A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d_A</a:t>
            </a:r>
            <a:r>
              <a:rPr lang="en" altLang="ko-Kore-KR" sz="1600" dirty="0">
                <a:latin typeface="Trebuchet MS" panose="020B0703020202090204" pitchFamily="34" charset="0"/>
              </a:rPr>
              <a:t>, size,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cudaMemcpyDeviceToHost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ore-KR" sz="1600" b="1" dirty="0">
                <a:latin typeface="Trebuchet MS" panose="020B0703020202090204" pitchFamily="34" charset="0"/>
              </a:rPr>
              <a:t>GPU memory </a:t>
            </a:r>
            <a:r>
              <a:rPr lang="ko-Kore-KR" altLang="en-US" sz="1600" b="1" dirty="0">
                <a:latin typeface="Trebuchet MS" panose="020B0703020202090204" pitchFamily="34" charset="0"/>
              </a:rPr>
              <a:t>해제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dirty="0" err="1">
                <a:latin typeface="Trebuchet MS" panose="020B0703020202090204" pitchFamily="34" charset="0"/>
              </a:rPr>
              <a:t>cudaFree</a:t>
            </a:r>
            <a:r>
              <a:rPr lang="en" altLang="ko-Kore-KR" sz="1600" dirty="0">
                <a:latin typeface="Trebuchet MS" panose="020B0703020202090204" pitchFamily="34" charset="0"/>
              </a:rPr>
              <a:t>(</a:t>
            </a:r>
            <a:r>
              <a:rPr lang="en" altLang="ko-Kore-KR" sz="1600" dirty="0" err="1">
                <a:latin typeface="Trebuchet MS" panose="020B0703020202090204" pitchFamily="34" charset="0"/>
              </a:rPr>
              <a:t>d_A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  <a:endParaRPr lang="ko-Kore-KR" altLang="en-US" sz="1600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" altLang="ko-Kore-KR" sz="1400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ko-Kore-KR" altLang="en-US" sz="14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3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EC433-E16E-1240-A10A-E9A103C8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Trebuchet MS" panose="020B0703020202090204" pitchFamily="34" charset="0"/>
              </a:rPr>
              <a:t>cuDNN</a:t>
            </a:r>
            <a:r>
              <a:rPr kumimoji="1" lang="en-US" altLang="ko-Kore-KR" dirty="0">
                <a:latin typeface="Trebuchet MS" panose="020B0703020202090204" pitchFamily="34" charset="0"/>
              </a:rPr>
              <a:t> process flow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5775C-C899-3C46-8C25-947F54BA2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ko-Kore-KR" sz="1600" b="1" dirty="0">
                <a:latin typeface="Trebuchet MS" panose="020B0703020202090204" pitchFamily="34" charset="0"/>
              </a:rPr>
              <a:t>CUDA process</a:t>
            </a:r>
            <a:r>
              <a:rPr kumimoji="1" lang="ko-KR" altLang="en-US" sz="1600" b="1" dirty="0">
                <a:latin typeface="Trebuchet MS" panose="020B0703020202090204" pitchFamily="34" charset="0"/>
              </a:rPr>
              <a:t>와 비슷하게 진행</a:t>
            </a:r>
            <a:endParaRPr kumimoji="1" lang="en-US" altLang="ko-KR" sz="1600" b="1" dirty="0">
              <a:latin typeface="Trebuchet MS" panose="020B070302020209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ko-KR" sz="1600" dirty="0">
                <a:latin typeface="Trebuchet MS" panose="020B0703020202090204" pitchFamily="34" charset="0"/>
              </a:rPr>
              <a:t>GPU memory 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할당</a:t>
            </a: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ko-KR" sz="1600" dirty="0">
                <a:latin typeface="Trebuchet MS" panose="020B0703020202090204" pitchFamily="34" charset="0"/>
              </a:rPr>
              <a:t>CPU memory 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data</a:t>
            </a:r>
            <a:r>
              <a:rPr kumimoji="1" lang="ko-KR" altLang="en-US" sz="1600" dirty="0" err="1">
                <a:latin typeface="Trebuchet MS" panose="020B0703020202090204" pitchFamily="34" charset="0"/>
                <a:sym typeface="Wingdings" pitchFamily="2" charset="2"/>
              </a:rPr>
              <a:t>를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 GPU memory 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복사</a:t>
            </a:r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ko-KR" sz="1600" dirty="0" err="1">
                <a:latin typeface="Trebuchet MS" panose="020B0703020202090204" pitchFamily="34" charset="0"/>
                <a:sym typeface="Wingdings" pitchFamily="2" charset="2"/>
              </a:rPr>
              <a:t>cuDNN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ko-KR" altLang="en-US" sz="1600" dirty="0" err="1">
                <a:latin typeface="Trebuchet MS" panose="020B0703020202090204" pitchFamily="34" charset="0"/>
                <a:sym typeface="Wingdings" pitchFamily="2" charset="2"/>
              </a:rPr>
              <a:t>사용위한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ko-KR" altLang="en-US" sz="1600" dirty="0" err="1">
                <a:latin typeface="Trebuchet MS" panose="020B0703020202090204" pitchFamily="34" charset="0"/>
                <a:sym typeface="Wingdings" pitchFamily="2" charset="2"/>
              </a:rPr>
              <a:t>핸들러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생성</a:t>
            </a:r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data, filter, convolution descriptor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선언</a:t>
            </a:r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data shape &amp; type, convolution filter &amp; stride 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등 설정</a:t>
            </a:r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ko-KR" sz="1600" dirty="0">
                <a:latin typeface="Trebuchet MS" panose="020B0703020202090204" pitchFamily="34" charset="0"/>
              </a:rPr>
              <a:t>convolution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 </a:t>
            </a:r>
            <a:r>
              <a:rPr kumimoji="1" lang="en-US" altLang="ko-KR" sz="1600" dirty="0">
                <a:latin typeface="Trebuchet MS" panose="020B0703020202090204" pitchFamily="34" charset="0"/>
              </a:rPr>
              <a:t>forward algorithm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 설정</a:t>
            </a: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ko-KR" sz="1600" dirty="0">
                <a:latin typeface="Trebuchet MS" panose="020B0703020202090204" pitchFamily="34" charset="0"/>
              </a:rPr>
              <a:t>convolution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에 필요한 메모리 공간 있으면 할당</a:t>
            </a: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ko-KR" sz="1600" dirty="0">
                <a:latin typeface="Trebuchet MS" panose="020B0703020202090204" pitchFamily="34" charset="0"/>
              </a:rPr>
              <a:t>convolution 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실행</a:t>
            </a: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ko-KR" sz="1600" dirty="0">
                <a:latin typeface="Trebuchet MS" panose="020B0703020202090204" pitchFamily="34" charset="0"/>
              </a:rPr>
              <a:t>memory 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해제</a:t>
            </a:r>
            <a:endParaRPr kumimoji="1" lang="en-US" altLang="ko-KR" sz="16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1800" b="1" dirty="0">
                <a:latin typeface="Trebuchet MS" panose="020B0703020202090204" pitchFamily="34" charset="0"/>
              </a:rPr>
              <a:t>descriptor</a:t>
            </a: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Trebuchet MS" panose="020B0703020202090204" pitchFamily="34" charset="0"/>
              </a:rPr>
              <a:t>data, filter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 등의 정보를 저장하는 구조체</a:t>
            </a: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Trebuchet MS" panose="020B0703020202090204" pitchFamily="34" charset="0"/>
              </a:rPr>
              <a:t>tensor descriptor : layer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의 </a:t>
            </a:r>
            <a:r>
              <a:rPr kumimoji="1" lang="en-US" altLang="ko-KR" sz="1600" dirty="0">
                <a:latin typeface="Trebuchet MS" panose="020B0703020202090204" pitchFamily="34" charset="0"/>
              </a:rPr>
              <a:t>feature map 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형태 저장</a:t>
            </a:r>
            <a:r>
              <a:rPr kumimoji="1" lang="en-US" altLang="ko-KR" sz="1600" dirty="0">
                <a:latin typeface="Trebuchet MS" panose="020B0703020202090204" pitchFamily="34" charset="0"/>
              </a:rPr>
              <a:t> 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 input, output</a:t>
            </a: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Trebuchet MS" panose="020B0703020202090204" pitchFamily="34" charset="0"/>
              </a:rPr>
              <a:t>filter descriptor : filter (weight) 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형태 저장</a:t>
            </a: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Trebuchet MS" panose="020B0703020202090204" pitchFamily="34" charset="0"/>
              </a:rPr>
              <a:t>convolution descriptor : padding, stride, filter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 정보 저장</a:t>
            </a: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Trebuchet MS" panose="020B0703020202090204" pitchFamily="34" charset="0"/>
              </a:rPr>
              <a:t>convolution 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함수 호출 시</a:t>
            </a:r>
            <a:r>
              <a:rPr kumimoji="1" lang="en-US" altLang="ko-KR" sz="1600" dirty="0">
                <a:latin typeface="Trebuchet MS" panose="020B0703020202090204" pitchFamily="34" charset="0"/>
              </a:rPr>
              <a:t>,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 </a:t>
            </a:r>
            <a:r>
              <a:rPr kumimoji="1" lang="en-US" altLang="ko-KR" sz="1600" dirty="0">
                <a:latin typeface="Trebuchet MS" panose="020B0703020202090204" pitchFamily="34" charset="0"/>
              </a:rPr>
              <a:t>tensor descriptor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 </a:t>
            </a:r>
            <a:r>
              <a:rPr kumimoji="1" lang="en-US" altLang="ko-KR" sz="1600" dirty="0">
                <a:latin typeface="Trebuchet MS" panose="020B0703020202090204" pitchFamily="34" charset="0"/>
              </a:rPr>
              <a:t>(input/output),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 </a:t>
            </a:r>
            <a:r>
              <a:rPr kumimoji="1" lang="en-US" altLang="ko-KR" sz="1600" dirty="0">
                <a:latin typeface="Trebuchet MS" panose="020B0703020202090204" pitchFamily="34" charset="0"/>
              </a:rPr>
              <a:t>filter, convolution descriptor 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사용 </a:t>
            </a: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lvl="1">
              <a:lnSpc>
                <a:spcPct val="100000"/>
              </a:lnSpc>
            </a:pP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lvl="1">
              <a:lnSpc>
                <a:spcPct val="100000"/>
              </a:lnSpc>
            </a:pP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kumimoji="1" lang="en-US" altLang="ko-KR" sz="16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</a:pPr>
            <a:endParaRPr kumimoji="1" lang="en" altLang="ko-Kore-KR" sz="16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8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EC433-E16E-1240-A10A-E9A103C8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Trebuchet MS" panose="020B0703020202090204" pitchFamily="34" charset="0"/>
              </a:rPr>
              <a:t>cuDNN</a:t>
            </a:r>
            <a:r>
              <a:rPr kumimoji="1" lang="en-US" altLang="ko-Kore-KR" dirty="0">
                <a:latin typeface="Trebuchet MS" panose="020B0703020202090204" pitchFamily="34" charset="0"/>
              </a:rPr>
              <a:t> process flow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5775C-C899-3C46-8C25-947F54BA2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b="1" dirty="0">
                <a:latin typeface="Trebuchet MS" panose="020B0703020202090204" pitchFamily="34" charset="0"/>
              </a:rPr>
              <a:t>GPU </a:t>
            </a:r>
            <a:r>
              <a:rPr lang="ko-KR" altLang="en-US" sz="1600" b="1" dirty="0">
                <a:latin typeface="Trebuchet MS" panose="020B0703020202090204" pitchFamily="34" charset="0"/>
              </a:rPr>
              <a:t>메모리 할당 </a:t>
            </a:r>
            <a:r>
              <a:rPr lang="en-US" altLang="ko-KR" sz="1600" b="1" dirty="0">
                <a:latin typeface="Trebuchet MS" panose="020B0703020202090204" pitchFamily="34" charset="0"/>
              </a:rPr>
              <a:t>&amp;</a:t>
            </a:r>
            <a:r>
              <a:rPr lang="ko-KR" altLang="en-US" sz="1600" b="1" dirty="0">
                <a:latin typeface="Trebuchet MS" panose="020B0703020202090204" pitchFamily="34" charset="0"/>
              </a:rPr>
              <a:t> </a:t>
            </a:r>
            <a:r>
              <a:rPr lang="en-US" altLang="ko-KR" sz="1600" b="1" dirty="0">
                <a:latin typeface="Trebuchet MS" panose="020B0703020202090204" pitchFamily="34" charset="0"/>
              </a:rPr>
              <a:t>data </a:t>
            </a:r>
            <a:r>
              <a:rPr lang="ko-KR" altLang="en-US" sz="1600" b="1" dirty="0">
                <a:latin typeface="Trebuchet MS" panose="020B0703020202090204" pitchFamily="34" charset="0"/>
              </a:rPr>
              <a:t>복사 </a:t>
            </a:r>
            <a:r>
              <a:rPr lang="en-US" altLang="ko-KR" sz="1600" b="1" dirty="0">
                <a:latin typeface="Trebuchet MS" panose="020B0703020202090204" pitchFamily="34" charset="0"/>
              </a:rPr>
              <a:t>(CPU to GPU)</a:t>
            </a:r>
            <a:endParaRPr lang="en" altLang="ko-Kore-KR" sz="1600" b="1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cudaMalloc</a:t>
            </a:r>
            <a:r>
              <a:rPr lang="en" altLang="ko-Kore-KR" sz="1600" dirty="0">
                <a:latin typeface="Trebuchet MS" panose="020B0703020202090204" pitchFamily="34" charset="0"/>
              </a:rPr>
              <a:t>((void**) &amp;</a:t>
            </a:r>
            <a:r>
              <a:rPr lang="en" altLang="ko-Kore-KR" sz="1600" dirty="0" err="1">
                <a:latin typeface="Trebuchet MS" panose="020B0703020202090204" pitchFamily="34" charset="0"/>
              </a:rPr>
              <a:t>d_A</a:t>
            </a:r>
            <a:r>
              <a:rPr lang="en" altLang="ko-Kore-KR" sz="1600" dirty="0">
                <a:latin typeface="Trebuchet MS" panose="020B0703020202090204" pitchFamily="34" charset="0"/>
              </a:rPr>
              <a:t>, size);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cudaMemcpy</a:t>
            </a:r>
            <a:r>
              <a:rPr lang="en" altLang="ko-Kore-KR" sz="1600" dirty="0">
                <a:latin typeface="Trebuchet MS" panose="020B0703020202090204" pitchFamily="34" charset="0"/>
              </a:rPr>
              <a:t>(</a:t>
            </a:r>
            <a:r>
              <a:rPr lang="en" altLang="ko-Kore-KR" sz="1600" dirty="0" err="1">
                <a:latin typeface="Trebuchet MS" panose="020B0703020202090204" pitchFamily="34" charset="0"/>
              </a:rPr>
              <a:t>d_A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h_A</a:t>
            </a:r>
            <a:r>
              <a:rPr lang="en" altLang="ko-Kore-KR" sz="1600" dirty="0">
                <a:latin typeface="Trebuchet MS" panose="020B0703020202090204" pitchFamily="34" charset="0"/>
              </a:rPr>
              <a:t>, size,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cudaMemcpyHostToDevice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cudaMemcpy</a:t>
            </a:r>
            <a:r>
              <a:rPr lang="en" altLang="ko-Kore-KR" sz="1600" dirty="0">
                <a:latin typeface="Trebuchet MS" panose="020B0703020202090204" pitchFamily="34" charset="0"/>
              </a:rPr>
              <a:t>(</a:t>
            </a:r>
            <a:r>
              <a:rPr lang="en" altLang="ko-Kore-KR" sz="1600" dirty="0" err="1">
                <a:latin typeface="Trebuchet MS" panose="020B0703020202090204" pitchFamily="34" charset="0"/>
              </a:rPr>
              <a:t>devPtrF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devPtrF_h</a:t>
            </a:r>
            <a:r>
              <a:rPr lang="en" altLang="ko-Kore-KR" sz="1600" dirty="0">
                <a:latin typeface="Trebuchet MS" panose="020B0703020202090204" pitchFamily="34" charset="0"/>
              </a:rPr>
              <a:t>, size,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cudaMemcpyHostToDevice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b="1" dirty="0" err="1">
                <a:latin typeface="Trebuchet MS" panose="020B0703020202090204" pitchFamily="34" charset="0"/>
              </a:rPr>
              <a:t>cuDNN</a:t>
            </a:r>
            <a:r>
              <a:rPr kumimoji="1" lang="en-US" altLang="ko-Kore-KR" sz="1600" b="1" dirty="0">
                <a:latin typeface="Trebuchet MS" panose="020B0703020202090204" pitchFamily="34" charset="0"/>
              </a:rPr>
              <a:t> </a:t>
            </a:r>
            <a:r>
              <a:rPr kumimoji="1" lang="ko-KR" altLang="en-US" sz="1600" b="1" dirty="0">
                <a:latin typeface="Trebuchet MS" panose="020B0703020202090204" pitchFamily="34" charset="0"/>
              </a:rPr>
              <a:t>사용 위한 </a:t>
            </a:r>
            <a:r>
              <a:rPr kumimoji="1" lang="ko-KR" altLang="en-US" sz="1600" b="1" dirty="0" err="1">
                <a:latin typeface="Trebuchet MS" panose="020B0703020202090204" pitchFamily="34" charset="0"/>
              </a:rPr>
              <a:t>핸들러</a:t>
            </a:r>
            <a:r>
              <a:rPr kumimoji="1" lang="ko-KR" altLang="en-US" sz="1600" b="1" dirty="0">
                <a:latin typeface="Trebuchet MS" panose="020B0703020202090204" pitchFamily="34" charset="0"/>
              </a:rPr>
              <a:t> 설정</a:t>
            </a:r>
            <a:endParaRPr kumimoji="1" lang="en-US" altLang="ko-Kore-KR" sz="1600" b="1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cudnnCreate</a:t>
            </a:r>
            <a:r>
              <a:rPr lang="en" altLang="ko-Kore-KR" sz="1600" dirty="0">
                <a:latin typeface="Trebuchet MS" panose="020B0703020202090204" pitchFamily="34" charset="0"/>
              </a:rPr>
              <a:t> (&amp; handle_)</a:t>
            </a:r>
          </a:p>
          <a:p>
            <a:pPr>
              <a:lnSpc>
                <a:spcPct val="150000"/>
              </a:lnSpc>
            </a:pPr>
            <a:r>
              <a:rPr lang="en-US" altLang="ko-Kore-KR" sz="1600" b="1" dirty="0">
                <a:latin typeface="Trebuchet MS" panose="020B0703020202090204" pitchFamily="34" charset="0"/>
              </a:rPr>
              <a:t>descriptor</a:t>
            </a:r>
            <a:r>
              <a:rPr lang="ko-KR" altLang="en-US" sz="1600" b="1" dirty="0">
                <a:latin typeface="Trebuchet MS" panose="020B0703020202090204" pitchFamily="34" charset="0"/>
              </a:rPr>
              <a:t> 생성</a:t>
            </a:r>
            <a:endParaRPr lang="en" altLang="ko-Kore-KR" sz="1600" b="1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cudnnCreateTensorDescriptor</a:t>
            </a:r>
            <a:r>
              <a:rPr lang="en" altLang="ko-Kore-KR" sz="1600" dirty="0">
                <a:latin typeface="Trebuchet MS" panose="020B0703020202090204" pitchFamily="34" charset="0"/>
              </a:rPr>
              <a:t> (&amp;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cudnnIdesc</a:t>
            </a:r>
            <a:r>
              <a:rPr lang="en" altLang="ko-Kore-KR" sz="1600" dirty="0">
                <a:latin typeface="Trebuchet MS" panose="020B0703020202090204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cudnnCreateTensorDescriptor</a:t>
            </a:r>
            <a:r>
              <a:rPr lang="en" altLang="ko-Kore-KR" sz="1600" dirty="0">
                <a:latin typeface="Trebuchet MS" panose="020B0703020202090204" pitchFamily="34" charset="0"/>
              </a:rPr>
              <a:t> (&amp;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cudnnOdesc</a:t>
            </a:r>
            <a:r>
              <a:rPr lang="en" altLang="ko-Kore-KR" sz="1600" dirty="0">
                <a:latin typeface="Trebuchet MS" panose="020B0703020202090204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cudnnCreateFilterDescriptor</a:t>
            </a:r>
            <a:r>
              <a:rPr lang="en" altLang="ko-Kore-KR" sz="1600" dirty="0">
                <a:latin typeface="Trebuchet MS" panose="020B0703020202090204" pitchFamily="34" charset="0"/>
              </a:rPr>
              <a:t> (&amp;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cudnnFdesc</a:t>
            </a:r>
            <a:r>
              <a:rPr lang="en" altLang="ko-Kore-KR" sz="1600" dirty="0">
                <a:latin typeface="Trebuchet MS" panose="020B0703020202090204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cudnnCreateConvolutionDescriptor</a:t>
            </a:r>
            <a:r>
              <a:rPr lang="en" altLang="ko-Kore-KR" sz="1600" dirty="0">
                <a:latin typeface="Trebuchet MS" panose="020B0703020202090204" pitchFamily="34" charset="0"/>
              </a:rPr>
              <a:t> (&amp;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cudnnConvDesc</a:t>
            </a:r>
            <a:r>
              <a:rPr lang="en" altLang="ko-Kore-KR" sz="1600" dirty="0">
                <a:latin typeface="Trebuchet MS" panose="020B070302020209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" altLang="ko-Kore-KR" sz="1600" dirty="0">
              <a:latin typeface="Trebuchet MS" panose="020B070302020209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4493CC-26C1-FC40-81D6-B7BD5F35C9A1}"/>
              </a:ext>
            </a:extLst>
          </p:cNvPr>
          <p:cNvGrpSpPr/>
          <p:nvPr/>
        </p:nvGrpSpPr>
        <p:grpSpPr>
          <a:xfrm>
            <a:off x="5771321" y="3219552"/>
            <a:ext cx="5903843" cy="1822160"/>
            <a:chOff x="6178825" y="1012630"/>
            <a:chExt cx="5903843" cy="182216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90C675D-BD4B-4F4B-859E-6DC2E84C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825" y="1012630"/>
              <a:ext cx="5903843" cy="142307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22359A-F2D6-A84F-B88B-247D6810A3A2}"/>
                </a:ext>
              </a:extLst>
            </p:cNvPr>
            <p:cNvSpPr txBox="1"/>
            <p:nvPr/>
          </p:nvSpPr>
          <p:spPr>
            <a:xfrm>
              <a:off x="8604802" y="2527013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 err="1">
                  <a:latin typeface="Trebuchet MS" panose="020B0703020202090204" pitchFamily="34" charset="0"/>
                </a:rPr>
                <a:t>cuDNN</a:t>
              </a:r>
              <a:r>
                <a:rPr kumimoji="1" lang="en-US" altLang="ko-Kore-KR" sz="1400" dirty="0">
                  <a:latin typeface="Trebuchet MS" panose="020B0703020202090204" pitchFamily="34" charset="0"/>
                </a:rPr>
                <a:t> </a:t>
              </a:r>
              <a:r>
                <a:rPr kumimoji="1" lang="en-US" altLang="ko-Kore-KR" sz="1400" dirty="0" err="1">
                  <a:latin typeface="Trebuchet MS" panose="020B0703020202090204" pitchFamily="34" charset="0"/>
                </a:rPr>
                <a:t>api</a:t>
              </a:r>
              <a:endParaRPr kumimoji="1" lang="ko-Kore-KR" altLang="en-US" sz="1400" dirty="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35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EC433-E16E-1240-A10A-E9A103C8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Trebuchet MS" panose="020B0703020202090204" pitchFamily="34" charset="0"/>
              </a:rPr>
              <a:t>cuDNN</a:t>
            </a:r>
            <a:r>
              <a:rPr kumimoji="1" lang="en-US" altLang="ko-Kore-KR" dirty="0">
                <a:latin typeface="Trebuchet MS" panose="020B0703020202090204" pitchFamily="34" charset="0"/>
              </a:rPr>
              <a:t> process flow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5775C-C899-3C46-8C25-947F54BA2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>
                <a:latin typeface="Trebuchet MS" panose="020B0703020202090204" pitchFamily="34" charset="0"/>
              </a:rPr>
              <a:t>descriptor </a:t>
            </a:r>
            <a:r>
              <a:rPr lang="ko-KR" altLang="en-US" sz="1600" b="1" dirty="0">
                <a:latin typeface="Trebuchet MS" panose="020B0703020202090204" pitchFamily="34" charset="0"/>
              </a:rPr>
              <a:t>설정 </a:t>
            </a:r>
            <a:r>
              <a:rPr lang="en-US" altLang="ko-KR" sz="1600" b="1" dirty="0">
                <a:latin typeface="Trebuchet MS" panose="020B0703020202090204" pitchFamily="34" charset="0"/>
              </a:rPr>
              <a:t>(</a:t>
            </a:r>
            <a:r>
              <a:rPr lang="ko-KR" altLang="en-US" sz="1600" b="1" dirty="0">
                <a:latin typeface="Trebuchet MS" panose="020B0703020202090204" pitchFamily="34" charset="0"/>
              </a:rPr>
              <a:t>각 변수들은 미리 설정</a:t>
            </a:r>
            <a:r>
              <a:rPr lang="en-US" altLang="ko-KR" sz="1600" b="1" dirty="0">
                <a:latin typeface="Trebuchet MS" panose="020B0703020202090204" pitchFamily="34" charset="0"/>
              </a:rPr>
              <a:t>)</a:t>
            </a:r>
            <a:endParaRPr lang="en" altLang="ko-Kore-KR" sz="1600" b="1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cudnnSetConvolutionNdDescriptor</a:t>
            </a:r>
            <a:r>
              <a:rPr lang="en" altLang="ko-Kore-KR" sz="1600" dirty="0">
                <a:latin typeface="Trebuchet MS" panose="020B0703020202090204" pitchFamily="34" charset="0"/>
              </a:rPr>
              <a:t> (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cudnnConvDesc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convDim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padA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convstrideA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br>
              <a:rPr lang="en" altLang="ko-Kore-KR" sz="1600" dirty="0">
                <a:latin typeface="Trebuchet MS" panose="020B0703020202090204" pitchFamily="34" charset="0"/>
              </a:rPr>
            </a:br>
            <a:r>
              <a:rPr lang="en" altLang="ko-Kore-KR" sz="1600" dirty="0">
                <a:latin typeface="Trebuchet MS" panose="020B0703020202090204" pitchFamily="34" charset="0"/>
              </a:rPr>
              <a:t>				</a:t>
            </a:r>
            <a:r>
              <a:rPr lang="en" altLang="ko-Kore-KR" sz="1600" dirty="0" err="1">
                <a:latin typeface="Trebuchet MS" panose="020B0703020202090204" pitchFamily="34" charset="0"/>
              </a:rPr>
              <a:t>dilationA</a:t>
            </a:r>
            <a:r>
              <a:rPr lang="en" altLang="ko-Kore-KR" sz="1600" dirty="0">
                <a:latin typeface="Trebuchet MS" panose="020B0703020202090204" pitchFamily="34" charset="0"/>
              </a:rPr>
              <a:t>, CUDNN_CONVOLUTION, CUDNN_DATA_FLOAT);</a:t>
            </a: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latin typeface="Trebuchet MS" panose="020B0703020202090204" pitchFamily="34" charset="0"/>
              </a:rPr>
              <a:t>사용할 알고리즘 선택</a:t>
            </a:r>
            <a:endParaRPr lang="en" altLang="ko-Kore-KR" sz="1600" b="1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" altLang="ko-Kore-KR" sz="1600" dirty="0" err="1">
                <a:latin typeface="Trebuchet MS" panose="020B0703020202090204" pitchFamily="34" charset="0"/>
              </a:rPr>
              <a:t>cudnnConvolutionFwdAlgo_t</a:t>
            </a:r>
            <a:r>
              <a:rPr lang="en" altLang="ko-Kore-KR" sz="1600" dirty="0">
                <a:latin typeface="Trebuchet MS" panose="020B0703020202090204" pitchFamily="34" charset="0"/>
              </a:rPr>
              <a:t> algo = </a:t>
            </a:r>
            <a:r>
              <a:rPr lang="en" altLang="ko-Kore-KR" sz="1600" b="1" dirty="0">
                <a:latin typeface="Trebuchet MS" panose="020B0703020202090204" pitchFamily="34" charset="0"/>
              </a:rPr>
              <a:t>CUDNN_CONVOLUTION_FWD_ALGO_IMPLICIT_PRECOMP_GEMM</a:t>
            </a:r>
            <a:r>
              <a:rPr lang="en" altLang="ko-Kore-KR" sz="1600" dirty="0">
                <a:latin typeface="Trebuchet MS" panose="020B070302020209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latin typeface="Trebuchet MS" panose="020B0703020202090204" pitchFamily="34" charset="0"/>
              </a:rPr>
              <a:t>연산에 필요한 메모리 공간 있다면 할당</a:t>
            </a:r>
            <a:endParaRPr lang="en" altLang="ko-Kore-KR" sz="1600" b="1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cudnnGetConvolutionForwardWorkspaceSize</a:t>
            </a:r>
            <a:r>
              <a:rPr lang="en" altLang="ko-Kore-KR" sz="1600" dirty="0">
                <a:latin typeface="Trebuchet MS" panose="020B0703020202090204" pitchFamily="34" charset="0"/>
              </a:rPr>
              <a:t> (handle_,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cudnnIdesc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cudnnFdesc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br>
              <a:rPr lang="en" altLang="ko-Kore-KR" sz="1600" dirty="0">
                <a:latin typeface="Trebuchet MS" panose="020B0703020202090204" pitchFamily="34" charset="0"/>
              </a:rPr>
            </a:br>
            <a:r>
              <a:rPr lang="en" altLang="ko-Kore-KR" sz="1600" dirty="0">
                <a:latin typeface="Trebuchet MS" panose="020B0703020202090204" pitchFamily="34" charset="0"/>
              </a:rPr>
              <a:t>					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cudnnConvDesc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cudnnOdesc</a:t>
            </a:r>
            <a:r>
              <a:rPr lang="en" altLang="ko-Kore-KR" sz="1600" dirty="0">
                <a:latin typeface="Trebuchet MS" panose="020B0703020202090204" pitchFamily="34" charset="0"/>
              </a:rPr>
              <a:t>, algo, &amp; </a:t>
            </a:r>
            <a:r>
              <a:rPr lang="en" altLang="ko-Kore-KR" sz="1600" dirty="0" err="1">
                <a:latin typeface="Trebuchet MS" panose="020B0703020202090204" pitchFamily="34" charset="0"/>
              </a:rPr>
              <a:t>workSpaceSize</a:t>
            </a:r>
            <a:r>
              <a:rPr lang="en" altLang="ko-Kore-KR" sz="1600" dirty="0">
                <a:latin typeface="Trebuchet MS" panose="020B0703020202090204" pitchFamily="34" charset="0"/>
              </a:rPr>
              <a:t>));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" altLang="ko-Kore-KR" sz="1600" dirty="0">
                <a:latin typeface="Trebuchet MS" panose="020B0703020202090204" pitchFamily="34" charset="0"/>
              </a:rPr>
              <a:t>if (</a:t>
            </a:r>
            <a:r>
              <a:rPr lang="en" altLang="ko-Kore-KR" sz="1600" dirty="0" err="1">
                <a:latin typeface="Trebuchet MS" panose="020B0703020202090204" pitchFamily="34" charset="0"/>
              </a:rPr>
              <a:t>workSpaceSize</a:t>
            </a:r>
            <a:r>
              <a:rPr lang="en" altLang="ko-Kore-KR" sz="1600" dirty="0">
                <a:latin typeface="Trebuchet MS" panose="020B0703020202090204" pitchFamily="34" charset="0"/>
              </a:rPr>
              <a:t>&gt; 0) {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cudaMalloc</a:t>
            </a:r>
            <a:r>
              <a:rPr lang="en" altLang="ko-Kore-KR" sz="1600" dirty="0">
                <a:latin typeface="Trebuchet MS" panose="020B0703020202090204" pitchFamily="34" charset="0"/>
              </a:rPr>
              <a:t> (&amp; </a:t>
            </a:r>
            <a:r>
              <a:rPr lang="en" altLang="ko-Kore-KR" sz="1600" dirty="0" err="1">
                <a:latin typeface="Trebuchet MS" panose="020B0703020202090204" pitchFamily="34" charset="0"/>
              </a:rPr>
              <a:t>workSpace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workSpaceSize</a:t>
            </a:r>
            <a:r>
              <a:rPr lang="en" altLang="ko-Kore-KR" sz="1600" dirty="0">
                <a:latin typeface="Trebuchet MS" panose="020B0703020202090204" pitchFamily="34" charset="0"/>
              </a:rPr>
              <a:t>); }</a:t>
            </a: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latin typeface="Trebuchet MS" panose="020B0703020202090204" pitchFamily="34" charset="0"/>
              </a:rPr>
              <a:t>선택한 알고리즘 실행 </a:t>
            </a:r>
            <a:r>
              <a:rPr lang="en-US" altLang="ko-KR" sz="1600" b="1" dirty="0">
                <a:latin typeface="Trebuchet MS" panose="020B0703020202090204" pitchFamily="34" charset="0"/>
              </a:rPr>
              <a:t>(convolution </a:t>
            </a:r>
            <a:r>
              <a:rPr lang="ko-KR" altLang="en-US" sz="1600" b="1" dirty="0">
                <a:latin typeface="Trebuchet MS" panose="020B0703020202090204" pitchFamily="34" charset="0"/>
              </a:rPr>
              <a:t>수행</a:t>
            </a:r>
            <a:r>
              <a:rPr lang="en-US" altLang="ko-KR" sz="1600" b="1" dirty="0">
                <a:latin typeface="Trebuchet MS" panose="020B0703020202090204" pitchFamily="34" charset="0"/>
              </a:rPr>
              <a:t>)</a:t>
            </a:r>
            <a:endParaRPr lang="en" altLang="ko-Kore-KR" sz="1600" b="1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cudnnConvolutionForward</a:t>
            </a:r>
            <a:r>
              <a:rPr lang="en" altLang="ko-Kore-KR" sz="1600" dirty="0">
                <a:latin typeface="Trebuchet MS" panose="020B0703020202090204" pitchFamily="34" charset="0"/>
              </a:rPr>
              <a:t> (handle_, ( void *) (&amp; alpha),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cudnnIdesc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devPtrI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cudnnFdesc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devPtrF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cudnnConvDesc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br>
              <a:rPr lang="en" altLang="ko-Kore-KR" sz="1600" dirty="0">
                <a:latin typeface="Trebuchet MS" panose="020B0703020202090204" pitchFamily="34" charset="0"/>
              </a:rPr>
            </a:br>
            <a:r>
              <a:rPr lang="en" altLang="ko-Kore-KR" sz="1600" dirty="0">
                <a:latin typeface="Trebuchet MS" panose="020B0703020202090204" pitchFamily="34" charset="0"/>
              </a:rPr>
              <a:t>				algo, </a:t>
            </a:r>
            <a:r>
              <a:rPr lang="en" altLang="ko-Kore-KR" sz="1600" dirty="0" err="1">
                <a:latin typeface="Trebuchet MS" panose="020B0703020202090204" pitchFamily="34" charset="0"/>
              </a:rPr>
              <a:t>workSpace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workSpaceSize</a:t>
            </a:r>
            <a:r>
              <a:rPr lang="en" altLang="ko-Kore-KR" sz="1600" dirty="0">
                <a:latin typeface="Trebuchet MS" panose="020B0703020202090204" pitchFamily="34" charset="0"/>
              </a:rPr>
              <a:t>, ( void *) (&amp; beta),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cudnnOdesc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devPtrO</a:t>
            </a:r>
            <a:r>
              <a:rPr lang="en" altLang="ko-Kore-KR" sz="1600" dirty="0">
                <a:latin typeface="Trebuchet MS" panose="020B0703020202090204" pitchFamily="34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" altLang="ko-Kore-KR" sz="1600" dirty="0">
              <a:latin typeface="Trebuchet MS" panose="020B070302020209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3B96F2-34A2-8C4C-B0E3-7F278CAF5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76"/>
          <a:stretch/>
        </p:blipFill>
        <p:spPr>
          <a:xfrm>
            <a:off x="921301" y="4926624"/>
            <a:ext cx="2716420" cy="13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7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EC433-E16E-1240-A10A-E9A103C8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Trebuchet MS" panose="020B0703020202090204" pitchFamily="34" charset="0"/>
              </a:rPr>
              <a:t>cuDNN</a:t>
            </a:r>
            <a:r>
              <a:rPr kumimoji="1" lang="en-US" altLang="ko-Kore-KR" dirty="0">
                <a:latin typeface="Trebuchet MS" panose="020B0703020202090204" pitchFamily="34" charset="0"/>
              </a:rPr>
              <a:t> process flow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5775C-C899-3C46-8C25-947F54BA2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>
                <a:latin typeface="Trebuchet MS" panose="020B0703020202090204" pitchFamily="34" charset="0"/>
              </a:rPr>
              <a:t>memory </a:t>
            </a:r>
            <a:r>
              <a:rPr lang="ko-KR" altLang="en-US" sz="1600" b="1" dirty="0">
                <a:latin typeface="Trebuchet MS" panose="020B0703020202090204" pitchFamily="34" charset="0"/>
              </a:rPr>
              <a:t>해제</a:t>
            </a:r>
            <a:endParaRPr lang="en" altLang="ko-Kore-KR" sz="1600" b="1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cudnnSetTensorNdDescriptor</a:t>
            </a:r>
            <a:r>
              <a:rPr lang="en" altLang="ko-Kore-KR" sz="1600" dirty="0">
                <a:latin typeface="Trebuchet MS" panose="020B0703020202090204" pitchFamily="34" charset="0"/>
              </a:rPr>
              <a:t> (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cudnnIdesc</a:t>
            </a:r>
            <a:r>
              <a:rPr lang="en" altLang="ko-Kore-KR" sz="1600" dirty="0">
                <a:latin typeface="Trebuchet MS" panose="020B0703020202090204" pitchFamily="34" charset="0"/>
              </a:rPr>
              <a:t>, CUDNN_DATA_FLOAT,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convDim</a:t>
            </a:r>
            <a:r>
              <a:rPr lang="en" altLang="ko-Kore-KR" sz="1600" dirty="0">
                <a:latin typeface="Trebuchet MS" panose="020B0703020202090204" pitchFamily="34" charset="0"/>
              </a:rPr>
              <a:t> + 2, </a:t>
            </a:r>
            <a:r>
              <a:rPr lang="en" altLang="ko-Kore-KR" sz="1600" dirty="0" err="1">
                <a:latin typeface="Trebuchet MS" panose="020B0703020202090204" pitchFamily="34" charset="0"/>
              </a:rPr>
              <a:t>dimA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strideA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cudnnSetConvolutionNdDescriptor</a:t>
            </a:r>
            <a:r>
              <a:rPr lang="en" altLang="ko-Kore-KR" sz="1600" dirty="0">
                <a:latin typeface="Trebuchet MS" panose="020B0703020202090204" pitchFamily="34" charset="0"/>
              </a:rPr>
              <a:t> (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cudnnConvDesc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convDim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padA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r>
              <a:rPr lang="en" altLang="ko-Kore-KR" sz="1600" dirty="0" err="1">
                <a:latin typeface="Trebuchet MS" panose="020B0703020202090204" pitchFamily="34" charset="0"/>
              </a:rPr>
              <a:t>convstrideA</a:t>
            </a:r>
            <a:r>
              <a:rPr lang="en" altLang="ko-Kore-KR" sz="1600" dirty="0">
                <a:latin typeface="Trebuchet MS" panose="020B0703020202090204" pitchFamily="34" charset="0"/>
              </a:rPr>
              <a:t>, </a:t>
            </a:r>
            <a:br>
              <a:rPr lang="en" altLang="ko-Kore-KR" sz="1600" dirty="0">
                <a:latin typeface="Trebuchet MS" panose="020B0703020202090204" pitchFamily="34" charset="0"/>
              </a:rPr>
            </a:br>
            <a:r>
              <a:rPr lang="en" altLang="ko-Kore-KR" sz="1600" dirty="0">
                <a:latin typeface="Trebuchet MS" panose="020B0703020202090204" pitchFamily="34" charset="0"/>
              </a:rPr>
              <a:t>				</a:t>
            </a:r>
            <a:r>
              <a:rPr lang="en" altLang="ko-Kore-KR" sz="1600" dirty="0" err="1">
                <a:latin typeface="Trebuchet MS" panose="020B0703020202090204" pitchFamily="34" charset="0"/>
              </a:rPr>
              <a:t>dilationA</a:t>
            </a:r>
            <a:r>
              <a:rPr lang="en" altLang="ko-Kore-KR" sz="1600" dirty="0">
                <a:latin typeface="Trebuchet MS" panose="020B0703020202090204" pitchFamily="34" charset="0"/>
              </a:rPr>
              <a:t>, CUDNN_CONVOLUTION, CUDNN_DATA_FLOAT);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cudnnDestroyTensorDescriptor</a:t>
            </a:r>
            <a:r>
              <a:rPr lang="en" altLang="ko-Kore-KR" sz="1600" dirty="0">
                <a:latin typeface="Trebuchet MS" panose="020B0703020202090204" pitchFamily="34" charset="0"/>
              </a:rPr>
              <a:t> (&amp;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cudnnIdesc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cudnnDestroyTensorDescriptor</a:t>
            </a:r>
            <a:r>
              <a:rPr lang="en" altLang="ko-Kore-KR" sz="1600" dirty="0">
                <a:latin typeface="Trebuchet MS" panose="020B0703020202090204" pitchFamily="34" charset="0"/>
              </a:rPr>
              <a:t> (&amp;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cudnnOdesc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cudnnDestroyFilterDescriptor</a:t>
            </a:r>
            <a:r>
              <a:rPr lang="en" altLang="ko-Kore-KR" sz="1600" dirty="0">
                <a:latin typeface="Trebuchet MS" panose="020B0703020202090204" pitchFamily="34" charset="0"/>
              </a:rPr>
              <a:t> (&amp;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cudnnFdesc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cudnnDestroyConvolutionDescriptor</a:t>
            </a:r>
            <a:r>
              <a:rPr lang="en" altLang="ko-Kore-KR" sz="1600" dirty="0">
                <a:latin typeface="Trebuchet MS" panose="020B0703020202090204" pitchFamily="34" charset="0"/>
              </a:rPr>
              <a:t> (&amp; </a:t>
            </a:r>
            <a:r>
              <a:rPr lang="en" altLang="ko-Kore-KR" sz="1600" dirty="0" err="1">
                <a:latin typeface="Trebuchet MS" panose="020B0703020202090204" pitchFamily="34" charset="0"/>
              </a:rPr>
              <a:t>cudnnConvDesc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cudnnDestroy</a:t>
            </a:r>
            <a:r>
              <a:rPr lang="en" altLang="ko-Kore-KR" sz="1600" dirty="0">
                <a:latin typeface="Trebuchet MS" panose="020B0703020202090204" pitchFamily="34" charset="0"/>
              </a:rPr>
              <a:t>(&amp; handle_);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" altLang="ko-Kore-KR" sz="1600" dirty="0">
              <a:latin typeface="Trebuchet MS" panose="020B070302020209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cudaFree</a:t>
            </a:r>
            <a:r>
              <a:rPr lang="en" altLang="ko-Kore-KR" sz="1600" dirty="0">
                <a:latin typeface="Trebuchet MS" panose="020B0703020202090204" pitchFamily="34" charset="0"/>
              </a:rPr>
              <a:t>(</a:t>
            </a:r>
            <a:r>
              <a:rPr lang="en" altLang="ko-Kore-KR" sz="1600" dirty="0" err="1">
                <a:latin typeface="Trebuchet MS" panose="020B0703020202090204" pitchFamily="34" charset="0"/>
              </a:rPr>
              <a:t>d_A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cudaFree</a:t>
            </a:r>
            <a:r>
              <a:rPr lang="en" altLang="ko-Kore-KR" sz="1600" dirty="0">
                <a:latin typeface="Trebuchet MS" panose="020B0703020202090204" pitchFamily="34" charset="0"/>
              </a:rPr>
              <a:t>(</a:t>
            </a:r>
            <a:r>
              <a:rPr lang="en" altLang="ko-Kore-KR" sz="1600" dirty="0" err="1">
                <a:latin typeface="Trebuchet MS" panose="020B0703020202090204" pitchFamily="34" charset="0"/>
              </a:rPr>
              <a:t>h_A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 sz="1600" b="1" dirty="0" err="1">
                <a:latin typeface="Trebuchet MS" panose="020B0703020202090204" pitchFamily="34" charset="0"/>
              </a:rPr>
              <a:t>cudaFree</a:t>
            </a:r>
            <a:r>
              <a:rPr lang="en" altLang="ko-Kore-KR" sz="1600" dirty="0">
                <a:latin typeface="Trebuchet MS" panose="020B0703020202090204" pitchFamily="34" charset="0"/>
              </a:rPr>
              <a:t>(</a:t>
            </a:r>
            <a:r>
              <a:rPr lang="en" altLang="ko-Kore-KR" sz="1600" dirty="0" err="1">
                <a:latin typeface="Trebuchet MS" panose="020B0703020202090204" pitchFamily="34" charset="0"/>
              </a:rPr>
              <a:t>devPtrF</a:t>
            </a:r>
            <a:r>
              <a:rPr lang="en" altLang="ko-Kore-KR" sz="1600" dirty="0">
                <a:latin typeface="Trebuchet MS" panose="020B0703020202090204" pitchFamily="34" charset="0"/>
              </a:rPr>
              <a:t>);</a:t>
            </a:r>
            <a:endParaRPr kumimoji="1" lang="en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359392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tensor core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err="1"/>
              <a:t>cuDNN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5F8024-EBA0-844C-A02B-6D3803F723F5}"/>
              </a:ext>
            </a:extLst>
          </p:cNvPr>
          <p:cNvSpPr/>
          <p:nvPr/>
        </p:nvSpPr>
        <p:spPr>
          <a:xfrm>
            <a:off x="3568147" y="3899028"/>
            <a:ext cx="8160027" cy="2082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3E2D6-3613-9C4D-B034-06A572BC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Trebuchet MS" panose="020B0703020202090204" pitchFamily="34" charset="0"/>
              </a:rPr>
              <a:t>Graphics Processing Unit (GPU)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CA091-5105-4A41-983E-231351F24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>
                <a:latin typeface="Trebuchet MS" panose="020B0703020202090204" pitchFamily="34" charset="0"/>
              </a:rPr>
              <a:t>3D</a:t>
            </a:r>
            <a:r>
              <a:rPr kumimoji="1" lang="ko-KR" altLang="en-US" sz="1800" dirty="0">
                <a:latin typeface="Trebuchet MS" panose="020B0703020202090204" pitchFamily="34" charset="0"/>
              </a:rPr>
              <a:t> 그래픽 처리 위한 하드웨어</a:t>
            </a:r>
            <a:endParaRPr kumimoji="1" lang="en-US" altLang="ko-KR" sz="1800" dirty="0">
              <a:latin typeface="Trebuchet MS" panose="020B0703020202090204" pitchFamily="34" charset="0"/>
            </a:endParaRPr>
          </a:p>
          <a:p>
            <a:r>
              <a:rPr kumimoji="1" lang="en-US" altLang="ko-Kore-KR" sz="1800" dirty="0">
                <a:latin typeface="Trebuchet MS" panose="020B0703020202090204" pitchFamily="34" charset="0"/>
              </a:rPr>
              <a:t>General-Purpose Computation on GPU (GPGPU)  </a:t>
            </a:r>
            <a:r>
              <a:rPr kumimoji="1" lang="en-US" altLang="ko-Kore-KR" sz="1600" dirty="0">
                <a:latin typeface="Trebuchet MS" panose="020B0703020202090204" pitchFamily="34" charset="0"/>
              </a:rPr>
              <a:t>: 2006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 </a:t>
            </a:r>
            <a:r>
              <a:rPr kumimoji="1" lang="en-US" altLang="ko-Kore-KR" sz="1600" dirty="0">
                <a:latin typeface="Trebuchet MS" panose="020B0703020202090204" pitchFamily="34" charset="0"/>
              </a:rPr>
              <a:t>~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 현재</a:t>
            </a:r>
            <a:endParaRPr kumimoji="1" lang="en-US" altLang="ko-Kore-KR" sz="1800" dirty="0">
              <a:latin typeface="Trebuchet MS" panose="020B0703020202090204" pitchFamily="34" charset="0"/>
            </a:endParaRPr>
          </a:p>
          <a:p>
            <a:pPr lvl="1"/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그래픽 뿐만 아니라 범용 연산 분야에서 활용</a:t>
            </a:r>
            <a:endParaRPr kumimoji="1" lang="ko-Kore-KR" altLang="en-US" sz="1600" dirty="0">
              <a:latin typeface="Trebuchet MS" panose="020B070302020209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8F767CF-16B5-3F4F-9401-C4209C462E83}"/>
              </a:ext>
            </a:extLst>
          </p:cNvPr>
          <p:cNvGrpSpPr/>
          <p:nvPr/>
        </p:nvGrpSpPr>
        <p:grpSpPr>
          <a:xfrm>
            <a:off x="1183260" y="2644770"/>
            <a:ext cx="3848997" cy="2713233"/>
            <a:chOff x="1125450" y="2822442"/>
            <a:chExt cx="4073694" cy="226892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F3CFC0F-8C44-5147-93D3-66F069F33718}"/>
                </a:ext>
              </a:extLst>
            </p:cNvPr>
            <p:cNvSpPr/>
            <p:nvPr/>
          </p:nvSpPr>
          <p:spPr>
            <a:xfrm>
              <a:off x="1125450" y="2822442"/>
              <a:ext cx="4073694" cy="2268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>
                <a:latin typeface="Trebuchet MS" panose="020B0703020202090204" pitchFamily="34" charset="0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0D1375D-19CC-B044-8D8C-B613293A1BD5}"/>
                </a:ext>
              </a:extLst>
            </p:cNvPr>
            <p:cNvGrpSpPr/>
            <p:nvPr/>
          </p:nvGrpSpPr>
          <p:grpSpPr>
            <a:xfrm>
              <a:off x="1328087" y="2985654"/>
              <a:ext cx="3678022" cy="1904435"/>
              <a:chOff x="1328087" y="2985654"/>
              <a:chExt cx="3678022" cy="190443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A616FC7-4735-524A-9602-3FD3C7587F73}"/>
                  </a:ext>
                </a:extLst>
              </p:cNvPr>
              <p:cNvSpPr/>
              <p:nvPr/>
            </p:nvSpPr>
            <p:spPr>
              <a:xfrm>
                <a:off x="3310405" y="2985654"/>
                <a:ext cx="817274" cy="44334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atin typeface="Trebuchet MS" panose="020B0703020202090204" pitchFamily="34" charset="0"/>
                  </a:rPr>
                  <a:t>ALU</a:t>
                </a:r>
                <a:endParaRPr kumimoji="1" lang="ko-Kore-KR" altLang="en-US" sz="140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8C6D115-203C-9347-9840-78B7B05C32D2}"/>
                  </a:ext>
                </a:extLst>
              </p:cNvPr>
              <p:cNvSpPr/>
              <p:nvPr/>
            </p:nvSpPr>
            <p:spPr>
              <a:xfrm>
                <a:off x="1328087" y="2985654"/>
                <a:ext cx="1921162" cy="966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atin typeface="Trebuchet MS" panose="020B0703020202090204" pitchFamily="34" charset="0"/>
                  </a:rPr>
                  <a:t>control</a:t>
                </a:r>
                <a:endParaRPr kumimoji="1" lang="ko-Kore-KR" altLang="en-US" sz="140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037DA75-1BA4-9641-880F-7A868EE07072}"/>
                  </a:ext>
                </a:extLst>
              </p:cNvPr>
              <p:cNvSpPr/>
              <p:nvPr/>
            </p:nvSpPr>
            <p:spPr>
              <a:xfrm>
                <a:off x="1328087" y="4003398"/>
                <a:ext cx="3678022" cy="8866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atin typeface="Trebuchet MS" panose="020B0703020202090204" pitchFamily="34" charset="0"/>
                  </a:rPr>
                  <a:t>Cache</a:t>
                </a:r>
                <a:endParaRPr kumimoji="1" lang="ko-Kore-KR" altLang="en-US" sz="140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BF6722E-34A5-8846-B3A1-F893E4D3811C}"/>
                  </a:ext>
                </a:extLst>
              </p:cNvPr>
              <p:cNvSpPr/>
              <p:nvPr/>
            </p:nvSpPr>
            <p:spPr>
              <a:xfrm>
                <a:off x="4188835" y="2985654"/>
                <a:ext cx="817274" cy="44334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atin typeface="Trebuchet MS" panose="020B0703020202090204" pitchFamily="34" charset="0"/>
                  </a:rPr>
                  <a:t>ALU</a:t>
                </a:r>
                <a:endParaRPr kumimoji="1" lang="ko-Kore-KR" altLang="en-US" sz="140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9E432E8-B41A-9F41-84B6-E298264205E0}"/>
                  </a:ext>
                </a:extLst>
              </p:cNvPr>
              <p:cNvSpPr/>
              <p:nvPr/>
            </p:nvSpPr>
            <p:spPr>
              <a:xfrm>
                <a:off x="3310405" y="3508859"/>
                <a:ext cx="817274" cy="44334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atin typeface="Trebuchet MS" panose="020B0703020202090204" pitchFamily="34" charset="0"/>
                  </a:rPr>
                  <a:t>ALU</a:t>
                </a:r>
                <a:endParaRPr kumimoji="1" lang="ko-Kore-KR" altLang="en-US" sz="140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3022BE1-4697-274E-91FD-9F38ACD384DE}"/>
                  </a:ext>
                </a:extLst>
              </p:cNvPr>
              <p:cNvSpPr/>
              <p:nvPr/>
            </p:nvSpPr>
            <p:spPr>
              <a:xfrm>
                <a:off x="4188835" y="3508859"/>
                <a:ext cx="817274" cy="44334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atin typeface="Trebuchet MS" panose="020B0703020202090204" pitchFamily="34" charset="0"/>
                  </a:rPr>
                  <a:t>ALU</a:t>
                </a:r>
                <a:endParaRPr kumimoji="1" lang="ko-Kore-KR" altLang="en-US" sz="1400" dirty="0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949A6B8-E428-2A48-925F-CE5BE7A84145}"/>
              </a:ext>
            </a:extLst>
          </p:cNvPr>
          <p:cNvGrpSpPr/>
          <p:nvPr/>
        </p:nvGrpSpPr>
        <p:grpSpPr>
          <a:xfrm>
            <a:off x="6298031" y="2644771"/>
            <a:ext cx="5197315" cy="2713233"/>
            <a:chOff x="5486400" y="2466109"/>
            <a:chExt cx="6581695" cy="324860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E0EB5FA-5130-B141-AA0B-C709AD59FC52}"/>
                </a:ext>
              </a:extLst>
            </p:cNvPr>
            <p:cNvSpPr/>
            <p:nvPr/>
          </p:nvSpPr>
          <p:spPr>
            <a:xfrm>
              <a:off x="5486400" y="2466109"/>
              <a:ext cx="6581695" cy="32486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>
                <a:latin typeface="Trebuchet MS" panose="020B0703020202090204" pitchFamily="34" charset="0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F785B78-7A36-6F45-A1C5-BD6EA05D623B}"/>
                </a:ext>
              </a:extLst>
            </p:cNvPr>
            <p:cNvGrpSpPr/>
            <p:nvPr/>
          </p:nvGrpSpPr>
          <p:grpSpPr>
            <a:xfrm>
              <a:off x="5660254" y="2639289"/>
              <a:ext cx="6200215" cy="2855325"/>
              <a:chOff x="6294383" y="2740889"/>
              <a:chExt cx="6200215" cy="2855325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8406F9-55FF-0346-A66B-A6DE0287C154}"/>
                  </a:ext>
                </a:extLst>
              </p:cNvPr>
              <p:cNvGrpSpPr/>
              <p:nvPr/>
            </p:nvGrpSpPr>
            <p:grpSpPr>
              <a:xfrm>
                <a:off x="6294383" y="2740889"/>
                <a:ext cx="891510" cy="438074"/>
                <a:chOff x="6294383" y="2740891"/>
                <a:chExt cx="891510" cy="540591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303DD94-E495-0343-B229-C20D3BB4F4E2}"/>
                    </a:ext>
                  </a:extLst>
                </p:cNvPr>
                <p:cNvSpPr/>
                <p:nvPr/>
              </p:nvSpPr>
              <p:spPr>
                <a:xfrm>
                  <a:off x="6294383" y="2740891"/>
                  <a:ext cx="891510" cy="25582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2BBB830-DE60-8C45-9854-3B56ABB6C6A4}"/>
                    </a:ext>
                  </a:extLst>
                </p:cNvPr>
                <p:cNvSpPr/>
                <p:nvPr/>
              </p:nvSpPr>
              <p:spPr>
                <a:xfrm>
                  <a:off x="6294383" y="3025653"/>
                  <a:ext cx="891510" cy="25582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B7E7C047-408A-BD4B-AF9C-A4A1C55E77B6}"/>
                  </a:ext>
                </a:extLst>
              </p:cNvPr>
              <p:cNvGrpSpPr/>
              <p:nvPr/>
            </p:nvGrpSpPr>
            <p:grpSpPr>
              <a:xfrm>
                <a:off x="6294383" y="3249385"/>
                <a:ext cx="891510" cy="438072"/>
                <a:chOff x="6294383" y="2343865"/>
                <a:chExt cx="891510" cy="540589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167C923-E6EA-8B4D-8793-F2BC6E990F87}"/>
                    </a:ext>
                  </a:extLst>
                </p:cNvPr>
                <p:cNvSpPr/>
                <p:nvPr/>
              </p:nvSpPr>
              <p:spPr>
                <a:xfrm>
                  <a:off x="6294383" y="2343865"/>
                  <a:ext cx="891510" cy="25582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4CBD3E2B-0B0A-DB49-96FE-968F9C36BB69}"/>
                    </a:ext>
                  </a:extLst>
                </p:cNvPr>
                <p:cNvSpPr/>
                <p:nvPr/>
              </p:nvSpPr>
              <p:spPr>
                <a:xfrm>
                  <a:off x="6294383" y="2628626"/>
                  <a:ext cx="891510" cy="25582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8A32BB1-262C-9945-ACCF-2344FA7F8AC9}"/>
                  </a:ext>
                </a:extLst>
              </p:cNvPr>
              <p:cNvGrpSpPr/>
              <p:nvPr/>
            </p:nvGrpSpPr>
            <p:grpSpPr>
              <a:xfrm>
                <a:off x="7280294" y="2740892"/>
                <a:ext cx="5214304" cy="439799"/>
                <a:chOff x="8314219" y="2740891"/>
                <a:chExt cx="5214304" cy="255829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B15D7673-27C8-E146-984C-9CF1B69F3A92}"/>
                    </a:ext>
                  </a:extLst>
                </p:cNvPr>
                <p:cNvSpPr/>
                <p:nvPr/>
              </p:nvSpPr>
              <p:spPr>
                <a:xfrm>
                  <a:off x="8314219" y="2740891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1117819-DF3E-3A4F-BD8B-AF2BE73EF746}"/>
                    </a:ext>
                  </a:extLst>
                </p:cNvPr>
                <p:cNvSpPr/>
                <p:nvPr/>
              </p:nvSpPr>
              <p:spPr>
                <a:xfrm>
                  <a:off x="9193626" y="2740891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756A1FB0-B94F-0D4A-A2DF-A33E58D920E3}"/>
                    </a:ext>
                  </a:extLst>
                </p:cNvPr>
                <p:cNvSpPr/>
                <p:nvPr/>
              </p:nvSpPr>
              <p:spPr>
                <a:xfrm>
                  <a:off x="10073031" y="2740891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597DC917-C529-8E46-8F98-855ECF167608}"/>
                    </a:ext>
                  </a:extLst>
                </p:cNvPr>
                <p:cNvSpPr/>
                <p:nvPr/>
              </p:nvSpPr>
              <p:spPr>
                <a:xfrm>
                  <a:off x="10952437" y="2740891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49F088C-8E39-6A4D-8784-F256E057D18F}"/>
                    </a:ext>
                  </a:extLst>
                </p:cNvPr>
                <p:cNvSpPr/>
                <p:nvPr/>
              </p:nvSpPr>
              <p:spPr>
                <a:xfrm>
                  <a:off x="11831843" y="2740891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06DCA94A-0B92-FA47-B98F-3A0B2619EAF6}"/>
                    </a:ext>
                  </a:extLst>
                </p:cNvPr>
                <p:cNvSpPr/>
                <p:nvPr/>
              </p:nvSpPr>
              <p:spPr>
                <a:xfrm>
                  <a:off x="12711249" y="2740891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02DA5C12-BEBB-534F-8334-D0C4B1EF40C7}"/>
                  </a:ext>
                </a:extLst>
              </p:cNvPr>
              <p:cNvGrpSpPr/>
              <p:nvPr/>
            </p:nvGrpSpPr>
            <p:grpSpPr>
              <a:xfrm>
                <a:off x="7280294" y="3249386"/>
                <a:ext cx="5214304" cy="439801"/>
                <a:chOff x="8314219" y="2553740"/>
                <a:chExt cx="5214304" cy="25583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7493339-EEB5-984E-95E5-FB589C93B4F7}"/>
                    </a:ext>
                  </a:extLst>
                </p:cNvPr>
                <p:cNvSpPr/>
                <p:nvPr/>
              </p:nvSpPr>
              <p:spPr>
                <a:xfrm>
                  <a:off x="8314219" y="2553740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F66207E0-DED4-F449-8C01-D7C2CFEBDA7D}"/>
                    </a:ext>
                  </a:extLst>
                </p:cNvPr>
                <p:cNvSpPr/>
                <p:nvPr/>
              </p:nvSpPr>
              <p:spPr>
                <a:xfrm>
                  <a:off x="9193626" y="2553741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84C2791-6208-DB47-A4C1-7E92A74105A0}"/>
                    </a:ext>
                  </a:extLst>
                </p:cNvPr>
                <p:cNvSpPr/>
                <p:nvPr/>
              </p:nvSpPr>
              <p:spPr>
                <a:xfrm>
                  <a:off x="10073031" y="2553741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FDC096A-F358-F94D-96FD-09FEF25B55C7}"/>
                    </a:ext>
                  </a:extLst>
                </p:cNvPr>
                <p:cNvSpPr/>
                <p:nvPr/>
              </p:nvSpPr>
              <p:spPr>
                <a:xfrm>
                  <a:off x="10952437" y="2553741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2609F92-55CD-EE4F-BB6C-CC1E0010139D}"/>
                    </a:ext>
                  </a:extLst>
                </p:cNvPr>
                <p:cNvSpPr/>
                <p:nvPr/>
              </p:nvSpPr>
              <p:spPr>
                <a:xfrm>
                  <a:off x="11831843" y="2553741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3FA4B2B5-5F28-144E-8B76-5A8137C94D3C}"/>
                    </a:ext>
                  </a:extLst>
                </p:cNvPr>
                <p:cNvSpPr/>
                <p:nvPr/>
              </p:nvSpPr>
              <p:spPr>
                <a:xfrm>
                  <a:off x="12711249" y="2553741"/>
                  <a:ext cx="817274" cy="25582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400" dirty="0">
                      <a:latin typeface="Trebuchet MS" panose="020B0703020202090204" pitchFamily="34" charset="0"/>
                    </a:rPr>
                    <a:t>ALU</a:t>
                  </a:r>
                  <a:endParaRPr kumimoji="1" lang="ko-Kore-KR" altLang="en-US" sz="1400" dirty="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3C60A87-CCE1-2244-9BA0-80C7B4CE0131}"/>
                  </a:ext>
                </a:extLst>
              </p:cNvPr>
              <p:cNvGrpSpPr/>
              <p:nvPr/>
            </p:nvGrpSpPr>
            <p:grpSpPr>
              <a:xfrm>
                <a:off x="6294383" y="5132613"/>
                <a:ext cx="6200215" cy="463601"/>
                <a:chOff x="6294383" y="5132613"/>
                <a:chExt cx="6200215" cy="463601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7205D1C0-090A-894B-AB21-E58E889EB2C8}"/>
                    </a:ext>
                  </a:extLst>
                </p:cNvPr>
                <p:cNvGrpSpPr/>
                <p:nvPr/>
              </p:nvGrpSpPr>
              <p:grpSpPr>
                <a:xfrm>
                  <a:off x="6294383" y="5132613"/>
                  <a:ext cx="891510" cy="463601"/>
                  <a:chOff x="6294383" y="3002877"/>
                  <a:chExt cx="891510" cy="549118"/>
                </a:xfrm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D8B1C0F9-C557-8B44-8DB1-A40E628690B5}"/>
                      </a:ext>
                    </a:extLst>
                  </p:cNvPr>
                  <p:cNvSpPr/>
                  <p:nvPr/>
                </p:nvSpPr>
                <p:spPr>
                  <a:xfrm>
                    <a:off x="6294383" y="3002877"/>
                    <a:ext cx="891510" cy="25583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1400" dirty="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F63BA592-4738-9F47-85D5-5755CA736ABF}"/>
                      </a:ext>
                    </a:extLst>
                  </p:cNvPr>
                  <p:cNvSpPr/>
                  <p:nvPr/>
                </p:nvSpPr>
                <p:spPr>
                  <a:xfrm>
                    <a:off x="6294383" y="3296165"/>
                    <a:ext cx="891510" cy="25583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sz="1400" dirty="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3D74B123-BA4F-A744-877E-2EBFE642C500}"/>
                    </a:ext>
                  </a:extLst>
                </p:cNvPr>
                <p:cNvGrpSpPr/>
                <p:nvPr/>
              </p:nvGrpSpPr>
              <p:grpSpPr>
                <a:xfrm>
                  <a:off x="7280294" y="5132615"/>
                  <a:ext cx="5214304" cy="439800"/>
                  <a:chOff x="8314219" y="2869553"/>
                  <a:chExt cx="5214304" cy="255829"/>
                </a:xfrm>
              </p:grpSpPr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AF1FFC23-3ACC-7F45-A2C6-4682D4EFFDAB}"/>
                      </a:ext>
                    </a:extLst>
                  </p:cNvPr>
                  <p:cNvSpPr/>
                  <p:nvPr/>
                </p:nvSpPr>
                <p:spPr>
                  <a:xfrm>
                    <a:off x="8314219" y="2869553"/>
                    <a:ext cx="817274" cy="255829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400" dirty="0">
                        <a:latin typeface="Trebuchet MS" panose="020B0703020202090204" pitchFamily="34" charset="0"/>
                      </a:rPr>
                      <a:t>ALU</a:t>
                    </a:r>
                    <a:endParaRPr kumimoji="1" lang="ko-Kore-KR" altLang="en-US" sz="1400" dirty="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8719E204-1526-FB41-B9A5-4F7B06AC1FB2}"/>
                      </a:ext>
                    </a:extLst>
                  </p:cNvPr>
                  <p:cNvSpPr/>
                  <p:nvPr/>
                </p:nvSpPr>
                <p:spPr>
                  <a:xfrm>
                    <a:off x="9193626" y="2869553"/>
                    <a:ext cx="817274" cy="255829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400" dirty="0">
                        <a:latin typeface="Trebuchet MS" panose="020B0703020202090204" pitchFamily="34" charset="0"/>
                      </a:rPr>
                      <a:t>ALU</a:t>
                    </a:r>
                    <a:endParaRPr kumimoji="1" lang="ko-Kore-KR" altLang="en-US" sz="1400" dirty="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63A90852-888B-504B-AE94-57F77B7226AB}"/>
                      </a:ext>
                    </a:extLst>
                  </p:cNvPr>
                  <p:cNvSpPr/>
                  <p:nvPr/>
                </p:nvSpPr>
                <p:spPr>
                  <a:xfrm>
                    <a:off x="10073031" y="2869553"/>
                    <a:ext cx="817274" cy="255829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400" dirty="0">
                        <a:latin typeface="Trebuchet MS" panose="020B0703020202090204" pitchFamily="34" charset="0"/>
                      </a:rPr>
                      <a:t>ALU</a:t>
                    </a:r>
                    <a:endParaRPr kumimoji="1" lang="ko-Kore-KR" altLang="en-US" sz="1400" dirty="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4ABCE148-04DD-4549-99D3-807A8EBE7524}"/>
                      </a:ext>
                    </a:extLst>
                  </p:cNvPr>
                  <p:cNvSpPr/>
                  <p:nvPr/>
                </p:nvSpPr>
                <p:spPr>
                  <a:xfrm>
                    <a:off x="10952437" y="2869553"/>
                    <a:ext cx="817274" cy="255829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400" dirty="0">
                        <a:latin typeface="Trebuchet MS" panose="020B0703020202090204" pitchFamily="34" charset="0"/>
                      </a:rPr>
                      <a:t>ALU</a:t>
                    </a:r>
                    <a:endParaRPr kumimoji="1" lang="ko-Kore-KR" altLang="en-US" sz="1400" dirty="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26A9C215-79D5-7F4C-9CE9-B1C1FCB69202}"/>
                      </a:ext>
                    </a:extLst>
                  </p:cNvPr>
                  <p:cNvSpPr/>
                  <p:nvPr/>
                </p:nvSpPr>
                <p:spPr>
                  <a:xfrm>
                    <a:off x="11831843" y="2869553"/>
                    <a:ext cx="817274" cy="255829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400" dirty="0">
                        <a:latin typeface="Trebuchet MS" panose="020B0703020202090204" pitchFamily="34" charset="0"/>
                      </a:rPr>
                      <a:t>ALU</a:t>
                    </a:r>
                    <a:endParaRPr kumimoji="1" lang="ko-Kore-KR" altLang="en-US" sz="1400" dirty="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AAAAA579-71A9-BE4E-B567-2EFF68EF8641}"/>
                      </a:ext>
                    </a:extLst>
                  </p:cNvPr>
                  <p:cNvSpPr/>
                  <p:nvPr/>
                </p:nvSpPr>
                <p:spPr>
                  <a:xfrm>
                    <a:off x="12711249" y="2869553"/>
                    <a:ext cx="817274" cy="255829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400" dirty="0">
                        <a:latin typeface="Trebuchet MS" panose="020B0703020202090204" pitchFamily="34" charset="0"/>
                      </a:rPr>
                      <a:t>ALU</a:t>
                    </a:r>
                    <a:endParaRPr kumimoji="1" lang="ko-Kore-KR" altLang="en-US" sz="1400" dirty="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01EFD80-CB76-204C-B900-DCF33A006C3A}"/>
                      </a:ext>
                    </a:extLst>
                  </p:cNvPr>
                  <p:cNvSpPr txBox="1"/>
                  <p:nvPr/>
                </p:nvSpPr>
                <p:spPr>
                  <a:xfrm>
                    <a:off x="9523242" y="4171331"/>
                    <a:ext cx="140069" cy="2579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ore-KR" altLang="en-US" sz="1400" b="1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ore-KR" altLang="en-US" sz="1400" b="1" dirty="0">
                      <a:latin typeface="Trebuchet MS" panose="020B0703020202090204" pitchFamily="34" charset="0"/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01EFD80-CB76-204C-B900-DCF33A006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3242" y="4171331"/>
                    <a:ext cx="140069" cy="25795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20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187999B-CF2B-E14E-ABBE-D5EFF32176FC}"/>
              </a:ext>
            </a:extLst>
          </p:cNvPr>
          <p:cNvSpPr txBox="1"/>
          <p:nvPr/>
        </p:nvSpPr>
        <p:spPr>
          <a:xfrm>
            <a:off x="2643559" y="5511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Trebuchet MS" panose="020B0703020202090204" pitchFamily="34" charset="0"/>
              </a:rPr>
              <a:t>CPU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002DA3-A18D-C34D-9A81-821B5EAC276D}"/>
              </a:ext>
            </a:extLst>
          </p:cNvPr>
          <p:cNvSpPr txBox="1"/>
          <p:nvPr/>
        </p:nvSpPr>
        <p:spPr>
          <a:xfrm>
            <a:off x="8641770" y="55093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Trebuchet MS" panose="020B0703020202090204" pitchFamily="34" charset="0"/>
              </a:rPr>
              <a:t>GPU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B2808-1205-8746-9CB5-3EAFFE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Trebuchet MS" panose="020B0703020202090204" pitchFamily="34" charset="0"/>
              </a:rPr>
              <a:t>GPU architecture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29E7-A760-0B45-B6E6-BADA39CA2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1800" dirty="0">
                <a:latin typeface="Trebuchet MS" panose="020B0703020202090204" pitchFamily="34" charset="0"/>
              </a:rPr>
              <a:t>Streaming Multi-processor</a:t>
            </a:r>
          </a:p>
          <a:p>
            <a:r>
              <a:rPr kumimoji="1" lang="en-US" altLang="ko-KR" sz="1800" dirty="0">
                <a:latin typeface="Trebuchet MS" panose="020B0703020202090204" pitchFamily="34" charset="0"/>
              </a:rPr>
              <a:t>Streaming Processor (core)</a:t>
            </a:r>
          </a:p>
          <a:p>
            <a:r>
              <a:rPr kumimoji="1" lang="en-US" altLang="ko-Kore-KR" sz="1800" dirty="0">
                <a:latin typeface="Trebuchet MS" panose="020B0703020202090204" pitchFamily="34" charset="0"/>
              </a:rPr>
              <a:t>thread </a:t>
            </a:r>
            <a:r>
              <a:rPr kumimoji="1" lang="en-US" altLang="ko-Kore-KR" sz="1800" dirty="0">
                <a:latin typeface="Trebuchet MS" panose="020B0703020202090204" pitchFamily="34" charset="0"/>
                <a:sym typeface="Wingdings" pitchFamily="2" charset="2"/>
              </a:rPr>
              <a:t> block  grid</a:t>
            </a:r>
          </a:p>
          <a:p>
            <a:pPr lvl="1"/>
            <a:r>
              <a:rPr kumimoji="1" lang="en-US" altLang="ko-Kore-KR" sz="1400" dirty="0">
                <a:latin typeface="Trebuchet MS" panose="020B0703020202090204" pitchFamily="34" charset="0"/>
              </a:rPr>
              <a:t>thread </a:t>
            </a:r>
            <a:r>
              <a:rPr kumimoji="1" lang="en-US" altLang="ko-Kore-KR" sz="1400" dirty="0">
                <a:latin typeface="Trebuchet MS" panose="020B0703020202090204" pitchFamily="34" charset="0"/>
                <a:sym typeface="Wingdings" pitchFamily="2" charset="2"/>
              </a:rPr>
              <a:t> core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가 수행</a:t>
            </a:r>
            <a:endParaRPr kumimoji="1" lang="en-US" altLang="ko-KR" sz="1400" dirty="0">
              <a:latin typeface="Trebuchet MS" panose="020B0703020202090204" pitchFamily="34" charset="0"/>
              <a:sym typeface="Wingdings" pitchFamily="2" charset="2"/>
            </a:endParaRPr>
          </a:p>
          <a:p>
            <a:pPr lvl="1"/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block  Streaming Multiprocessor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endParaRPr kumimoji="1" lang="en-US" altLang="ko-KR" sz="1400" dirty="0">
              <a:latin typeface="Trebuchet MS" panose="020B0703020202090204" pitchFamily="34" charset="0"/>
              <a:sym typeface="Wingdings" pitchFamily="2" charset="2"/>
            </a:endParaRPr>
          </a:p>
          <a:p>
            <a:pPr lvl="1"/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grid  SMs</a:t>
            </a:r>
            <a:endParaRPr kumimoji="1" lang="en-US" altLang="ko-Kore-KR" sz="1400" dirty="0">
              <a:latin typeface="Trebuchet MS" panose="020B0703020202090204" pitchFamily="34" charset="0"/>
            </a:endParaRPr>
          </a:p>
          <a:p>
            <a:r>
              <a:rPr kumimoji="1" lang="en-US" altLang="ko-Kore-KR" sz="1800" dirty="0">
                <a:latin typeface="Trebuchet MS" panose="020B0703020202090204" pitchFamily="34" charset="0"/>
              </a:rPr>
              <a:t>Shared Memory (per block share memory, PBSM)</a:t>
            </a:r>
          </a:p>
          <a:p>
            <a:r>
              <a:rPr kumimoji="1" lang="en-US" altLang="ko-Kore-KR" sz="1800" dirty="0">
                <a:latin typeface="Trebuchet MS" panose="020B0703020202090204" pitchFamily="34" charset="0"/>
              </a:rPr>
              <a:t>Global Memory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F55378-565E-6B41-9D58-5D743650F99D}"/>
              </a:ext>
            </a:extLst>
          </p:cNvPr>
          <p:cNvGrpSpPr/>
          <p:nvPr/>
        </p:nvGrpSpPr>
        <p:grpSpPr>
          <a:xfrm>
            <a:off x="5581914" y="371365"/>
            <a:ext cx="6132444" cy="3415368"/>
            <a:chOff x="3857386" y="1187628"/>
            <a:chExt cx="7528154" cy="3768097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179D9FD-917D-DC4F-8C94-B717C9C411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8"/>
            <a:stretch/>
          </p:blipFill>
          <p:spPr bwMode="auto">
            <a:xfrm>
              <a:off x="3857386" y="1526182"/>
              <a:ext cx="7528154" cy="3429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FFFCD6-BA8D-9E4D-8D70-87AA459A9F61}"/>
                </a:ext>
              </a:extLst>
            </p:cNvPr>
            <p:cNvSpPr txBox="1"/>
            <p:nvPr/>
          </p:nvSpPr>
          <p:spPr>
            <a:xfrm>
              <a:off x="5491507" y="1187628"/>
              <a:ext cx="1255657" cy="356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b="1" dirty="0">
                  <a:latin typeface="Trebuchet MS" panose="020B0703020202090204" pitchFamily="34" charset="0"/>
                </a:rPr>
                <a:t>CPU(Host)</a:t>
              </a:r>
              <a:endParaRPr kumimoji="1" lang="ko-Kore-KR" altLang="en-US" sz="1600" b="1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20E9B52-87F5-8944-A258-6B71A62FDE14}"/>
              </a:ext>
            </a:extLst>
          </p:cNvPr>
          <p:cNvGrpSpPr/>
          <p:nvPr/>
        </p:nvGrpSpPr>
        <p:grpSpPr>
          <a:xfrm>
            <a:off x="4651513" y="3591908"/>
            <a:ext cx="6828836" cy="3088162"/>
            <a:chOff x="3514361" y="1550989"/>
            <a:chExt cx="6580985" cy="4426446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19AB310-3E33-AE40-BFEE-8639192056FA}"/>
                </a:ext>
              </a:extLst>
            </p:cNvPr>
            <p:cNvGrpSpPr/>
            <p:nvPr/>
          </p:nvGrpSpPr>
          <p:grpSpPr>
            <a:xfrm>
              <a:off x="3589096" y="1550989"/>
              <a:ext cx="6506250" cy="4426446"/>
              <a:chOff x="3607569" y="2032205"/>
              <a:chExt cx="6506250" cy="4426446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18BFB4B6-6734-D249-B95F-9A3CAF394C55}"/>
                  </a:ext>
                </a:extLst>
              </p:cNvPr>
              <p:cNvGrpSpPr/>
              <p:nvPr/>
            </p:nvGrpSpPr>
            <p:grpSpPr>
              <a:xfrm>
                <a:off x="5002895" y="2032205"/>
                <a:ext cx="5110924" cy="4426446"/>
                <a:chOff x="5002895" y="2032205"/>
                <a:chExt cx="5110924" cy="4426446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83A92AD7-2188-734D-9FED-21450FB33D79}"/>
                    </a:ext>
                  </a:extLst>
                </p:cNvPr>
                <p:cNvSpPr/>
                <p:nvPr/>
              </p:nvSpPr>
              <p:spPr>
                <a:xfrm>
                  <a:off x="5002895" y="2032205"/>
                  <a:ext cx="5110924" cy="44264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>
                    <a:latin typeface="Trebuchet MS" panose="020B0703020202090204" pitchFamily="34" charset="0"/>
                  </a:endParaRPr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167A4E59-C066-0545-A987-0E4D7FD8A4C2}"/>
                    </a:ext>
                  </a:extLst>
                </p:cNvPr>
                <p:cNvGrpSpPr/>
                <p:nvPr/>
              </p:nvGrpSpPr>
              <p:grpSpPr>
                <a:xfrm>
                  <a:off x="5173099" y="2045769"/>
                  <a:ext cx="4757566" cy="4234790"/>
                  <a:chOff x="5116107" y="2204328"/>
                  <a:chExt cx="4757566" cy="4234790"/>
                </a:xfrm>
              </p:grpSpPr>
              <p:grpSp>
                <p:nvGrpSpPr>
                  <p:cNvPr id="110" name="그룹 109">
                    <a:extLst>
                      <a:ext uri="{FF2B5EF4-FFF2-40B4-BE49-F238E27FC236}">
                        <a16:creationId xmlns:a16="http://schemas.microsoft.com/office/drawing/2014/main" id="{62E80CD5-C754-AE4D-B340-44F14A6B107C}"/>
                      </a:ext>
                    </a:extLst>
                  </p:cNvPr>
                  <p:cNvGrpSpPr/>
                  <p:nvPr/>
                </p:nvGrpSpPr>
                <p:grpSpPr>
                  <a:xfrm>
                    <a:off x="5116107" y="2204328"/>
                    <a:ext cx="4757566" cy="1887381"/>
                    <a:chOff x="5116107" y="2204328"/>
                    <a:chExt cx="4757566" cy="1887381"/>
                  </a:xfrm>
                </p:grpSpPr>
                <p:grpSp>
                  <p:nvGrpSpPr>
                    <p:cNvPr id="142" name="그룹 141">
                      <a:extLst>
                        <a:ext uri="{FF2B5EF4-FFF2-40B4-BE49-F238E27FC236}">
                          <a16:creationId xmlns:a16="http://schemas.microsoft.com/office/drawing/2014/main" id="{51CDED49-CC4D-B642-8ECA-EF9A6DE830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6107" y="2204328"/>
                      <a:ext cx="2158321" cy="1887381"/>
                      <a:chOff x="7592292" y="2226894"/>
                      <a:chExt cx="2262909" cy="2863609"/>
                    </a:xfrm>
                  </p:grpSpPr>
                  <p:grpSp>
                    <p:nvGrpSpPr>
                      <p:cNvPr id="156" name="그룹 155">
                        <a:extLst>
                          <a:ext uri="{FF2B5EF4-FFF2-40B4-BE49-F238E27FC236}">
                            <a16:creationId xmlns:a16="http://schemas.microsoft.com/office/drawing/2014/main" id="{A07AD670-CA27-894C-9B50-949401168F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92292" y="2866899"/>
                        <a:ext cx="2262909" cy="2223604"/>
                        <a:chOff x="7102764" y="2697018"/>
                        <a:chExt cx="2262909" cy="2223604"/>
                      </a:xfrm>
                    </p:grpSpPr>
                    <p:sp>
                      <p:nvSpPr>
                        <p:cNvPr id="158" name="직사각형 157">
                          <a:extLst>
                            <a:ext uri="{FF2B5EF4-FFF2-40B4-BE49-F238E27FC236}">
                              <a16:creationId xmlns:a16="http://schemas.microsoft.com/office/drawing/2014/main" id="{8363A71C-1048-2149-97A4-AA0C3A43D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02764" y="2697018"/>
                          <a:ext cx="2262909" cy="2223604"/>
                        </a:xfrm>
                        <a:prstGeom prst="rect">
                          <a:avLst/>
                        </a:prstGeom>
                        <a:ln w="28575">
                          <a:solidFill>
                            <a:srgbClr val="C0000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sz="12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9" name="직사각형 158">
                          <a:extLst>
                            <a:ext uri="{FF2B5EF4-FFF2-40B4-BE49-F238E27FC236}">
                              <a16:creationId xmlns:a16="http://schemas.microsoft.com/office/drawing/2014/main" id="{BC34DF70-CE56-FF48-88EA-FFB350512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4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0" name="직사각형 159">
                          <a:extLst>
                            <a:ext uri="{FF2B5EF4-FFF2-40B4-BE49-F238E27FC236}">
                              <a16:creationId xmlns:a16="http://schemas.microsoft.com/office/drawing/2014/main" id="{A89E54E6-055B-A84C-A13C-5D66CD455F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1" name="직사각형 160">
                          <a:extLst>
                            <a:ext uri="{FF2B5EF4-FFF2-40B4-BE49-F238E27FC236}">
                              <a16:creationId xmlns:a16="http://schemas.microsoft.com/office/drawing/2014/main" id="{E4FDCCDE-F2D8-3244-9916-7E50DDD3B4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1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2" name="직사각형 161">
                          <a:extLst>
                            <a:ext uri="{FF2B5EF4-FFF2-40B4-BE49-F238E27FC236}">
                              <a16:creationId xmlns:a16="http://schemas.microsoft.com/office/drawing/2014/main" id="{12253123-E4F4-CB46-B81F-3BA26D0D83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4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3" name="직사각형 162">
                          <a:extLst>
                            <a:ext uri="{FF2B5EF4-FFF2-40B4-BE49-F238E27FC236}">
                              <a16:creationId xmlns:a16="http://schemas.microsoft.com/office/drawing/2014/main" id="{A96301E2-1D09-0B47-8587-B4B739A70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4" name="직사각형 163">
                          <a:extLst>
                            <a:ext uri="{FF2B5EF4-FFF2-40B4-BE49-F238E27FC236}">
                              <a16:creationId xmlns:a16="http://schemas.microsoft.com/office/drawing/2014/main" id="{BE182746-4541-C74D-983C-FEF2A22F4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1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5" name="직사각형 164">
                          <a:extLst>
                            <a:ext uri="{FF2B5EF4-FFF2-40B4-BE49-F238E27FC236}">
                              <a16:creationId xmlns:a16="http://schemas.microsoft.com/office/drawing/2014/main" id="{2505D088-ABDD-5748-99B6-0A77B6869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5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6" name="직사각형 165">
                          <a:extLst>
                            <a:ext uri="{FF2B5EF4-FFF2-40B4-BE49-F238E27FC236}">
                              <a16:creationId xmlns:a16="http://schemas.microsoft.com/office/drawing/2014/main" id="{1E5EB96D-B28C-5A4B-8052-86E3E8DEE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7" name="직사각형 166">
                          <a:extLst>
                            <a:ext uri="{FF2B5EF4-FFF2-40B4-BE49-F238E27FC236}">
                              <a16:creationId xmlns:a16="http://schemas.microsoft.com/office/drawing/2014/main" id="{02C26C9D-12E2-2649-91BB-AB2C72BC65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2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57" name="TextBox 156">
                        <a:extLst>
                          <a:ext uri="{FF2B5EF4-FFF2-40B4-BE49-F238E27FC236}">
                            <a16:creationId xmlns:a16="http://schemas.microsoft.com/office/drawing/2014/main" id="{61195EB9-4331-4D4E-81DA-663BF7A8AF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26428" y="2226894"/>
                        <a:ext cx="1274293" cy="4669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ko-Kore-KR" sz="1400" b="1" dirty="0">
                            <a:latin typeface="Trebuchet MS" panose="020B0703020202090204" pitchFamily="34" charset="0"/>
                          </a:rPr>
                          <a:t>Block(0,0,0)</a:t>
                        </a:r>
                        <a:endParaRPr kumimoji="1" lang="ko-Kore-KR" altLang="en-US" sz="1400" b="1" dirty="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43" name="그룹 142">
                      <a:extLst>
                        <a:ext uri="{FF2B5EF4-FFF2-40B4-BE49-F238E27FC236}">
                          <a16:creationId xmlns:a16="http://schemas.microsoft.com/office/drawing/2014/main" id="{559EF81F-B9F2-6149-9758-AF6BCD03AE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5352" y="2204328"/>
                      <a:ext cx="2158321" cy="1887381"/>
                      <a:chOff x="7592292" y="2226894"/>
                      <a:chExt cx="2262909" cy="2863609"/>
                    </a:xfrm>
                  </p:grpSpPr>
                  <p:grpSp>
                    <p:nvGrpSpPr>
                      <p:cNvPr id="144" name="그룹 143">
                        <a:extLst>
                          <a:ext uri="{FF2B5EF4-FFF2-40B4-BE49-F238E27FC236}">
                            <a16:creationId xmlns:a16="http://schemas.microsoft.com/office/drawing/2014/main" id="{74E90C47-DF94-3743-B1D3-6B15DA462A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92292" y="2866899"/>
                        <a:ext cx="2262909" cy="2223604"/>
                        <a:chOff x="7102764" y="2697018"/>
                        <a:chExt cx="2262909" cy="2223604"/>
                      </a:xfrm>
                    </p:grpSpPr>
                    <p:sp>
                      <p:nvSpPr>
                        <p:cNvPr id="146" name="직사각형 145">
                          <a:extLst>
                            <a:ext uri="{FF2B5EF4-FFF2-40B4-BE49-F238E27FC236}">
                              <a16:creationId xmlns:a16="http://schemas.microsoft.com/office/drawing/2014/main" id="{8971372F-D715-4E4F-BEC6-A80A4426AE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02764" y="2697018"/>
                          <a:ext cx="2262909" cy="2223604"/>
                        </a:xfrm>
                        <a:prstGeom prst="rect">
                          <a:avLst/>
                        </a:prstGeom>
                        <a:ln w="28575">
                          <a:solidFill>
                            <a:srgbClr val="C0000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sz="12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47" name="직사각형 146">
                          <a:extLst>
                            <a:ext uri="{FF2B5EF4-FFF2-40B4-BE49-F238E27FC236}">
                              <a16:creationId xmlns:a16="http://schemas.microsoft.com/office/drawing/2014/main" id="{73C13671-F5A3-8E4D-BB6B-7C8C469ADE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4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48" name="직사각형 147">
                          <a:extLst>
                            <a:ext uri="{FF2B5EF4-FFF2-40B4-BE49-F238E27FC236}">
                              <a16:creationId xmlns:a16="http://schemas.microsoft.com/office/drawing/2014/main" id="{4725AEE0-0962-7048-98F5-527617148D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49" name="직사각형 148">
                          <a:extLst>
                            <a:ext uri="{FF2B5EF4-FFF2-40B4-BE49-F238E27FC236}">
                              <a16:creationId xmlns:a16="http://schemas.microsoft.com/office/drawing/2014/main" id="{ABCC9785-8F3C-6B48-B77A-0CA0CDABC3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1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0" name="직사각형 149">
                          <a:extLst>
                            <a:ext uri="{FF2B5EF4-FFF2-40B4-BE49-F238E27FC236}">
                              <a16:creationId xmlns:a16="http://schemas.microsoft.com/office/drawing/2014/main" id="{77E91F39-4EEB-3A43-844B-4862C03A2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4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1" name="직사각형 150">
                          <a:extLst>
                            <a:ext uri="{FF2B5EF4-FFF2-40B4-BE49-F238E27FC236}">
                              <a16:creationId xmlns:a16="http://schemas.microsoft.com/office/drawing/2014/main" id="{3417CE4D-DDB6-6C41-89BC-602E13C0ED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2" name="직사각형 151">
                          <a:extLst>
                            <a:ext uri="{FF2B5EF4-FFF2-40B4-BE49-F238E27FC236}">
                              <a16:creationId xmlns:a16="http://schemas.microsoft.com/office/drawing/2014/main" id="{3374A664-AB94-C14A-AFBA-58F0D6876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1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3" name="직사각형 152">
                          <a:extLst>
                            <a:ext uri="{FF2B5EF4-FFF2-40B4-BE49-F238E27FC236}">
                              <a16:creationId xmlns:a16="http://schemas.microsoft.com/office/drawing/2014/main" id="{D005A4FF-D6AA-1A46-99DC-69D37984D4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5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4" name="직사각형 153">
                          <a:extLst>
                            <a:ext uri="{FF2B5EF4-FFF2-40B4-BE49-F238E27FC236}">
                              <a16:creationId xmlns:a16="http://schemas.microsoft.com/office/drawing/2014/main" id="{B87E6ECF-2250-C049-957C-1E2913D492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55" name="직사각형 154">
                          <a:extLst>
                            <a:ext uri="{FF2B5EF4-FFF2-40B4-BE49-F238E27FC236}">
                              <a16:creationId xmlns:a16="http://schemas.microsoft.com/office/drawing/2014/main" id="{CD493403-4469-D746-BBD8-BCC870C97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2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0F68DB00-F8DA-DB4F-BA51-F07B9B9F9D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26428" y="2226894"/>
                        <a:ext cx="1267570" cy="4669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ko-Kore-KR" sz="1400" b="1" dirty="0">
                            <a:latin typeface="Trebuchet MS" panose="020B0703020202090204" pitchFamily="34" charset="0"/>
                          </a:rPr>
                          <a:t>Block(x,0,0)</a:t>
                        </a:r>
                        <a:endParaRPr kumimoji="1" lang="ko-Kore-KR" altLang="en-US" sz="1400" b="1" dirty="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CA42BF6A-1D00-F042-8971-E970D6980A03}"/>
                      </a:ext>
                    </a:extLst>
                  </p:cNvPr>
                  <p:cNvGrpSpPr/>
                  <p:nvPr/>
                </p:nvGrpSpPr>
                <p:grpSpPr>
                  <a:xfrm>
                    <a:off x="5116107" y="4609985"/>
                    <a:ext cx="4757566" cy="1829133"/>
                    <a:chOff x="5116107" y="2626148"/>
                    <a:chExt cx="4757566" cy="1829133"/>
                  </a:xfrm>
                </p:grpSpPr>
                <p:grpSp>
                  <p:nvGrpSpPr>
                    <p:cNvPr id="116" name="그룹 115">
                      <a:extLst>
                        <a:ext uri="{FF2B5EF4-FFF2-40B4-BE49-F238E27FC236}">
                          <a16:creationId xmlns:a16="http://schemas.microsoft.com/office/drawing/2014/main" id="{93A47E93-E278-5940-9CC3-3BF170034D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6107" y="2626149"/>
                      <a:ext cx="2158321" cy="1829132"/>
                      <a:chOff x="7592292" y="2866899"/>
                      <a:chExt cx="2262909" cy="2775232"/>
                    </a:xfrm>
                  </p:grpSpPr>
                  <p:grpSp>
                    <p:nvGrpSpPr>
                      <p:cNvPr id="130" name="그룹 129">
                        <a:extLst>
                          <a:ext uri="{FF2B5EF4-FFF2-40B4-BE49-F238E27FC236}">
                            <a16:creationId xmlns:a16="http://schemas.microsoft.com/office/drawing/2014/main" id="{E1FD4F0A-D72A-A941-A15C-92547C2300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92292" y="2866899"/>
                        <a:ext cx="2262909" cy="2223604"/>
                        <a:chOff x="7102764" y="2697018"/>
                        <a:chExt cx="2262909" cy="2223604"/>
                      </a:xfrm>
                    </p:grpSpPr>
                    <p:sp>
                      <p:nvSpPr>
                        <p:cNvPr id="132" name="직사각형 131">
                          <a:extLst>
                            <a:ext uri="{FF2B5EF4-FFF2-40B4-BE49-F238E27FC236}">
                              <a16:creationId xmlns:a16="http://schemas.microsoft.com/office/drawing/2014/main" id="{EC580C65-22AA-5145-A7AD-DDC50CC647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02764" y="2697018"/>
                          <a:ext cx="2262909" cy="2223604"/>
                        </a:xfrm>
                        <a:prstGeom prst="rect">
                          <a:avLst/>
                        </a:prstGeom>
                        <a:ln w="28575">
                          <a:solidFill>
                            <a:srgbClr val="C0000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sz="12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3" name="직사각형 132">
                          <a:extLst>
                            <a:ext uri="{FF2B5EF4-FFF2-40B4-BE49-F238E27FC236}">
                              <a16:creationId xmlns:a16="http://schemas.microsoft.com/office/drawing/2014/main" id="{F40E5408-5CA6-6F4D-9478-A2206FE8FB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4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4" name="직사각형 133">
                          <a:extLst>
                            <a:ext uri="{FF2B5EF4-FFF2-40B4-BE49-F238E27FC236}">
                              <a16:creationId xmlns:a16="http://schemas.microsoft.com/office/drawing/2014/main" id="{CA635124-0E81-4C40-B426-AB7A731B0D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5" name="직사각형 134">
                          <a:extLst>
                            <a:ext uri="{FF2B5EF4-FFF2-40B4-BE49-F238E27FC236}">
                              <a16:creationId xmlns:a16="http://schemas.microsoft.com/office/drawing/2014/main" id="{CED6B564-13AF-5947-A06F-A37D4D95C6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1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6" name="직사각형 135">
                          <a:extLst>
                            <a:ext uri="{FF2B5EF4-FFF2-40B4-BE49-F238E27FC236}">
                              <a16:creationId xmlns:a16="http://schemas.microsoft.com/office/drawing/2014/main" id="{F0C42E35-D50E-0140-AF4C-2BEF407115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4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7" name="직사각형 136">
                          <a:extLst>
                            <a:ext uri="{FF2B5EF4-FFF2-40B4-BE49-F238E27FC236}">
                              <a16:creationId xmlns:a16="http://schemas.microsoft.com/office/drawing/2014/main" id="{366DD604-B9F7-1643-A6D0-689D9A6E22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8" name="직사각형 137">
                          <a:extLst>
                            <a:ext uri="{FF2B5EF4-FFF2-40B4-BE49-F238E27FC236}">
                              <a16:creationId xmlns:a16="http://schemas.microsoft.com/office/drawing/2014/main" id="{3111D316-6CFA-844D-95BA-A72187EA50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1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39" name="직사각형 138">
                          <a:extLst>
                            <a:ext uri="{FF2B5EF4-FFF2-40B4-BE49-F238E27FC236}">
                              <a16:creationId xmlns:a16="http://schemas.microsoft.com/office/drawing/2014/main" id="{DE283365-C338-5944-BA06-E38E5D2459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5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40" name="직사각형 139">
                          <a:extLst>
                            <a:ext uri="{FF2B5EF4-FFF2-40B4-BE49-F238E27FC236}">
                              <a16:creationId xmlns:a16="http://schemas.microsoft.com/office/drawing/2014/main" id="{069E4C04-9826-9C4E-94E4-1853EF5A34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41" name="직사각형 140">
                          <a:extLst>
                            <a:ext uri="{FF2B5EF4-FFF2-40B4-BE49-F238E27FC236}">
                              <a16:creationId xmlns:a16="http://schemas.microsoft.com/office/drawing/2014/main" id="{5135CD39-52E3-CC4B-B30B-3B1DB1AD87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2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3833AEAF-6D83-8344-B080-29BA967C74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26428" y="5175158"/>
                        <a:ext cx="1245721" cy="4669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ko-Kore-KR" sz="1400" b="1" dirty="0">
                            <a:latin typeface="Trebuchet MS" panose="020B0703020202090204" pitchFamily="34" charset="0"/>
                          </a:rPr>
                          <a:t>Block(0,y,0)</a:t>
                        </a:r>
                        <a:endParaRPr kumimoji="1" lang="ko-Kore-KR" altLang="en-US" sz="1400" b="1" dirty="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17" name="그룹 116">
                      <a:extLst>
                        <a:ext uri="{FF2B5EF4-FFF2-40B4-BE49-F238E27FC236}">
                          <a16:creationId xmlns:a16="http://schemas.microsoft.com/office/drawing/2014/main" id="{AF076C06-8646-9E41-9F09-627D3277CB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5352" y="2626148"/>
                      <a:ext cx="2158321" cy="1829129"/>
                      <a:chOff x="7592292" y="2866899"/>
                      <a:chExt cx="2262909" cy="2775228"/>
                    </a:xfrm>
                  </p:grpSpPr>
                  <p:grpSp>
                    <p:nvGrpSpPr>
                      <p:cNvPr id="118" name="그룹 117">
                        <a:extLst>
                          <a:ext uri="{FF2B5EF4-FFF2-40B4-BE49-F238E27FC236}">
                            <a16:creationId xmlns:a16="http://schemas.microsoft.com/office/drawing/2014/main" id="{5616AE10-FB11-DF48-80EB-1544CB493A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92292" y="2866899"/>
                        <a:ext cx="2262909" cy="2223604"/>
                        <a:chOff x="7102764" y="2697018"/>
                        <a:chExt cx="2262909" cy="2223604"/>
                      </a:xfrm>
                    </p:grpSpPr>
                    <p:sp>
                      <p:nvSpPr>
                        <p:cNvPr id="120" name="직사각형 119">
                          <a:extLst>
                            <a:ext uri="{FF2B5EF4-FFF2-40B4-BE49-F238E27FC236}">
                              <a16:creationId xmlns:a16="http://schemas.microsoft.com/office/drawing/2014/main" id="{4E1BADFB-356A-5F4B-9D16-9E2EFC29CF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02764" y="2697018"/>
                          <a:ext cx="2262909" cy="2223604"/>
                        </a:xfrm>
                        <a:prstGeom prst="rect">
                          <a:avLst/>
                        </a:prstGeom>
                        <a:ln w="28575">
                          <a:solidFill>
                            <a:srgbClr val="C0000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 sz="12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1" name="직사각형 120">
                          <a:extLst>
                            <a:ext uri="{FF2B5EF4-FFF2-40B4-BE49-F238E27FC236}">
                              <a16:creationId xmlns:a16="http://schemas.microsoft.com/office/drawing/2014/main" id="{1EA65DF0-2955-3547-897E-357431928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4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2" name="직사각형 121">
                          <a:extLst>
                            <a:ext uri="{FF2B5EF4-FFF2-40B4-BE49-F238E27FC236}">
                              <a16:creationId xmlns:a16="http://schemas.microsoft.com/office/drawing/2014/main" id="{1A7EA10E-0BF9-CA43-841D-F888737201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3" name="직사각형 122">
                          <a:extLst>
                            <a:ext uri="{FF2B5EF4-FFF2-40B4-BE49-F238E27FC236}">
                              <a16:creationId xmlns:a16="http://schemas.microsoft.com/office/drawing/2014/main" id="{18CBB115-B2EA-444B-98E8-3FA86EC07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1" y="2798650"/>
                          <a:ext cx="645370" cy="636558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4" name="직사각형 123">
                          <a:extLst>
                            <a:ext uri="{FF2B5EF4-FFF2-40B4-BE49-F238E27FC236}">
                              <a16:creationId xmlns:a16="http://schemas.microsoft.com/office/drawing/2014/main" id="{9E88C922-ECA4-C04E-BBEE-23B8AE460D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4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5" name="직사각형 124">
                          <a:extLst>
                            <a:ext uri="{FF2B5EF4-FFF2-40B4-BE49-F238E27FC236}">
                              <a16:creationId xmlns:a16="http://schemas.microsoft.com/office/drawing/2014/main" id="{DCE3EB08-8202-794E-A3D9-6DBFF82983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6" name="직사각형 125">
                          <a:extLst>
                            <a:ext uri="{FF2B5EF4-FFF2-40B4-BE49-F238E27FC236}">
                              <a16:creationId xmlns:a16="http://schemas.microsoft.com/office/drawing/2014/main" id="{B0F11134-4A03-6D42-AC22-7905DE0ABD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1" y="3482823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7" name="직사각형 126">
                          <a:extLst>
                            <a:ext uri="{FF2B5EF4-FFF2-40B4-BE49-F238E27FC236}">
                              <a16:creationId xmlns:a16="http://schemas.microsoft.com/office/drawing/2014/main" id="{9394A4D6-CD38-274F-90A0-EA71DF3CFD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3855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8" name="직사각형 127">
                          <a:extLst>
                            <a:ext uri="{FF2B5EF4-FFF2-40B4-BE49-F238E27FC236}">
                              <a16:creationId xmlns:a16="http://schemas.microsoft.com/office/drawing/2014/main" id="{3CB7EF9B-B7BA-504F-A053-F14E0F44E8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288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9" name="직사각형 128">
                          <a:extLst>
                            <a:ext uri="{FF2B5EF4-FFF2-40B4-BE49-F238E27FC236}">
                              <a16:creationId xmlns:a16="http://schemas.microsoft.com/office/drawing/2014/main" id="{16DF2174-A4A6-B944-A527-457FAD8534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02722" y="4166959"/>
                          <a:ext cx="645370" cy="636559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ore-KR" sz="1200" dirty="0">
                              <a:latin typeface="Trebuchet MS" panose="020B0703020202090204" pitchFamily="34" charset="0"/>
                            </a:rPr>
                            <a:t>thread</a:t>
                          </a:r>
                          <a:endParaRPr kumimoji="1" lang="ko-Kore-KR" altLang="en-US" sz="1200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F2403999-F6B3-BF40-A68E-D307A15904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26428" y="5175154"/>
                        <a:ext cx="1231738" cy="4669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ko-Kore-KR" sz="1400" b="1" dirty="0">
                            <a:latin typeface="Trebuchet MS" panose="020B0703020202090204" pitchFamily="34" charset="0"/>
                          </a:rPr>
                          <a:t>Block(x,y,0)</a:t>
                        </a:r>
                        <a:endParaRPr kumimoji="1" lang="ko-Kore-KR" altLang="en-US" sz="1400" b="1" dirty="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2" name="직사각형 111">
                        <a:extLst>
                          <a:ext uri="{FF2B5EF4-FFF2-40B4-BE49-F238E27FC236}">
                            <a16:creationId xmlns:a16="http://schemas.microsoft.com/office/drawing/2014/main" id="{AEE9B455-E355-714F-B887-15FDB049E4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1710" y="4149487"/>
                        <a:ext cx="32573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ore-KR" alt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rebuchet MS" panose="020B070302020209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2" name="직사각형 111">
                        <a:extLst>
                          <a:ext uri="{FF2B5EF4-FFF2-40B4-BE49-F238E27FC236}">
                            <a16:creationId xmlns:a16="http://schemas.microsoft.com/office/drawing/2014/main" id="{AEE9B455-E355-714F-B887-15FDB049E42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1710" y="4149487"/>
                        <a:ext cx="325730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8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3" name="직사각형 112">
                        <a:extLst>
                          <a:ext uri="{FF2B5EF4-FFF2-40B4-BE49-F238E27FC236}">
                            <a16:creationId xmlns:a16="http://schemas.microsoft.com/office/drawing/2014/main" id="{87AD2EDA-2EAA-FE40-BAEF-77AAE991B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30957" y="4163472"/>
                        <a:ext cx="32573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ore-KR" alt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rebuchet MS" panose="020B070302020209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3" name="직사각형 112">
                        <a:extLst>
                          <a:ext uri="{FF2B5EF4-FFF2-40B4-BE49-F238E27FC236}">
                            <a16:creationId xmlns:a16="http://schemas.microsoft.com/office/drawing/2014/main" id="{87AD2EDA-2EAA-FE40-BAEF-77AAE991BD2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30957" y="4163472"/>
                        <a:ext cx="32573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8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4" name="직사각형 113">
                        <a:extLst>
                          <a:ext uri="{FF2B5EF4-FFF2-40B4-BE49-F238E27FC236}">
                            <a16:creationId xmlns:a16="http://schemas.microsoft.com/office/drawing/2014/main" id="{6BC60CF6-8022-3745-BB40-92905E0F75C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324525" y="3169177"/>
                        <a:ext cx="32573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ore-KR" alt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rebuchet MS" panose="020B070302020209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4" name="직사각형 113">
                        <a:extLst>
                          <a:ext uri="{FF2B5EF4-FFF2-40B4-BE49-F238E27FC236}">
                            <a16:creationId xmlns:a16="http://schemas.microsoft.com/office/drawing/2014/main" id="{6BC60CF6-8022-3745-BB40-92905E0F75C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7324525" y="3169177"/>
                        <a:ext cx="32573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t="-526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5" name="직사각형 114">
                        <a:extLst>
                          <a:ext uri="{FF2B5EF4-FFF2-40B4-BE49-F238E27FC236}">
                            <a16:creationId xmlns:a16="http://schemas.microsoft.com/office/drawing/2014/main" id="{BCC7D199-5CD2-2C4B-ABD0-75583EC44FB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320476" y="5153012"/>
                        <a:ext cx="32573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ore-KR" alt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ore-KR" altLang="en-US" dirty="0">
                          <a:latin typeface="Trebuchet MS" panose="020B070302020209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5" name="직사각형 114">
                        <a:extLst>
                          <a:ext uri="{FF2B5EF4-FFF2-40B4-BE49-F238E27FC236}">
                            <a16:creationId xmlns:a16="http://schemas.microsoft.com/office/drawing/2014/main" id="{BCC7D199-5CD2-2C4B-ABD0-75583EC44FB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7320476" y="5153012"/>
                        <a:ext cx="32573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t="-526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04" name="구부러진 연결선[U] 103">
                <a:extLst>
                  <a:ext uri="{FF2B5EF4-FFF2-40B4-BE49-F238E27FC236}">
                    <a16:creationId xmlns:a16="http://schemas.microsoft.com/office/drawing/2014/main" id="{6D046D16-70F6-454A-AABC-D3FA9AA0CA43}"/>
                  </a:ext>
                </a:extLst>
              </p:cNvPr>
              <p:cNvCxnSpPr>
                <a:stCxn id="159" idx="1"/>
              </p:cNvCxnSpPr>
              <p:nvPr/>
            </p:nvCxnSpPr>
            <p:spPr>
              <a:xfrm rot="10800000" flipV="1">
                <a:off x="4202545" y="2744350"/>
                <a:ext cx="1076510" cy="937061"/>
              </a:xfrm>
              <a:prstGeom prst="curvedConnector3">
                <a:avLst>
                  <a:gd name="adj1" fmla="val 5514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구부러진 연결선[U] 104">
                <a:extLst>
                  <a:ext uri="{FF2B5EF4-FFF2-40B4-BE49-F238E27FC236}">
                    <a16:creationId xmlns:a16="http://schemas.microsoft.com/office/drawing/2014/main" id="{F718CC3A-F7CD-A446-AF2C-6F48245151A1}"/>
                  </a:ext>
                </a:extLst>
              </p:cNvPr>
              <p:cNvCxnSpPr>
                <a:cxnSpLocks/>
                <a:stCxn id="158" idx="1"/>
                <a:endCxn id="107" idx="3"/>
              </p:cNvCxnSpPr>
              <p:nvPr/>
            </p:nvCxnSpPr>
            <p:spPr>
              <a:xfrm rot="10800000" flipV="1">
                <a:off x="4077377" y="3200370"/>
                <a:ext cx="1095722" cy="828653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11BC377-237C-3345-8777-8576A7F3A242}"/>
                  </a:ext>
                </a:extLst>
              </p:cNvPr>
              <p:cNvSpPr txBox="1"/>
              <p:nvPr/>
            </p:nvSpPr>
            <p:spPr>
              <a:xfrm>
                <a:off x="3607569" y="3512136"/>
                <a:ext cx="583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600" dirty="0">
                    <a:latin typeface="Trebuchet MS" panose="020B0703020202090204" pitchFamily="34" charset="0"/>
                  </a:rPr>
                  <a:t>core</a:t>
                </a:r>
                <a:endParaRPr kumimoji="1" lang="ko-Kore-KR" altLang="en-US" sz="160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4E4151F-A809-DD48-A7C3-4C5D54085302}"/>
                  </a:ext>
                </a:extLst>
              </p:cNvPr>
              <p:cNvSpPr txBox="1"/>
              <p:nvPr/>
            </p:nvSpPr>
            <p:spPr>
              <a:xfrm>
                <a:off x="3647451" y="3859748"/>
                <a:ext cx="4299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600" dirty="0">
                    <a:latin typeface="Trebuchet MS" panose="020B0703020202090204" pitchFamily="34" charset="0"/>
                  </a:rPr>
                  <a:t>SM</a:t>
                </a:r>
                <a:endParaRPr kumimoji="1" lang="ko-Kore-KR" altLang="en-US" sz="1600" dirty="0">
                  <a:latin typeface="Trebuchet MS" panose="020B0703020202090204" pitchFamily="34" charset="0"/>
                </a:endParaRPr>
              </a:p>
            </p:txBody>
          </p:sp>
        </p:grpSp>
        <p:cxnSp>
          <p:nvCxnSpPr>
            <p:cNvPr id="101" name="구부러진 연결선[U] 100">
              <a:extLst>
                <a:ext uri="{FF2B5EF4-FFF2-40B4-BE49-F238E27FC236}">
                  <a16:creationId xmlns:a16="http://schemas.microsoft.com/office/drawing/2014/main" id="{4C55C646-90F3-F544-AD3C-4EC4C09552B7}"/>
                </a:ext>
              </a:extLst>
            </p:cNvPr>
            <p:cNvCxnSpPr>
              <a:cxnSpLocks/>
              <a:stCxn id="108" idx="1"/>
              <a:endCxn id="102" idx="3"/>
            </p:cNvCxnSpPr>
            <p:nvPr/>
          </p:nvCxnSpPr>
          <p:spPr>
            <a:xfrm rot="10800000" flipV="1">
              <a:off x="4236034" y="3764212"/>
              <a:ext cx="748389" cy="59665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D944065-33CA-2F46-9721-7D4A91CC37A1}"/>
                </a:ext>
              </a:extLst>
            </p:cNvPr>
            <p:cNvSpPr txBox="1"/>
            <p:nvPr/>
          </p:nvSpPr>
          <p:spPr>
            <a:xfrm>
              <a:off x="3514361" y="4068477"/>
              <a:ext cx="7216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>
                  <a:latin typeface="Trebuchet MS" panose="020B0703020202090204" pitchFamily="34" charset="0"/>
                </a:rPr>
                <a:t>SMs</a:t>
              </a:r>
            </a:p>
            <a:p>
              <a:pPr algn="ctr"/>
              <a:r>
                <a:rPr kumimoji="1" lang="en-US" altLang="ko-Kore-KR" sz="1600" dirty="0">
                  <a:latin typeface="Trebuchet MS" panose="020B0703020202090204" pitchFamily="34" charset="0"/>
                </a:rPr>
                <a:t>(GPU)</a:t>
              </a:r>
              <a:endParaRPr kumimoji="1" lang="ko-Kore-KR" altLang="en-US" sz="1600" dirty="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59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8853A-E52F-1040-A5D2-6A2D9DA5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Trebuchet MS" panose="020B0703020202090204" pitchFamily="34" charset="0"/>
              </a:rPr>
              <a:t>CPU vs GPU vs TPU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603181F-D067-4A45-AD42-B998E6631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73289"/>
              </p:ext>
            </p:extLst>
          </p:nvPr>
        </p:nvGraphicFramePr>
        <p:xfrm>
          <a:off x="609601" y="2252518"/>
          <a:ext cx="107788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294">
                  <a:extLst>
                    <a:ext uri="{9D8B030D-6E8A-4147-A177-3AD203B41FA5}">
                      <a16:colId xmlns:a16="http://schemas.microsoft.com/office/drawing/2014/main" val="1596756263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542401257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098574893"/>
                    </a:ext>
                  </a:extLst>
                </a:gridCol>
              </a:tblGrid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55124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11277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4092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92079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5008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F929D9-260E-DE49-B38F-11292D06E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28819"/>
              </p:ext>
            </p:extLst>
          </p:nvPr>
        </p:nvGraphicFramePr>
        <p:xfrm>
          <a:off x="2072987" y="2252518"/>
          <a:ext cx="17964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294">
                  <a:extLst>
                    <a:ext uri="{9D8B030D-6E8A-4147-A177-3AD203B41FA5}">
                      <a16:colId xmlns:a16="http://schemas.microsoft.com/office/drawing/2014/main" val="1596756263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542401257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098574893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1622444306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607281884"/>
                    </a:ext>
                  </a:extLst>
                </a:gridCol>
              </a:tblGrid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55124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11277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4092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92079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500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DCBED1-2AB8-4E45-AB88-310308E55595}"/>
                  </a:ext>
                </a:extLst>
              </p:cNvPr>
              <p:cNvSpPr txBox="1"/>
              <p:nvPr/>
            </p:nvSpPr>
            <p:spPr>
              <a:xfrm>
                <a:off x="1819911" y="3025730"/>
                <a:ext cx="1206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0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sz="2000" dirty="0">
                  <a:latin typeface="Trebuchet MS" panose="020B070302020209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DCBED1-2AB8-4E45-AB88-310308E55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11" y="3025730"/>
                <a:ext cx="120648" cy="307777"/>
              </a:xfrm>
              <a:prstGeom prst="rect">
                <a:avLst/>
              </a:prstGeom>
              <a:blipFill>
                <a:blip r:embed="rId2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EFBD4284-07DB-A343-93EE-37F32612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48429"/>
              </p:ext>
            </p:extLst>
          </p:nvPr>
        </p:nvGraphicFramePr>
        <p:xfrm>
          <a:off x="4463068" y="2252518"/>
          <a:ext cx="107788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294">
                  <a:extLst>
                    <a:ext uri="{9D8B030D-6E8A-4147-A177-3AD203B41FA5}">
                      <a16:colId xmlns:a16="http://schemas.microsoft.com/office/drawing/2014/main" val="1596756263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542401257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098574893"/>
                    </a:ext>
                  </a:extLst>
                </a:gridCol>
              </a:tblGrid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55124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11277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4092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92079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5008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6CA658C-27AF-7D44-B511-915200CD9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29257"/>
              </p:ext>
            </p:extLst>
          </p:nvPr>
        </p:nvGraphicFramePr>
        <p:xfrm>
          <a:off x="5926454" y="2252518"/>
          <a:ext cx="17964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294">
                  <a:extLst>
                    <a:ext uri="{9D8B030D-6E8A-4147-A177-3AD203B41FA5}">
                      <a16:colId xmlns:a16="http://schemas.microsoft.com/office/drawing/2014/main" val="1596756263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542401257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098574893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1622444306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607281884"/>
                    </a:ext>
                  </a:extLst>
                </a:gridCol>
              </a:tblGrid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55124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11277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4092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92079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500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E697BE-516A-7C4C-B616-FF19EB7BD38D}"/>
                  </a:ext>
                </a:extLst>
              </p:cNvPr>
              <p:cNvSpPr txBox="1"/>
              <p:nvPr/>
            </p:nvSpPr>
            <p:spPr>
              <a:xfrm>
                <a:off x="5673378" y="3025730"/>
                <a:ext cx="1206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0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sz="2000" dirty="0">
                  <a:latin typeface="Trebuchet MS" panose="020B070302020209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E697BE-516A-7C4C-B616-FF19EB7B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78" y="3025730"/>
                <a:ext cx="120648" cy="307777"/>
              </a:xfrm>
              <a:prstGeom prst="rect">
                <a:avLst/>
              </a:prstGeom>
              <a:blipFill>
                <a:blip r:embed="rId3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EE6E7B92-967D-C445-B70A-C613FE7CE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44083"/>
              </p:ext>
            </p:extLst>
          </p:nvPr>
        </p:nvGraphicFramePr>
        <p:xfrm>
          <a:off x="8316536" y="2252518"/>
          <a:ext cx="107788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294">
                  <a:extLst>
                    <a:ext uri="{9D8B030D-6E8A-4147-A177-3AD203B41FA5}">
                      <a16:colId xmlns:a16="http://schemas.microsoft.com/office/drawing/2014/main" val="1596756263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542401257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098574893"/>
                    </a:ext>
                  </a:extLst>
                </a:gridCol>
              </a:tblGrid>
              <a:tr h="26993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55124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11277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4092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92079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5008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1A79301-3898-5948-A283-DB2E6ADA7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59026"/>
              </p:ext>
            </p:extLst>
          </p:nvPr>
        </p:nvGraphicFramePr>
        <p:xfrm>
          <a:off x="9779922" y="2252518"/>
          <a:ext cx="17964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294">
                  <a:extLst>
                    <a:ext uri="{9D8B030D-6E8A-4147-A177-3AD203B41FA5}">
                      <a16:colId xmlns:a16="http://schemas.microsoft.com/office/drawing/2014/main" val="1596756263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542401257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098574893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1622444306"/>
                    </a:ext>
                  </a:extLst>
                </a:gridCol>
                <a:gridCol w="359294">
                  <a:extLst>
                    <a:ext uri="{9D8B030D-6E8A-4147-A177-3AD203B41FA5}">
                      <a16:colId xmlns:a16="http://schemas.microsoft.com/office/drawing/2014/main" val="2607281884"/>
                    </a:ext>
                  </a:extLst>
                </a:gridCol>
              </a:tblGrid>
              <a:tr h="26993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55124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11277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14092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92079"/>
                  </a:ext>
                </a:extLst>
              </a:tr>
              <a:tr h="26993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500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81109-089A-F245-959E-011F765C6ABA}"/>
                  </a:ext>
                </a:extLst>
              </p:cNvPr>
              <p:cNvSpPr txBox="1"/>
              <p:nvPr/>
            </p:nvSpPr>
            <p:spPr>
              <a:xfrm>
                <a:off x="9526846" y="3025730"/>
                <a:ext cx="1206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0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sz="2000" dirty="0">
                  <a:latin typeface="Trebuchet MS" panose="020B070302020209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81109-089A-F245-959E-011F765C6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846" y="3025730"/>
                <a:ext cx="120648" cy="307777"/>
              </a:xfrm>
              <a:prstGeom prst="rect">
                <a:avLst/>
              </a:prstGeom>
              <a:blipFill>
                <a:blip r:embed="rId2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C605AFB-70A2-FE48-A8FB-C11A362A225C}"/>
              </a:ext>
            </a:extLst>
          </p:cNvPr>
          <p:cNvSpPr txBox="1"/>
          <p:nvPr/>
        </p:nvSpPr>
        <p:spPr>
          <a:xfrm>
            <a:off x="5348021" y="4401128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Trebuchet MS" panose="020B0703020202090204" pitchFamily="34" charset="0"/>
              </a:rPr>
              <a:t>vector</a:t>
            </a:r>
            <a:endParaRPr kumimoji="1" lang="ko-Kore-KR" altLang="en-US" sz="1600" dirty="0">
              <a:latin typeface="Trebuchet MS" panose="020B070302020209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A4C77-2BC7-3E44-9C53-9C5D12BE77F1}"/>
              </a:ext>
            </a:extLst>
          </p:cNvPr>
          <p:cNvSpPr txBox="1"/>
          <p:nvPr/>
        </p:nvSpPr>
        <p:spPr>
          <a:xfrm>
            <a:off x="1666990" y="440112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Trebuchet MS" panose="020B0703020202090204" pitchFamily="34" charset="0"/>
              </a:rPr>
              <a:t>scalar</a:t>
            </a:r>
            <a:endParaRPr kumimoji="1" lang="ko-Kore-KR" altLang="en-US" sz="1600" dirty="0">
              <a:latin typeface="Trebuchet MS" panose="020B070302020209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9825F-DEB6-0D45-AB7A-5E1EB4CDE29C}"/>
              </a:ext>
            </a:extLst>
          </p:cNvPr>
          <p:cNvSpPr txBox="1"/>
          <p:nvPr/>
        </p:nvSpPr>
        <p:spPr>
          <a:xfrm>
            <a:off x="9204694" y="4401128"/>
            <a:ext cx="764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Trebuchet MS" panose="020B0703020202090204" pitchFamily="34" charset="0"/>
              </a:rPr>
              <a:t>tensor</a:t>
            </a:r>
            <a:endParaRPr kumimoji="1" lang="ko-Kore-KR" altLang="en-US" sz="1600" dirty="0">
              <a:latin typeface="Trebuchet MS" panose="020B070302020209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BE2B5A-F557-674B-80DA-33A20ADFB193}"/>
              </a:ext>
            </a:extLst>
          </p:cNvPr>
          <p:cNvSpPr txBox="1"/>
          <p:nvPr/>
        </p:nvSpPr>
        <p:spPr>
          <a:xfrm>
            <a:off x="1887838" y="166414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Trebuchet MS" panose="020B0703020202090204" pitchFamily="34" charset="0"/>
              </a:rPr>
              <a:t>CPU</a:t>
            </a:r>
            <a:endParaRPr kumimoji="1" lang="ko-Kore-KR" altLang="en-US" sz="1600" dirty="0">
              <a:latin typeface="Trebuchet MS" panose="020B070302020209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E5B00-E35E-E847-8DCC-F855EB7D3402}"/>
              </a:ext>
            </a:extLst>
          </p:cNvPr>
          <p:cNvSpPr txBox="1"/>
          <p:nvPr/>
        </p:nvSpPr>
        <p:spPr>
          <a:xfrm>
            <a:off x="5695820" y="1664142"/>
            <a:ext cx="570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Trebuchet MS" panose="020B0703020202090204" pitchFamily="34" charset="0"/>
              </a:rPr>
              <a:t>GPU</a:t>
            </a:r>
            <a:endParaRPr kumimoji="1" lang="ko-Kore-KR" altLang="en-US" sz="1600" dirty="0">
              <a:latin typeface="Trebuchet MS" panose="020B070302020209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41F2F-C911-FB4F-8BA7-DDDFD638F27A}"/>
              </a:ext>
            </a:extLst>
          </p:cNvPr>
          <p:cNvSpPr txBox="1"/>
          <p:nvPr/>
        </p:nvSpPr>
        <p:spPr>
          <a:xfrm>
            <a:off x="9504846" y="1664142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Trebuchet MS" panose="020B0703020202090204" pitchFamily="34" charset="0"/>
              </a:rPr>
              <a:t>TPU</a:t>
            </a:r>
            <a:endParaRPr kumimoji="1" lang="ko-Kore-KR" altLang="en-US" sz="1600" dirty="0">
              <a:latin typeface="Trebuchet MS" panose="020B070302020209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FDE2A9-73C5-6048-97AA-E46ECFCCC1A8}"/>
              </a:ext>
            </a:extLst>
          </p:cNvPr>
          <p:cNvSpPr txBox="1"/>
          <p:nvPr/>
        </p:nvSpPr>
        <p:spPr>
          <a:xfrm>
            <a:off x="8448719" y="5083844"/>
            <a:ext cx="3387466" cy="1258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400" dirty="0">
                <a:latin typeface="Trebuchet MS" panose="020B0703020202090204" pitchFamily="34" charset="0"/>
              </a:rPr>
              <a:t>tensor </a:t>
            </a:r>
            <a:r>
              <a:rPr kumimoji="1" lang="ko-KR" altLang="en-US" sz="1400" dirty="0">
                <a:latin typeface="Trebuchet MS" panose="020B0703020202090204" pitchFamily="34" charset="0"/>
              </a:rPr>
              <a:t>단위 연산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속도 빠름</a:t>
            </a:r>
            <a:endParaRPr kumimoji="1" lang="en-US" altLang="ko-KR" sz="14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data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와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weight matrix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의 형태에 영향</a:t>
            </a:r>
            <a:endParaRPr kumimoji="1" lang="en-US" altLang="ko-KR" sz="1400" dirty="0">
              <a:latin typeface="Trebuchet MS" panose="020B0703020202090204" pitchFamily="34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200" dirty="0">
                <a:latin typeface="Trebuchet MS" panose="020B0703020202090204" pitchFamily="34" charset="0"/>
                <a:sym typeface="Wingdings" pitchFamily="2" charset="2"/>
              </a:rPr>
              <a:t> </a:t>
            </a:r>
            <a:r>
              <a:rPr kumimoji="1" lang="ko-Kore-KR" altLang="en-US" sz="1200" dirty="0">
                <a:latin typeface="Trebuchet MS" panose="020B0703020202090204" pitchFamily="34" charset="0"/>
                <a:sym typeface="Wingdings" pitchFamily="2" charset="2"/>
              </a:rPr>
              <a:t>최적화하지 않을 경우 </a:t>
            </a:r>
            <a:r>
              <a:rPr kumimoji="1" lang="en-US" altLang="ko-KR" sz="1200" dirty="0">
                <a:latin typeface="Trebuchet MS" panose="020B0703020202090204" pitchFamily="34" charset="0"/>
                <a:sym typeface="Wingdings" pitchFamily="2" charset="2"/>
              </a:rPr>
              <a:t>,</a:t>
            </a:r>
            <a:br>
              <a:rPr kumimoji="1" lang="en-US" altLang="ko-KR" sz="1200" dirty="0">
                <a:latin typeface="Trebuchet MS" panose="020B0703020202090204" pitchFamily="34" charset="0"/>
                <a:sym typeface="Wingdings" pitchFamily="2" charset="2"/>
              </a:rPr>
            </a:br>
            <a:r>
              <a:rPr kumimoji="1" lang="en-US" altLang="ko-KR" sz="1200" dirty="0">
                <a:latin typeface="Trebuchet MS" panose="020B0703020202090204" pitchFamily="34" charset="0"/>
                <a:sym typeface="Wingdings" pitchFamily="2" charset="2"/>
              </a:rPr>
              <a:t>     </a:t>
            </a:r>
            <a:r>
              <a:rPr kumimoji="1" lang="ko-Kore-KR" altLang="en-US" sz="1200" dirty="0">
                <a:latin typeface="Trebuchet MS" panose="020B0703020202090204" pitchFamily="34" charset="0"/>
                <a:sym typeface="Wingdings" pitchFamily="2" charset="2"/>
              </a:rPr>
              <a:t>이 과정에서 시간이 더 소요되기도 함</a:t>
            </a:r>
            <a:endParaRPr kumimoji="1" lang="en-US" altLang="ko-KR" sz="1200" dirty="0">
              <a:latin typeface="Trebuchet MS" panose="020B0703020202090204" pitchFamily="34" charset="0"/>
              <a:sym typeface="Wingdings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3EA0F-57B6-AF47-A1C3-838B7EF5B917}"/>
              </a:ext>
            </a:extLst>
          </p:cNvPr>
          <p:cNvSpPr txBox="1"/>
          <p:nvPr/>
        </p:nvSpPr>
        <p:spPr>
          <a:xfrm>
            <a:off x="4286139" y="5104352"/>
            <a:ext cx="4019049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400" dirty="0">
                <a:latin typeface="Trebuchet MS" panose="020B0703020202090204" pitchFamily="34" charset="0"/>
              </a:rPr>
              <a:t>vector </a:t>
            </a:r>
            <a:r>
              <a:rPr kumimoji="1" lang="ko-KR" altLang="en-US" sz="1400" dirty="0">
                <a:latin typeface="Trebuchet MS" panose="020B0703020202090204" pitchFamily="34" charset="0"/>
              </a:rPr>
              <a:t>단위 연산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TPU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보다 느림</a:t>
            </a:r>
            <a:endParaRPr kumimoji="1" lang="en-US" altLang="ko-KR" sz="14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latin typeface="Trebuchet MS" panose="020B0703020202090204" pitchFamily="34" charset="0"/>
                <a:sym typeface="Wingdings" pitchFamily="2" charset="2"/>
              </a:rPr>
              <a:t>TPU</a:t>
            </a:r>
            <a:r>
              <a:rPr kumimoji="1" lang="ko-KR" altLang="en-US" sz="1400" b="1" dirty="0">
                <a:latin typeface="Trebuchet MS" panose="020B0703020202090204" pitchFamily="34" charset="0"/>
                <a:sym typeface="Wingdings" pitchFamily="2" charset="2"/>
              </a:rPr>
              <a:t>에 비해 유연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(data shape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에 의한 영향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x)</a:t>
            </a:r>
            <a:endParaRPr kumimoji="1" lang="en-US" altLang="ko-KR" sz="1400" b="1" dirty="0">
              <a:latin typeface="Trebuchet MS" panose="020B0703020202090204" pitchFamily="34" charset="0"/>
              <a:sym typeface="Wingdings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D38838-D611-6D4D-A59C-788A9F3F2C5D}"/>
              </a:ext>
            </a:extLst>
          </p:cNvPr>
          <p:cNvSpPr txBox="1"/>
          <p:nvPr/>
        </p:nvSpPr>
        <p:spPr>
          <a:xfrm>
            <a:off x="411920" y="5059415"/>
            <a:ext cx="2403222" cy="375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400" dirty="0">
                <a:latin typeface="Trebuchet MS" panose="020B0703020202090204" pitchFamily="34" charset="0"/>
              </a:rPr>
              <a:t>scalar </a:t>
            </a:r>
            <a:r>
              <a:rPr kumimoji="1" lang="ko-KR" altLang="en-US" sz="1400" dirty="0">
                <a:latin typeface="Trebuchet MS" panose="020B0703020202090204" pitchFamily="34" charset="0"/>
              </a:rPr>
              <a:t>단위 연산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느림</a:t>
            </a:r>
            <a:endParaRPr kumimoji="1" lang="en-US" altLang="ko-KR" sz="1400" dirty="0">
              <a:latin typeface="Trebuchet MS" panose="020B070302020209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536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5810A-B943-2040-A60B-2F8E4652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Trebuchet MS" panose="020B0703020202090204" pitchFamily="34" charset="0"/>
              </a:rPr>
              <a:t>Deep learning + GPU 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ED65D-0562-6F45-A3CD-B89A3EF94B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800" dirty="0">
                <a:latin typeface="Trebuchet MS" panose="020B0703020202090204" pitchFamily="34" charset="0"/>
              </a:rPr>
              <a:t>Neural Network main operation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en-US" altLang="ko-Kore-KR" sz="1600" dirty="0">
                <a:latin typeface="Trebuchet MS" panose="020B0703020202090204" pitchFamily="34" charset="0"/>
              </a:rPr>
              <a:t>floating point multiplication</a:t>
            </a:r>
            <a:br>
              <a:rPr kumimoji="1" lang="en-US" altLang="ko-Kore-KR" sz="1600" dirty="0">
                <a:latin typeface="Trebuchet MS" panose="020B0703020202090204" pitchFamily="34" charset="0"/>
              </a:rPr>
            </a:br>
            <a:r>
              <a:rPr kumimoji="1" lang="en-US" altLang="ko-Kore-KR" sz="1600" dirty="0">
                <a:latin typeface="Trebuchet MS" panose="020B0703020202090204" pitchFamily="34" charset="0"/>
              </a:rPr>
              <a:t>matrix</a:t>
            </a:r>
            <a:r>
              <a:rPr kumimoji="1" lang="ko-Kore-KR" altLang="en-US" sz="1600" dirty="0">
                <a:latin typeface="Trebuchet MS" panose="020B0703020202090204" pitchFamily="34" charset="0"/>
              </a:rPr>
              <a:t>의 각 요소를 순차적 연산할 필요 없음 </a:t>
            </a:r>
            <a:r>
              <a:rPr kumimoji="1" lang="en-US" altLang="ko-Kore-KR" sz="1600" dirty="0">
                <a:latin typeface="Trebuchet MS" panose="020B0703020202090204" pitchFamily="34" charset="0"/>
              </a:rPr>
              <a:t>(</a:t>
            </a:r>
            <a:r>
              <a:rPr kumimoji="1" lang="ko-Kore-KR" altLang="en-US" sz="1600" b="1" dirty="0">
                <a:latin typeface="Trebuchet MS" panose="020B0703020202090204" pitchFamily="34" charset="0"/>
              </a:rPr>
              <a:t>병렬 수행 가능한 연산</a:t>
            </a:r>
            <a:r>
              <a:rPr kumimoji="1" lang="en-US" altLang="ko-Kore-KR" sz="1600" dirty="0">
                <a:latin typeface="Trebuchet MS" panose="020B070302020209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800" dirty="0">
                <a:latin typeface="Trebuchet MS" panose="020B0703020202090204" pitchFamily="34" charset="0"/>
              </a:rPr>
              <a:t>Low control overhead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en-US" altLang="ko-Kore-KR" sz="1600" dirty="0">
                <a:latin typeface="Trebuchet MS" panose="020B0703020202090204" pitchFamily="34" charset="0"/>
                <a:sym typeface="Wingdings" pitchFamily="2" charset="2"/>
              </a:rPr>
              <a:t>Single Instruction Multiple Threads</a:t>
            </a:r>
            <a:br>
              <a:rPr kumimoji="1" lang="en-US" altLang="ko-Kore-KR" sz="1600" dirty="0">
                <a:latin typeface="Trebuchet MS" panose="020B0703020202090204" pitchFamily="34" charset="0"/>
                <a:sym typeface="Wingdings" pitchFamily="2" charset="2"/>
              </a:rPr>
            </a:br>
            <a:r>
              <a:rPr kumimoji="1" lang="en-US" altLang="ko-Kore-KR" sz="1600" dirty="0">
                <a:latin typeface="Trebuchet MS" panose="020B0703020202090204" pitchFamily="34" charset="0"/>
                <a:sym typeface="Wingdings" pitchFamily="2" charset="2"/>
              </a:rPr>
              <a:t>GPU </a:t>
            </a:r>
            <a:r>
              <a:rPr kumimoji="1" lang="ko-Kore-KR" altLang="en-US" sz="1600" dirty="0">
                <a:latin typeface="Trebuchet MS" panose="020B0703020202090204" pitchFamily="34" charset="0"/>
                <a:sym typeface="Wingdings" pitchFamily="2" charset="2"/>
              </a:rPr>
              <a:t>통해 각 </a:t>
            </a:r>
            <a:r>
              <a:rPr kumimoji="1" lang="en-US" altLang="ko-Kore-KR" sz="1600" dirty="0">
                <a:latin typeface="Trebuchet MS" panose="020B0703020202090204" pitchFamily="34" charset="0"/>
                <a:sym typeface="Wingdings" pitchFamily="2" charset="2"/>
              </a:rPr>
              <a:t>thread</a:t>
            </a:r>
            <a:r>
              <a:rPr kumimoji="1" lang="ko-Kore-KR" altLang="en-US" sz="1600" dirty="0">
                <a:latin typeface="Trebuchet MS" panose="020B0703020202090204" pitchFamily="34" charset="0"/>
                <a:sym typeface="Wingdings" pitchFamily="2" charset="2"/>
              </a:rPr>
              <a:t>들이 </a:t>
            </a:r>
            <a:r>
              <a:rPr kumimoji="1" lang="ko-Kore-KR" altLang="en-US" sz="1600" b="1" dirty="0">
                <a:latin typeface="Trebuchet MS" panose="020B0703020202090204" pitchFamily="34" charset="0"/>
                <a:sym typeface="Wingdings" pitchFamily="2" charset="2"/>
              </a:rPr>
              <a:t>하나의 연산을 동시에 수행</a:t>
            </a:r>
            <a:endParaRPr kumimoji="1" lang="en-US" altLang="ko-Kore-KR" sz="1600" b="1" dirty="0">
              <a:latin typeface="Trebuchet MS" panose="020B070302020209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86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9645F-9C23-DB4B-BE91-2797905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Trebuchet MS" panose="020B0703020202090204" pitchFamily="34" charset="0"/>
              </a:rPr>
              <a:t>FP16 vs FP32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1697CF21-1819-5546-A820-CA5C8F0DC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82044"/>
              </p:ext>
            </p:extLst>
          </p:nvPr>
        </p:nvGraphicFramePr>
        <p:xfrm>
          <a:off x="1321721" y="1704391"/>
          <a:ext cx="100019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530">
                  <a:extLst>
                    <a:ext uri="{9D8B030D-6E8A-4147-A177-3AD203B41FA5}">
                      <a16:colId xmlns:a16="http://schemas.microsoft.com/office/drawing/2014/main" val="3343555488"/>
                    </a:ext>
                  </a:extLst>
                </a:gridCol>
                <a:gridCol w="2959510">
                  <a:extLst>
                    <a:ext uri="{9D8B030D-6E8A-4147-A177-3AD203B41FA5}">
                      <a16:colId xmlns:a16="http://schemas.microsoft.com/office/drawing/2014/main" val="2620179223"/>
                    </a:ext>
                  </a:extLst>
                </a:gridCol>
                <a:gridCol w="6291914">
                  <a:extLst>
                    <a:ext uri="{9D8B030D-6E8A-4147-A177-3AD203B41FA5}">
                      <a16:colId xmlns:a16="http://schemas.microsoft.com/office/drawing/2014/main" val="401076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1bits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8bits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23bits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6862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797171D-DF23-FD4D-9BF1-2A1F6EA3B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46915"/>
              </p:ext>
            </p:extLst>
          </p:nvPr>
        </p:nvGraphicFramePr>
        <p:xfrm>
          <a:off x="1321721" y="4187370"/>
          <a:ext cx="59891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530">
                  <a:extLst>
                    <a:ext uri="{9D8B030D-6E8A-4147-A177-3AD203B41FA5}">
                      <a16:colId xmlns:a16="http://schemas.microsoft.com/office/drawing/2014/main" val="3343555488"/>
                    </a:ext>
                  </a:extLst>
                </a:gridCol>
                <a:gridCol w="1966452">
                  <a:extLst>
                    <a:ext uri="{9D8B030D-6E8A-4147-A177-3AD203B41FA5}">
                      <a16:colId xmlns:a16="http://schemas.microsoft.com/office/drawing/2014/main" val="2620179223"/>
                    </a:ext>
                  </a:extLst>
                </a:gridCol>
                <a:gridCol w="3272192">
                  <a:extLst>
                    <a:ext uri="{9D8B030D-6E8A-4147-A177-3AD203B41FA5}">
                      <a16:colId xmlns:a16="http://schemas.microsoft.com/office/drawing/2014/main" val="401076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1bits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5bits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10bits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6862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CC2985-C942-A741-92A4-F28F00539B15}"/>
              </a:ext>
            </a:extLst>
          </p:cNvPr>
          <p:cNvSpPr/>
          <p:nvPr/>
        </p:nvSpPr>
        <p:spPr>
          <a:xfrm>
            <a:off x="1514426" y="130802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Trebuchet MS" panose="020B0703020202090204" pitchFamily="34" charset="0"/>
              </a:rPr>
              <a:t>sign</a:t>
            </a:r>
            <a:endParaRPr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4EC59-7FE4-6C42-A281-0C98DA70AC90}"/>
              </a:ext>
            </a:extLst>
          </p:cNvPr>
          <p:cNvSpPr/>
          <p:nvPr/>
        </p:nvSpPr>
        <p:spPr>
          <a:xfrm>
            <a:off x="2955993" y="130802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Trebuchet MS" panose="020B0703020202090204" pitchFamily="34" charset="0"/>
              </a:rPr>
              <a:t>exponent</a:t>
            </a:r>
            <a:endParaRPr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458EB8-B030-634D-A1D0-2BA13F930E41}"/>
              </a:ext>
            </a:extLst>
          </p:cNvPr>
          <p:cNvSpPr/>
          <p:nvPr/>
        </p:nvSpPr>
        <p:spPr>
          <a:xfrm>
            <a:off x="7542276" y="13080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Trebuchet MS" panose="020B0703020202090204" pitchFamily="34" charset="0"/>
              </a:rPr>
              <a:t>mantissa</a:t>
            </a:r>
            <a:endParaRPr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F3ABC7-0547-6742-A718-49077764CC3B}"/>
              </a:ext>
            </a:extLst>
          </p:cNvPr>
          <p:cNvSpPr/>
          <p:nvPr/>
        </p:nvSpPr>
        <p:spPr>
          <a:xfrm>
            <a:off x="411921" y="1714226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Trebuchet MS" panose="020B0703020202090204" pitchFamily="34" charset="0"/>
              </a:rPr>
              <a:t>FP32</a:t>
            </a:r>
            <a:endParaRPr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CAB1EC-E862-DE47-982E-B3D2A35E2C62}"/>
              </a:ext>
            </a:extLst>
          </p:cNvPr>
          <p:cNvSpPr/>
          <p:nvPr/>
        </p:nvSpPr>
        <p:spPr>
          <a:xfrm>
            <a:off x="411920" y="418737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Trebuchet MS" panose="020B0703020202090204" pitchFamily="34" charset="0"/>
              </a:rPr>
              <a:t>FP16</a:t>
            </a:r>
            <a:endParaRPr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0E1AF9-06AC-8E4E-9EC9-5CBBF03351CF}"/>
              </a:ext>
            </a:extLst>
          </p:cNvPr>
          <p:cNvSpPr txBox="1"/>
          <p:nvPr/>
        </p:nvSpPr>
        <p:spPr>
          <a:xfrm>
            <a:off x="1403785" y="2406571"/>
            <a:ext cx="79159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Trebuchet MS" panose="020B0703020202090204" pitchFamily="34" charset="0"/>
              </a:rPr>
              <a:t>메모리 사용량 </a:t>
            </a:r>
            <a:r>
              <a:rPr kumimoji="1" lang="en-US" altLang="ko-KR" sz="1600" dirty="0">
                <a:latin typeface="Trebuchet MS" panose="020B0703020202090204" pitchFamily="34" charset="0"/>
              </a:rPr>
              <a:t>2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배 감소 및 처리량 </a:t>
            </a:r>
            <a:r>
              <a:rPr kumimoji="1" lang="en-US" altLang="ko-KR" sz="1600" dirty="0">
                <a:latin typeface="Trebuchet MS" panose="020B0703020202090204" pitchFamily="34" charset="0"/>
              </a:rPr>
              <a:t>8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배 증가</a:t>
            </a:r>
            <a:endParaRPr kumimoji="1" lang="en-US" altLang="ko-KR" sz="1600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Trebuchet MS" panose="020B0703020202090204" pitchFamily="34" charset="0"/>
              </a:rPr>
              <a:t>표현 범위 감소 </a:t>
            </a:r>
            <a:br>
              <a:rPr kumimoji="1" lang="en-US" altLang="ko-KR" sz="1600" dirty="0">
                <a:latin typeface="Trebuchet MS" panose="020B0703020202090204" pitchFamily="34" charset="0"/>
              </a:rPr>
            </a:b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back propagation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과정에서 기울기 값들이 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FP16</a:t>
            </a:r>
            <a:r>
              <a:rPr kumimoji="1" lang="ko-KR" altLang="en-US" sz="1600" dirty="0" err="1">
                <a:latin typeface="Trebuchet MS" panose="020B0703020202090204" pitchFamily="34" charset="0"/>
                <a:sym typeface="Wingdings" pitchFamily="2" charset="2"/>
              </a:rPr>
              <a:t>으로는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표현 불가한 범위에 존재</a:t>
            </a:r>
            <a:b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</a:b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너무 크거나 너무 작은 경우</a:t>
            </a:r>
            <a:b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</a:b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 weight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의 오차 발생 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오차 누적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loss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증가</a:t>
            </a:r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779E2319-9723-A74B-9154-CA4BD6F7F7B2}"/>
              </a:ext>
            </a:extLst>
          </p:cNvPr>
          <p:cNvSpPr/>
          <p:nvPr/>
        </p:nvSpPr>
        <p:spPr>
          <a:xfrm>
            <a:off x="670638" y="3007979"/>
            <a:ext cx="218661" cy="2549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rebuchet MS" panose="020B070302020209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A00280-7189-4247-80BF-3583E278299E}"/>
              </a:ext>
            </a:extLst>
          </p:cNvPr>
          <p:cNvSpPr txBox="1"/>
          <p:nvPr/>
        </p:nvSpPr>
        <p:spPr>
          <a:xfrm>
            <a:off x="1281817" y="5549976"/>
            <a:ext cx="5615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latin typeface="Trebuchet MS" panose="020B0703020202090204" pitchFamily="34" charset="0"/>
              </a:rPr>
              <a:t>*mixed precision</a:t>
            </a:r>
          </a:p>
          <a:p>
            <a:r>
              <a:rPr kumimoji="1" lang="en-US" altLang="ko-Kore-KR" sz="1200" dirty="0">
                <a:latin typeface="Trebuchet MS" panose="020B0703020202090204" pitchFamily="34" charset="0"/>
              </a:rPr>
              <a:t>: FP16</a:t>
            </a:r>
            <a:r>
              <a:rPr kumimoji="1" lang="ko-KR" altLang="en-US" sz="1200" dirty="0">
                <a:latin typeface="Trebuchet MS" panose="020B0703020202090204" pitchFamily="34" charset="0"/>
              </a:rPr>
              <a:t> </a:t>
            </a:r>
            <a:r>
              <a:rPr kumimoji="1" lang="en-US" altLang="ko-KR" sz="1200" dirty="0">
                <a:latin typeface="Trebuchet MS" panose="020B0703020202090204" pitchFamily="34" charset="0"/>
              </a:rPr>
              <a:t>input </a:t>
            </a:r>
            <a:r>
              <a:rPr kumimoji="1" lang="en-US" altLang="ko-KR" sz="1200" dirty="0">
                <a:latin typeface="Trebuchet MS" panose="020B0703020202090204" pitchFamily="34" charset="0"/>
                <a:sym typeface="Wingdings" pitchFamily="2" charset="2"/>
              </a:rPr>
              <a:t>&amp; operation</a:t>
            </a:r>
            <a:r>
              <a:rPr kumimoji="1" lang="ko-KR" altLang="en-US" sz="12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2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200" dirty="0">
                <a:latin typeface="Trebuchet MS" panose="020B0703020202090204" pitchFamily="34" charset="0"/>
                <a:sym typeface="Wingdings" pitchFamily="2" charset="2"/>
              </a:rPr>
              <a:t> 연산 속도 증가</a:t>
            </a:r>
            <a:endParaRPr kumimoji="1" lang="en-US" altLang="ko-KR" sz="1200" dirty="0">
              <a:latin typeface="Trebuchet MS" panose="020B0703020202090204" pitchFamily="34" charset="0"/>
              <a:sym typeface="Wingdings" pitchFamily="2" charset="2"/>
            </a:endParaRPr>
          </a:p>
          <a:p>
            <a:r>
              <a:rPr kumimoji="1" lang="en-US" altLang="ko-KR" sz="1200" dirty="0">
                <a:latin typeface="Trebuchet MS" panose="020B0703020202090204" pitchFamily="34" charset="0"/>
                <a:sym typeface="Wingdings" pitchFamily="2" charset="2"/>
              </a:rPr>
              <a:t>  loss scaling  </a:t>
            </a:r>
            <a:r>
              <a:rPr kumimoji="1" lang="ko-KR" altLang="en-US" sz="1200" dirty="0">
                <a:latin typeface="Trebuchet MS" panose="020B0703020202090204" pitchFamily="34" charset="0"/>
                <a:sym typeface="Wingdings" pitchFamily="2" charset="2"/>
              </a:rPr>
              <a:t>기울기에 큰 값 곱해 표현 가능한 범위로 </a:t>
            </a:r>
            <a:r>
              <a:rPr kumimoji="1" lang="en-US" altLang="ko-KR" sz="1200" dirty="0">
                <a:latin typeface="Trebuchet MS" panose="020B0703020202090204" pitchFamily="34" charset="0"/>
                <a:sym typeface="Wingdings" pitchFamily="2" charset="2"/>
              </a:rPr>
              <a:t>scaling</a:t>
            </a:r>
            <a:r>
              <a:rPr kumimoji="1" lang="ko-KR" altLang="en-US" sz="12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200" dirty="0">
                <a:latin typeface="Trebuchet MS" panose="020B0703020202090204" pitchFamily="34" charset="0"/>
                <a:sym typeface="Wingdings" pitchFamily="2" charset="2"/>
              </a:rPr>
              <a:t> </a:t>
            </a:r>
            <a:r>
              <a:rPr kumimoji="1" lang="en-US" altLang="ko-KR" sz="1200" dirty="0">
                <a:latin typeface="Trebuchet MS" panose="020B0703020202090204" pitchFamily="34" charset="0"/>
              </a:rPr>
              <a:t>FP32 output</a:t>
            </a:r>
            <a:endParaRPr kumimoji="1" lang="ko-Kore-KR" altLang="en-US" sz="1200" dirty="0">
              <a:latin typeface="Trebuchet MS" panose="020B070302020209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18CF3A-EB2B-D940-8AF9-EC20904CDA86}"/>
              </a:ext>
            </a:extLst>
          </p:cNvPr>
          <p:cNvSpPr txBox="1"/>
          <p:nvPr/>
        </p:nvSpPr>
        <p:spPr>
          <a:xfrm>
            <a:off x="1403785" y="4695444"/>
            <a:ext cx="35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>
                <a:latin typeface="Trebuchet MS" panose="020B0703020202090204" pitchFamily="34" charset="0"/>
              </a:rPr>
              <a:t>연산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 속도 증가</a:t>
            </a:r>
            <a:r>
              <a:rPr kumimoji="1" lang="en-US" altLang="ko-KR" sz="1600" dirty="0">
                <a:latin typeface="Trebuchet MS" panose="020B0703020202090204" pitchFamily="34" charset="0"/>
              </a:rPr>
              <a:t>,</a:t>
            </a:r>
            <a:r>
              <a:rPr kumimoji="1" lang="ko-KR" altLang="en-US" sz="1600" dirty="0">
                <a:latin typeface="Trebuchet MS" panose="020B0703020202090204" pitchFamily="34" charset="0"/>
              </a:rPr>
              <a:t> 계산 정확도 감소</a:t>
            </a:r>
            <a:endParaRPr kumimoji="1" lang="ko-Kore-KR" altLang="en-US" sz="1600" dirty="0">
              <a:latin typeface="Trebuchet MS" panose="020B0703020202090204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E23DB3-0682-6E4F-82A4-948D6D7FDF6E}"/>
              </a:ext>
            </a:extLst>
          </p:cNvPr>
          <p:cNvGrpSpPr/>
          <p:nvPr/>
        </p:nvGrpSpPr>
        <p:grpSpPr>
          <a:xfrm>
            <a:off x="7310895" y="4343400"/>
            <a:ext cx="4469185" cy="1932007"/>
            <a:chOff x="4327381" y="2184918"/>
            <a:chExt cx="6325032" cy="246184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81A8612-CABA-774C-B05F-7B8725D33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381" t="4201" b="12245"/>
            <a:stretch/>
          </p:blipFill>
          <p:spPr>
            <a:xfrm>
              <a:off x="4442113" y="2184918"/>
              <a:ext cx="6210300" cy="246184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3A1446E-D0BE-A44D-9F28-6B4F2E05847A}"/>
                </a:ext>
              </a:extLst>
            </p:cNvPr>
            <p:cNvSpPr/>
            <p:nvPr/>
          </p:nvSpPr>
          <p:spPr>
            <a:xfrm>
              <a:off x="4327381" y="3171933"/>
              <a:ext cx="453340" cy="976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49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C7F5-3525-9947-8FB0-BD3D39C0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Trebuchet MS" panose="020B0703020202090204" pitchFamily="34" charset="0"/>
              </a:rPr>
              <a:t>Tensor core – TF32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17DCEC-EA83-9F47-9458-2C5FB657D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" altLang="ko-Kore-KR" sz="1600" b="1" dirty="0">
                <a:latin typeface="Trebuchet MS" panose="020B0703020202090204" pitchFamily="34" charset="0"/>
              </a:rPr>
              <a:t>matrix-multiply-and-accumulate</a:t>
            </a:r>
          </a:p>
          <a:p>
            <a:r>
              <a:rPr kumimoji="1" lang="en-US" altLang="ko-Kore-KR" sz="1600" dirty="0">
                <a:latin typeface="Trebuchet MS" panose="020B0703020202090204" pitchFamily="34" charset="0"/>
              </a:rPr>
              <a:t>TF32 </a:t>
            </a:r>
            <a:r>
              <a:rPr kumimoji="1" lang="en-US" altLang="ko-Kore-KR" sz="1600" dirty="0">
                <a:latin typeface="Trebuchet MS" panose="020B0703020202090204" pitchFamily="34" charset="0"/>
                <a:sym typeface="Wingdings" pitchFamily="2" charset="2"/>
              </a:rPr>
              <a:t> tensor core mode (not a type)</a:t>
            </a:r>
          </a:p>
          <a:p>
            <a:pPr lvl="1"/>
            <a:r>
              <a:rPr kumimoji="1" lang="en-US" altLang="ko-Kore-KR" sz="1600" dirty="0">
                <a:latin typeface="Trebuchet MS" panose="020B0703020202090204" pitchFamily="34" charset="0"/>
                <a:sym typeface="Wingdings" pitchFamily="2" charset="2"/>
              </a:rPr>
              <a:t>convolution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matrix multiplication 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할 때만 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TF32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로 변환</a:t>
            </a:r>
            <a:endParaRPr kumimoji="1" lang="en-US" altLang="ko-Kore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endParaRPr kumimoji="1" lang="en-US" altLang="ko-Kore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endParaRPr kumimoji="1" lang="en-US" altLang="ko-Kore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endParaRPr kumimoji="1" lang="en-US" altLang="ko-Kore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endParaRPr kumimoji="1" lang="en-US" altLang="ko-Kore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endParaRPr kumimoji="1" lang="en-US" altLang="ko-Kore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ore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ore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r>
              <a:rPr kumimoji="1" lang="en-US" altLang="ko-Kore-KR" sz="1600" dirty="0">
                <a:latin typeface="Trebuchet MS" panose="020B0703020202090204" pitchFamily="34" charset="0"/>
                <a:sym typeface="Wingdings" pitchFamily="2" charset="2"/>
              </a:rPr>
              <a:t>tensor core 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작동 순서</a:t>
            </a:r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FP32 input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ore-KR" sz="1600" dirty="0">
                <a:latin typeface="Trebuchet MS" panose="020B0703020202090204" pitchFamily="34" charset="0"/>
                <a:sym typeface="Wingdings" pitchFamily="2" charset="2"/>
              </a:rPr>
              <a:t>Tensor core mode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위해 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TF32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로 변환</a:t>
            </a:r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ore-KR" sz="1600" dirty="0">
                <a:latin typeface="Trebuchet MS" panose="020B0703020202090204" pitchFamily="34" charset="0"/>
                <a:sym typeface="Wingdings" pitchFamily="2" charset="2"/>
              </a:rPr>
              <a:t>TF32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행렬 곱셈</a:t>
            </a:r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FP32 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누적</a:t>
            </a:r>
            <a:endParaRPr kumimoji="1" lang="en-US" altLang="ko-KR" sz="1400" dirty="0">
              <a:latin typeface="Trebuchet MS" panose="020B0703020202090204" pitchFamily="34" charset="0"/>
              <a:sym typeface="Wingdings" pitchFamily="2" charset="2"/>
            </a:endParaRPr>
          </a:p>
          <a:p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0F1F4C-8A45-A640-9DCC-1662ECBE4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82" t="62073" r="207" b="5542"/>
          <a:stretch/>
        </p:blipFill>
        <p:spPr>
          <a:xfrm>
            <a:off x="5008911" y="4226405"/>
            <a:ext cx="5983036" cy="1983895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3812E70-26EE-874F-9880-363B6F0C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52331"/>
              </p:ext>
            </p:extLst>
          </p:nvPr>
        </p:nvGraphicFramePr>
        <p:xfrm>
          <a:off x="1413263" y="2424086"/>
          <a:ext cx="73290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706">
                  <a:extLst>
                    <a:ext uri="{9D8B030D-6E8A-4147-A177-3AD203B41FA5}">
                      <a16:colId xmlns:a16="http://schemas.microsoft.com/office/drawing/2014/main" val="3343555488"/>
                    </a:ext>
                  </a:extLst>
                </a:gridCol>
                <a:gridCol w="2969342">
                  <a:extLst>
                    <a:ext uri="{9D8B030D-6E8A-4147-A177-3AD203B41FA5}">
                      <a16:colId xmlns:a16="http://schemas.microsoft.com/office/drawing/2014/main" val="2620179223"/>
                    </a:ext>
                  </a:extLst>
                </a:gridCol>
                <a:gridCol w="3622009">
                  <a:extLst>
                    <a:ext uri="{9D8B030D-6E8A-4147-A177-3AD203B41FA5}">
                      <a16:colId xmlns:a16="http://schemas.microsoft.com/office/drawing/2014/main" val="401076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1bits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8bits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10bits 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6862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6D7C5D-5AA0-5241-A3EC-6C8359316C13}"/>
              </a:ext>
            </a:extLst>
          </p:cNvPr>
          <p:cNvSpPr/>
          <p:nvPr/>
        </p:nvSpPr>
        <p:spPr>
          <a:xfrm>
            <a:off x="632671" y="2425594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600" dirty="0">
                <a:latin typeface="Trebuchet MS" panose="020B0703020202090204" pitchFamily="34" charset="0"/>
              </a:rPr>
              <a:t>TF32</a:t>
            </a:r>
            <a:endParaRPr lang="ko-Kore-KR" altLang="en-US" sz="1600" dirty="0">
              <a:latin typeface="Trebuchet MS" panose="020B070302020209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6C8BE8-AEA6-B14B-9904-47EC739C9B21}"/>
              </a:ext>
            </a:extLst>
          </p:cNvPr>
          <p:cNvSpPr txBox="1"/>
          <p:nvPr/>
        </p:nvSpPr>
        <p:spPr>
          <a:xfrm>
            <a:off x="1703840" y="2921362"/>
            <a:ext cx="5671745" cy="13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Trebuchet MS" panose="020B0703020202090204" pitchFamily="34" charset="0"/>
              </a:rPr>
              <a:t>8bits</a:t>
            </a:r>
            <a:r>
              <a:rPr kumimoji="1" lang="ko-KR" altLang="en-US" sz="1400" dirty="0">
                <a:latin typeface="Trebuchet MS" panose="020B0703020202090204" pitchFamily="34" charset="0"/>
              </a:rPr>
              <a:t> </a:t>
            </a:r>
            <a:r>
              <a:rPr kumimoji="1" lang="en-US" altLang="ko-KR" sz="1400" dirty="0">
                <a:latin typeface="Trebuchet MS" panose="020B0703020202090204" pitchFamily="34" charset="0"/>
              </a:rPr>
              <a:t>exponent</a:t>
            </a:r>
            <a:r>
              <a:rPr kumimoji="1" lang="ko-KR" altLang="en-US" sz="1400" dirty="0">
                <a:latin typeface="Trebuchet MS" panose="020B0703020202090204" pitchFamily="34" charset="0"/>
              </a:rPr>
              <a:t>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FP32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와 동일한 범위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오차 감소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10bits mantissa 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FP32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보다는 정밀도 떨어지지만 어느정도 보장</a:t>
            </a:r>
            <a:endParaRPr kumimoji="1" lang="en-US" altLang="ko-KR" sz="1400" dirty="0">
              <a:latin typeface="Trebuchet MS" panose="020B0703020202090204" pitchFamily="34" charset="0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latin typeface="Trebuchet MS" panose="020B0703020202090204" pitchFamily="34" charset="0"/>
                <a:sym typeface="Wingdings" pitchFamily="2" charset="2"/>
              </a:rPr>
              <a:t>FP32</a:t>
            </a:r>
            <a:r>
              <a:rPr kumimoji="1" lang="ko-KR" altLang="en-US" sz="1400" b="1" dirty="0">
                <a:latin typeface="Trebuchet MS" panose="020B0703020202090204" pitchFamily="34" charset="0"/>
                <a:sym typeface="Wingdings" pitchFamily="2" charset="2"/>
              </a:rPr>
              <a:t>에 비해 처리량 </a:t>
            </a:r>
            <a:r>
              <a:rPr kumimoji="1" lang="en-US" altLang="ko-KR" sz="1400" b="1" dirty="0">
                <a:latin typeface="Trebuchet MS" panose="020B0703020202090204" pitchFamily="34" charset="0"/>
                <a:sym typeface="Wingdings" pitchFamily="2" charset="2"/>
              </a:rPr>
              <a:t>16</a:t>
            </a:r>
            <a:r>
              <a:rPr kumimoji="1" lang="ko-KR" altLang="en-US" sz="1400" b="1" dirty="0">
                <a:latin typeface="Trebuchet MS" panose="020B0703020202090204" pitchFamily="34" charset="0"/>
                <a:sym typeface="Wingdings" pitchFamily="2" charset="2"/>
              </a:rPr>
              <a:t>배 증가 </a:t>
            </a:r>
            <a:r>
              <a:rPr kumimoji="1" lang="en-US" altLang="ko-KR" sz="1400" b="1" dirty="0">
                <a:latin typeface="Trebuchet MS" panose="020B0703020202090204" pitchFamily="34" charset="0"/>
                <a:sym typeface="Wingdings" pitchFamily="2" charset="2"/>
              </a:rPr>
              <a:t>but </a:t>
            </a:r>
            <a:r>
              <a:rPr kumimoji="1" lang="ko-KR" altLang="en-US" sz="1400" b="1" dirty="0">
                <a:latin typeface="Trebuchet MS" panose="020B0703020202090204" pitchFamily="34" charset="0"/>
                <a:sym typeface="Wingdings" pitchFamily="2" charset="2"/>
              </a:rPr>
              <a:t>계산 정확도 희생 필요</a:t>
            </a:r>
            <a:endParaRPr kumimoji="1" lang="en-US" altLang="ko-KR" sz="1400" b="1" dirty="0">
              <a:latin typeface="Trebuchet MS" panose="020B070302020209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ko-Kore-KR" altLang="en-US" sz="14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6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BCEE1-AF5F-4542-9235-D11A4066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Trebuchet MS" panose="020B0703020202090204" pitchFamily="34" charset="0"/>
              </a:rPr>
              <a:t>Tensor core</a:t>
            </a:r>
            <a:endParaRPr kumimoji="1" lang="ko-Kore-KR" altLang="en-US" dirty="0">
              <a:latin typeface="Trebuchet MS" panose="020B070302020209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363D-AA1E-F343-AC6F-0C1488A4CA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GPU  </a:t>
            </a:r>
            <a:r>
              <a:rPr kumimoji="1" lang="en-US" altLang="ko-KR" sz="1600" b="1" dirty="0">
                <a:latin typeface="Trebuchet MS" panose="020B0703020202090204" pitchFamily="34" charset="0"/>
                <a:sym typeface="Wingdings" pitchFamily="2" charset="2"/>
              </a:rPr>
              <a:t>32 threads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씩 동일한 작업</a:t>
            </a:r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 err="1">
                <a:latin typeface="Trebuchet MS" panose="020B0703020202090204" pitchFamily="34" charset="0"/>
                <a:sym typeface="Wingdings" pitchFamily="2" charset="2"/>
              </a:rPr>
              <a:t>row,col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  8 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배수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matrix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사용 시 최적화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 (16x16, 32x8 …)</a:t>
            </a:r>
            <a:endParaRPr kumimoji="1" lang="en-US" altLang="ko-KR" sz="1400" b="1" dirty="0">
              <a:latin typeface="Trebuchet MS" panose="020B070302020209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Tesla V100 tensor core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SM 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당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8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tensor core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Turing tensor core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b="1" dirty="0">
                <a:latin typeface="Trebuchet MS" panose="020B0703020202090204" pitchFamily="34" charset="0"/>
                <a:sym typeface="Wingdings" pitchFamily="2" charset="2"/>
              </a:rPr>
              <a:t>inference</a:t>
            </a:r>
            <a:r>
              <a:rPr kumimoji="1" lang="ko-KR" altLang="en-US" sz="1400" b="1" dirty="0">
                <a:latin typeface="Trebuchet MS" panose="020B0703020202090204" pitchFamily="34" charset="0"/>
                <a:sym typeface="Wingdings" pitchFamily="2" charset="2"/>
              </a:rPr>
              <a:t>위해 </a:t>
            </a:r>
            <a:r>
              <a:rPr kumimoji="1" lang="en-US" altLang="ko-KR" sz="1400" b="1" dirty="0">
                <a:latin typeface="Trebuchet MS" panose="020B0703020202090204" pitchFamily="34" charset="0"/>
                <a:sym typeface="Wingdings" pitchFamily="2" charset="2"/>
              </a:rPr>
              <a:t>INT8, INT4</a:t>
            </a:r>
            <a:r>
              <a:rPr kumimoji="1" lang="ko-KR" altLang="en-US" sz="1400" b="1" dirty="0">
                <a:latin typeface="Trebuchet MS" panose="020B0703020202090204" pitchFamily="34" charset="0"/>
                <a:sym typeface="Wingdings" pitchFamily="2" charset="2"/>
              </a:rPr>
              <a:t> 연산 추가</a:t>
            </a:r>
            <a:endParaRPr kumimoji="1" lang="en-US" altLang="ko-KR" sz="1400" b="1" dirty="0">
              <a:latin typeface="Trebuchet MS" panose="020B0703020202090204" pitchFamily="34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quantization 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기법 통해 연산에 필요한 </a:t>
            </a:r>
            <a:r>
              <a:rPr kumimoji="1" lang="ko-KR" altLang="en-US" sz="1400" b="1" dirty="0">
                <a:latin typeface="Trebuchet MS" panose="020B0703020202090204" pitchFamily="34" charset="0"/>
                <a:sym typeface="Wingdings" pitchFamily="2" charset="2"/>
              </a:rPr>
              <a:t>비트 수 감소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ko-KR" altLang="en-US" sz="1400" b="1" dirty="0">
                <a:latin typeface="Trebuchet MS" panose="020B0703020202090204" pitchFamily="34" charset="0"/>
                <a:sym typeface="Wingdings" pitchFamily="2" charset="2"/>
              </a:rPr>
              <a:t>속도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ko-KR" altLang="en-US" sz="1400" b="1" dirty="0">
                <a:latin typeface="Trebuchet MS" panose="020B0703020202090204" pitchFamily="34" charset="0"/>
                <a:sym typeface="Wingdings" pitchFamily="2" charset="2"/>
              </a:rPr>
              <a:t>증가</a:t>
            </a:r>
            <a:endParaRPr kumimoji="1" lang="en-US" altLang="ko-KR" sz="1400" b="1" dirty="0">
              <a:latin typeface="Trebuchet MS" panose="020B070302020209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Ampere (A100) tensor core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–</a:t>
            </a:r>
            <a:r>
              <a:rPr kumimoji="1" lang="ko-KR" altLang="en-US" sz="16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Trebuchet MS" panose="020B0703020202090204" pitchFamily="34" charset="0"/>
                <a:sym typeface="Wingdings" pitchFamily="2" charset="2"/>
              </a:rPr>
              <a:t>CUDA8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V100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이상의 성능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 (2.5 ~ 5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배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(sparse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model))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sparse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model 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지원 </a:t>
            </a:r>
            <a:b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</a:b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0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제거하여 희소 행렬 연산 </a:t>
            </a: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</a:t>
            </a:r>
            <a:r>
              <a:rPr kumimoji="1" lang="ko-KR" altLang="en-US" sz="1400" dirty="0" err="1">
                <a:latin typeface="Trebuchet MS" panose="020B0703020202090204" pitchFamily="34" charset="0"/>
                <a:sym typeface="Wingdings" pitchFamily="2" charset="2"/>
              </a:rPr>
              <a:t>연산량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감소</a:t>
            </a:r>
            <a:b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</a:br>
            <a:r>
              <a:rPr kumimoji="1" lang="en-US" altLang="ko-KR" sz="1400" dirty="0">
                <a:latin typeface="Trebuchet MS" panose="020B0703020202090204" pitchFamily="34" charset="0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차원 수 줄여서 </a:t>
            </a:r>
            <a:r>
              <a:rPr kumimoji="1" lang="ko-KR" altLang="en-US" sz="1400" dirty="0" err="1">
                <a:latin typeface="Trebuchet MS" panose="020B0703020202090204" pitchFamily="34" charset="0"/>
                <a:sym typeface="Wingdings" pitchFamily="2" charset="2"/>
              </a:rPr>
              <a:t>오버피팅</a:t>
            </a:r>
            <a:r>
              <a:rPr kumimoji="1" lang="ko-KR" altLang="en-US" sz="1400" dirty="0">
                <a:latin typeface="Trebuchet MS" panose="020B0703020202090204" pitchFamily="34" charset="0"/>
                <a:sym typeface="Wingdings" pitchFamily="2" charset="2"/>
              </a:rPr>
              <a:t> 방지</a:t>
            </a:r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kumimoji="1" lang="en-US" altLang="ko-KR" sz="1600" dirty="0">
              <a:latin typeface="Trebuchet MS" panose="020B0703020202090204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ko-Kore-KR" altLang="en-US" sz="16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6002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1504</Words>
  <Application>Microsoft Macintosh PowerPoint</Application>
  <PresentationFormat>와이드스크린</PresentationFormat>
  <Paragraphs>278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-apple-system</vt:lpstr>
      <vt:lpstr>Apple SD Gothic Neo</vt:lpstr>
      <vt:lpstr>DINPro</vt:lpstr>
      <vt:lpstr>Jeju Gothic</vt:lpstr>
      <vt:lpstr>맑은 고딕</vt:lpstr>
      <vt:lpstr>Spoqa Han Sans</vt:lpstr>
      <vt:lpstr>Arial</vt:lpstr>
      <vt:lpstr>Cambria Math</vt:lpstr>
      <vt:lpstr>Trebuchet MS</vt:lpstr>
      <vt:lpstr>Wingdings</vt:lpstr>
      <vt:lpstr>CryptoCraft 테마</vt:lpstr>
      <vt:lpstr>제목 테마</vt:lpstr>
      <vt:lpstr>cuDNN</vt:lpstr>
      <vt:lpstr>PowerPoint 프레젠테이션</vt:lpstr>
      <vt:lpstr>Graphics Processing Unit (GPU)</vt:lpstr>
      <vt:lpstr>GPU architecture</vt:lpstr>
      <vt:lpstr>CPU vs GPU vs TPU</vt:lpstr>
      <vt:lpstr>Deep learning + GPU </vt:lpstr>
      <vt:lpstr>FP16 vs FP32</vt:lpstr>
      <vt:lpstr>Tensor core – TF32</vt:lpstr>
      <vt:lpstr>Tensor core</vt:lpstr>
      <vt:lpstr>cuDNN</vt:lpstr>
      <vt:lpstr>cuDNN</vt:lpstr>
      <vt:lpstr>CUDA process flow</vt:lpstr>
      <vt:lpstr>cuDNN process flow</vt:lpstr>
      <vt:lpstr>cuDNN process flow</vt:lpstr>
      <vt:lpstr>cuDNN process flow</vt:lpstr>
      <vt:lpstr>cuDNN process flow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112</cp:revision>
  <dcterms:created xsi:type="dcterms:W3CDTF">2019-03-05T04:29:07Z</dcterms:created>
  <dcterms:modified xsi:type="dcterms:W3CDTF">2020-11-01T14:12:51Z</dcterms:modified>
</cp:coreProperties>
</file>