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269" r:id="rId3"/>
    <p:sldId id="308" r:id="rId4"/>
    <p:sldId id="315" r:id="rId5"/>
    <p:sldId id="316" r:id="rId6"/>
    <p:sldId id="319" r:id="rId7"/>
    <p:sldId id="320" r:id="rId8"/>
    <p:sldId id="310" r:id="rId9"/>
    <p:sldId id="322" r:id="rId10"/>
    <p:sldId id="321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62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2024. 10. 28.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2024. 10. 28.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702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081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851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5CCB7A29-C20E-45A8-982E-B37665E45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340E8-5819-46FE-8C3B-A2E108E3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24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orR_OoyAJfw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SNOVA Multiplication on ARMv8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유튜브 주소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youtu.be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orR_OoyAJfw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5207D-F948-7B1B-A6D9-683261BF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SNOVA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48BCAD-2C85-2A18-21E2-758AB86A5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400" dirty="0"/>
              <a:t>SNOVA: </a:t>
            </a:r>
            <a:r>
              <a:rPr kumimoji="1" lang="en-US" altLang="ko-Kore-KR" sz="1800" dirty="0"/>
              <a:t>Simple Noncommutative unbalanced Oil and Vinegar scheme with randomness Alignment</a:t>
            </a:r>
            <a:endParaRPr kumimoji="1" lang="en-US" altLang="ko-Kore-KR" sz="2400" dirty="0"/>
          </a:p>
          <a:p>
            <a:r>
              <a:rPr kumimoji="1" lang="en-US" altLang="ko-Kore-KR" sz="2400" dirty="0"/>
              <a:t>NIST PQC Additional Signature Round 1 </a:t>
            </a:r>
            <a:r>
              <a:rPr kumimoji="1" lang="ko-Kore-KR" altLang="en-US" sz="2400" dirty="0"/>
              <a:t>제출된 알고리즘</a:t>
            </a:r>
            <a:endParaRPr kumimoji="1" lang="en-US" altLang="ko-Kore-KR" sz="2400" dirty="0"/>
          </a:p>
          <a:p>
            <a:pPr lvl="1"/>
            <a:r>
              <a:rPr kumimoji="1" lang="ko-Kore-KR" altLang="en-US" sz="2000" dirty="0"/>
              <a:t>다변수 기반 전자서명</a:t>
            </a:r>
            <a:r>
              <a:rPr kumimoji="1" lang="en-US" altLang="ko-KR" sz="2000" dirty="0"/>
              <a:t>(1</a:t>
            </a:r>
            <a:r>
              <a:rPr kumimoji="1" lang="ko-KR" altLang="en-US" sz="2000" dirty="0"/>
              <a:t>라운드 </a:t>
            </a:r>
            <a:r>
              <a:rPr kumimoji="1" lang="en-US" altLang="ko-KR" sz="2000" dirty="0"/>
              <a:t>10</a:t>
            </a:r>
            <a:r>
              <a:rPr kumimoji="1" lang="ko-KR" altLang="en-US" sz="2000" dirty="0"/>
              <a:t>개 제출</a:t>
            </a:r>
            <a:r>
              <a:rPr kumimoji="1" lang="en-US" altLang="ko-KR" sz="2000" dirty="0"/>
              <a:t>)</a:t>
            </a:r>
            <a:endParaRPr kumimoji="1" lang="en-US" altLang="ko-Kore-KR" sz="2000" dirty="0"/>
          </a:p>
          <a:p>
            <a:pPr lvl="1"/>
            <a:r>
              <a:rPr kumimoji="1" lang="en-US" altLang="ko-Kore-KR" sz="2000" dirty="0"/>
              <a:t>UOV </a:t>
            </a:r>
            <a:r>
              <a:rPr kumimoji="1" lang="ko-Kore-KR" altLang="en-US" sz="2000" dirty="0"/>
              <a:t>스킴 기반</a:t>
            </a:r>
            <a:r>
              <a:rPr kumimoji="1" lang="en-US" altLang="ko-Kore-KR" sz="2000" dirty="0"/>
              <a:t>(UOV </a:t>
            </a:r>
            <a:r>
              <a:rPr kumimoji="1" lang="ko-Kore-KR" altLang="en-US" sz="2000" dirty="0"/>
              <a:t>포함 </a:t>
            </a:r>
            <a:r>
              <a:rPr kumimoji="1" lang="en-US" altLang="ko-Kore-KR" sz="2000" dirty="0"/>
              <a:t>6</a:t>
            </a:r>
            <a:r>
              <a:rPr kumimoji="1" lang="ko-Kore-KR" altLang="en-US" sz="2000" dirty="0"/>
              <a:t>개 제출</a:t>
            </a:r>
            <a:r>
              <a:rPr kumimoji="1" lang="en-US" altLang="ko-Kore-KR" sz="2000" dirty="0"/>
              <a:t>)</a:t>
            </a:r>
          </a:p>
          <a:p>
            <a:pPr lvl="2"/>
            <a:r>
              <a:rPr kumimoji="1" lang="en-US" altLang="ko-Kore-KR" sz="1800" dirty="0"/>
              <a:t>UOV:</a:t>
            </a:r>
            <a:r>
              <a:rPr kumimoji="1" lang="ko-Kore-KR" altLang="en-US" sz="1800" dirty="0"/>
              <a:t> </a:t>
            </a:r>
            <a:r>
              <a:rPr kumimoji="1" lang="en" altLang="ko-Kore-KR" sz="1800" dirty="0"/>
              <a:t>Unbalanced Oil and Vinegar: 1999</a:t>
            </a:r>
            <a:r>
              <a:rPr kumimoji="1" lang="ko-Kore-KR" altLang="en-US" sz="1800" dirty="0"/>
              <a:t>년 공개된 다변수 기반 알고리즘</a:t>
            </a:r>
            <a:endParaRPr kumimoji="1" lang="en" altLang="ko-Kore-KR" sz="1800" dirty="0"/>
          </a:p>
          <a:p>
            <a:r>
              <a:rPr kumimoji="1" lang="ko-Kore-KR" altLang="en-US" sz="2400" dirty="0"/>
              <a:t>공개키가 큰 </a:t>
            </a:r>
            <a:r>
              <a:rPr kumimoji="1" lang="en-US" altLang="ko-Kore-KR" sz="2400" dirty="0"/>
              <a:t>UOV </a:t>
            </a:r>
            <a:r>
              <a:rPr kumimoji="1" lang="ko-Kore-KR" altLang="en-US" sz="2400" dirty="0"/>
              <a:t>알고리즘의 단점을 상쇄하여 설계</a:t>
            </a:r>
            <a:endParaRPr kumimoji="1" lang="en-US" altLang="ko-Kore-KR" sz="2400" dirty="0"/>
          </a:p>
          <a:p>
            <a:pPr lvl="1"/>
            <a:r>
              <a:rPr kumimoji="1" lang="en-US" altLang="ko-Kore-KR" sz="2000" dirty="0"/>
              <a:t>UOV</a:t>
            </a:r>
            <a:r>
              <a:rPr kumimoji="1" lang="ko-Kore-KR" altLang="en-US" sz="2000" dirty="0"/>
              <a:t> 기반</a:t>
            </a:r>
            <a:r>
              <a:rPr kumimoji="1" lang="en-US" altLang="ko-Kore-KR" sz="2000" dirty="0"/>
              <a:t> </a:t>
            </a:r>
            <a:r>
              <a:rPr kumimoji="1" lang="ko-Kore-KR" altLang="en-US" sz="2000" dirty="0"/>
              <a:t>알고리즘 중 가장 작은 공개키 크기를 지님</a:t>
            </a:r>
            <a:endParaRPr kumimoji="1" lang="en-US" altLang="ko-Kore-KR" sz="2000" dirty="0"/>
          </a:p>
          <a:p>
            <a:r>
              <a:rPr kumimoji="1" lang="ko-KR" altLang="en-US" sz="2400" dirty="0"/>
              <a:t>다양한 보안 수준에 대해 서로 다른 파라미터 옵션을 제공</a:t>
            </a:r>
            <a:r>
              <a:rPr kumimoji="1" lang="en-US" altLang="ko-KR" dirty="0"/>
              <a:t> </a:t>
            </a:r>
          </a:p>
          <a:p>
            <a:pPr lvl="1"/>
            <a:r>
              <a:rPr kumimoji="1" lang="en-US" altLang="ko-Kore-KR" sz="2000" dirty="0" err="1"/>
              <a:t>esk</a:t>
            </a:r>
            <a:r>
              <a:rPr kumimoji="1" lang="en-US" altLang="ko-Kore-KR" sz="2000" dirty="0"/>
              <a:t> </a:t>
            </a:r>
            <a:r>
              <a:rPr kumimoji="1" lang="en-US" altLang="ko-KR" sz="2000" dirty="0"/>
              <a:t>9</a:t>
            </a:r>
            <a:r>
              <a:rPr kumimoji="1" lang="ko-KR" altLang="en-US" sz="2000" dirty="0"/>
              <a:t>개</a:t>
            </a:r>
            <a:r>
              <a:rPr kumimoji="1" lang="en-US" altLang="ko-Kore-KR" sz="2000" dirty="0"/>
              <a:t>, </a:t>
            </a:r>
            <a:r>
              <a:rPr kumimoji="1" lang="en-US" altLang="ko-Kore-KR" sz="2000" dirty="0" err="1"/>
              <a:t>ssk</a:t>
            </a:r>
            <a:r>
              <a:rPr kumimoji="1" lang="en-US" altLang="ko-Kore-KR" sz="2000" dirty="0"/>
              <a:t> </a:t>
            </a:r>
            <a:r>
              <a:rPr kumimoji="1" lang="en-US" altLang="ko-KR" sz="2000" dirty="0"/>
              <a:t>9</a:t>
            </a:r>
            <a:r>
              <a:rPr kumimoji="1" lang="ko-KR" altLang="en-US" sz="2000" dirty="0"/>
              <a:t>개로 총 </a:t>
            </a:r>
            <a:r>
              <a:rPr kumimoji="1" lang="en-US" altLang="ko-KR" sz="2000" dirty="0"/>
              <a:t>18</a:t>
            </a:r>
            <a:r>
              <a:rPr kumimoji="1" lang="ko-KR" altLang="en-US" sz="2000" dirty="0"/>
              <a:t>개의 파라미터 옵션 제공</a:t>
            </a:r>
            <a:endParaRPr kumimoji="1" lang="en" altLang="ko-Kore-KR" sz="2000" dirty="0"/>
          </a:p>
          <a:p>
            <a:r>
              <a:rPr kumimoji="1" lang="ko-KR" altLang="en-US" sz="2400" dirty="0"/>
              <a:t>장점</a:t>
            </a:r>
            <a:endParaRPr kumimoji="1" lang="en-US" altLang="ko-KR" sz="2400" dirty="0"/>
          </a:p>
          <a:p>
            <a:pPr lvl="1"/>
            <a:r>
              <a:rPr kumimoji="1" lang="ko-KR" altLang="en-US" sz="2000" dirty="0"/>
              <a:t>구현이 간결하며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서명 생성 및 검증 속도가 상대적으로 빠름</a:t>
            </a:r>
            <a:endParaRPr kumimoji="1" lang="en-US" altLang="ko-KR" sz="2000" dirty="0"/>
          </a:p>
          <a:p>
            <a:r>
              <a:rPr kumimoji="1" lang="ko-KR" altLang="en-US" sz="2400" dirty="0"/>
              <a:t>단점</a:t>
            </a:r>
            <a:endParaRPr kumimoji="1" lang="en-US" altLang="ko-KR" sz="2400" dirty="0"/>
          </a:p>
          <a:p>
            <a:pPr lvl="1"/>
            <a:r>
              <a:rPr kumimoji="1" lang="ko-KR" altLang="en-US" sz="2000" dirty="0"/>
              <a:t>상대적으로 서명의 크기가 크며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공개키의 크기가 매우 큼</a:t>
            </a: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548773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5207D-F948-7B1B-A6D9-683261BF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SNOVA </a:t>
            </a:r>
            <a:r>
              <a:rPr kumimoji="1" lang="ko-Kore-KR" altLang="en-US" dirty="0"/>
              <a:t>곱셈기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48BCAD-2C85-2A18-21E2-758AB86A5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GF</a:t>
            </a:r>
            <a:r>
              <a:rPr kumimoji="1" lang="en-US" altLang="ko-KR" dirty="0"/>
              <a:t>16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상에서의 </a:t>
            </a:r>
            <a:r>
              <a:rPr kumimoji="1" lang="en-US" altLang="ko-Kore-KR" dirty="0"/>
              <a:t>a * b </a:t>
            </a:r>
            <a:r>
              <a:rPr kumimoji="1" lang="ko-Kore-KR" altLang="en-US" dirty="0"/>
              <a:t>연산 수행</a:t>
            </a:r>
            <a:endParaRPr kumimoji="1" lang="en-US" altLang="ko-Kore-KR" dirty="0"/>
          </a:p>
          <a:p>
            <a:pPr lvl="1"/>
            <a:r>
              <a:rPr kumimoji="1" lang="ko-Kore-KR" altLang="en-US" dirty="0"/>
              <a:t>룩업 테이블을 활용하여 연산 구현</a:t>
            </a:r>
            <a:endParaRPr kumimoji="1" lang="en-US" altLang="ko-Kore-KR" dirty="0"/>
          </a:p>
          <a:p>
            <a:pPr lvl="2"/>
            <a:r>
              <a:rPr kumimoji="1" lang="en-US" altLang="ko-KR" dirty="0"/>
              <a:t>16 </a:t>
            </a:r>
            <a:r>
              <a:rPr kumimoji="1" lang="ko-KR" altLang="en-US" dirty="0"/>
              <a:t>* </a:t>
            </a:r>
            <a:r>
              <a:rPr kumimoji="1" lang="en-US" altLang="ko-KR" dirty="0"/>
              <a:t>16</a:t>
            </a:r>
            <a:r>
              <a:rPr kumimoji="1" lang="ko-KR" altLang="en-US" dirty="0"/>
              <a:t>의 모든 경우의 수를 미리 계산한 테이블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인덱스를 계산해 값을 조회하는 방식의 구현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ore-KR" dirty="0"/>
          </a:p>
          <a:p>
            <a:endParaRPr kumimoji="1" lang="ko-Kore-KR" altLang="en-US" dirty="0"/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2DB4EADE-5C5A-CA95-118C-821C268FB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635" y="0"/>
            <a:ext cx="4939884" cy="2778684"/>
          </a:xfrm>
          <a:prstGeom prst="rect">
            <a:avLst/>
          </a:prstGeom>
        </p:spPr>
      </p:pic>
      <p:pic>
        <p:nvPicPr>
          <p:cNvPr id="5" name="그림 4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BB4DDF2D-CEA1-180D-72EB-113F243E4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3460"/>
            <a:ext cx="5992038" cy="3525928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D2F17997-BB9B-5BE6-F2B2-27099DA9BE75}"/>
              </a:ext>
            </a:extLst>
          </p:cNvPr>
          <p:cNvGrpSpPr/>
          <p:nvPr/>
        </p:nvGrpSpPr>
        <p:grpSpPr>
          <a:xfrm>
            <a:off x="4938366" y="-1"/>
            <a:ext cx="2315269" cy="1152526"/>
            <a:chOff x="315685" y="3504977"/>
            <a:chExt cx="3480098" cy="1846800"/>
          </a:xfrm>
        </p:grpSpPr>
        <p:pic>
          <p:nvPicPr>
            <p:cNvPr id="6" name="그림 5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CE4BB9CD-1D5A-16C4-5D64-C3E77FF89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685" y="3504977"/>
              <a:ext cx="3480098" cy="18468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01958F6-3E8C-9955-7751-AF3C4A1993C3}"/>
                </a:ext>
              </a:extLst>
            </p:cNvPr>
            <p:cNvSpPr/>
            <p:nvPr/>
          </p:nvSpPr>
          <p:spPr>
            <a:xfrm>
              <a:off x="326571" y="3544871"/>
              <a:ext cx="3451348" cy="22480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50C1FC1-30A3-D7DC-FAD5-83691426024C}"/>
                </a:ext>
              </a:extLst>
            </p:cNvPr>
            <p:cNvSpPr/>
            <p:nvPr/>
          </p:nvSpPr>
          <p:spPr>
            <a:xfrm>
              <a:off x="328256" y="4513699"/>
              <a:ext cx="3451348" cy="22480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F6C63C-E81B-8DA9-BEEB-B9A59A3894A6}"/>
              </a:ext>
            </a:extLst>
          </p:cNvPr>
          <p:cNvSpPr/>
          <p:nvPr/>
        </p:nvSpPr>
        <p:spPr>
          <a:xfrm>
            <a:off x="199077" y="3712029"/>
            <a:ext cx="5792961" cy="5660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ED515-0D92-ECE8-16A9-D30AB402759E}"/>
              </a:ext>
            </a:extLst>
          </p:cNvPr>
          <p:cNvSpPr txBox="1"/>
          <p:nvPr/>
        </p:nvSpPr>
        <p:spPr>
          <a:xfrm>
            <a:off x="6487885" y="3810391"/>
            <a:ext cx="279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룩업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테이블 초기화 과정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90C4716-0FF8-A319-2460-4CB6FCD3824A}"/>
              </a:ext>
            </a:extLst>
          </p:cNvPr>
          <p:cNvCxnSpPr/>
          <p:nvPr/>
        </p:nvCxnSpPr>
        <p:spPr>
          <a:xfrm>
            <a:off x="5992038" y="3995057"/>
            <a:ext cx="49584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827E17-EEE1-57B8-E1B8-2E967568C296}"/>
              </a:ext>
            </a:extLst>
          </p:cNvPr>
          <p:cNvSpPr/>
          <p:nvPr/>
        </p:nvSpPr>
        <p:spPr>
          <a:xfrm>
            <a:off x="398155" y="3329303"/>
            <a:ext cx="5593884" cy="3827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E1D6E0A-AE6C-44FF-B87A-C1A95C443F54}"/>
              </a:ext>
            </a:extLst>
          </p:cNvPr>
          <p:cNvCxnSpPr/>
          <p:nvPr/>
        </p:nvCxnSpPr>
        <p:spPr>
          <a:xfrm>
            <a:off x="5992037" y="3516086"/>
            <a:ext cx="49584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434B45-B93C-1CA3-7C9F-6A8E7D3B11BC}"/>
              </a:ext>
            </a:extLst>
          </p:cNvPr>
          <p:cNvSpPr txBox="1"/>
          <p:nvPr/>
        </p:nvSpPr>
        <p:spPr>
          <a:xfrm>
            <a:off x="6500893" y="3349752"/>
            <a:ext cx="5072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기약다항식</a:t>
            </a:r>
            <a:r>
              <a:rPr kumimoji="1" lang="en-US" altLang="ko-Kore-KR" dirty="0"/>
              <a:t>(x</a:t>
            </a:r>
            <a:r>
              <a:rPr kumimoji="1" lang="en-US" altLang="ko-Kore-KR" baseline="30000" dirty="0"/>
              <a:t>4</a:t>
            </a:r>
            <a:r>
              <a:rPr kumimoji="1" lang="en-US" altLang="ko-Kore-KR" dirty="0"/>
              <a:t>+x+1)</a:t>
            </a:r>
            <a:r>
              <a:rPr kumimoji="1" lang="ko-Kore-KR" altLang="en-US" dirty="0"/>
              <a:t>에 의해 생성된 </a:t>
            </a:r>
            <a:r>
              <a:rPr kumimoji="1" lang="en-US" altLang="ko-Kore-KR" dirty="0"/>
              <a:t>GF16 </a:t>
            </a:r>
            <a:r>
              <a:rPr kumimoji="1" lang="ko-Kore-KR" altLang="en-US" dirty="0"/>
              <a:t>원소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D376E3-F762-2321-9536-749F1371729C}"/>
              </a:ext>
            </a:extLst>
          </p:cNvPr>
          <p:cNvSpPr/>
          <p:nvPr/>
        </p:nvSpPr>
        <p:spPr>
          <a:xfrm>
            <a:off x="212086" y="4385582"/>
            <a:ext cx="5779952" cy="6436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18CD750-D063-881E-10BC-1028378AD821}"/>
              </a:ext>
            </a:extLst>
          </p:cNvPr>
          <p:cNvCxnSpPr/>
          <p:nvPr/>
        </p:nvCxnSpPr>
        <p:spPr>
          <a:xfrm>
            <a:off x="5992037" y="4735286"/>
            <a:ext cx="49584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F21F0EC-F1EA-E467-E16A-AFE0EA7B0A30}"/>
              </a:ext>
            </a:extLst>
          </p:cNvPr>
          <p:cNvSpPr txBox="1"/>
          <p:nvPr/>
        </p:nvSpPr>
        <p:spPr>
          <a:xfrm>
            <a:off x="6488741" y="4271030"/>
            <a:ext cx="5491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곱셈 테이블 생성 과정</a:t>
            </a:r>
            <a:endParaRPr kumimoji="1" lang="en-US" altLang="ko-Kore-KR" dirty="0"/>
          </a:p>
          <a:p>
            <a:r>
              <a:rPr kumimoji="1" lang="ko-KR" altLang="en-US" dirty="0"/>
              <a:t>각 원소의 곱셈 결과는 </a:t>
            </a:r>
            <a:r>
              <a:rPr kumimoji="1" lang="en" altLang="ko-Kore-KR" dirty="0" err="1"/>
              <a:t>F_star</a:t>
            </a:r>
            <a:r>
              <a:rPr kumimoji="1" lang="en" altLang="ko-Kore-KR" dirty="0"/>
              <a:t> </a:t>
            </a:r>
            <a:r>
              <a:rPr kumimoji="1" lang="ko-KR" altLang="en-US" dirty="0"/>
              <a:t>배열에서 두 인덱스의 합을 </a:t>
            </a:r>
            <a:r>
              <a:rPr kumimoji="1" lang="en-US" altLang="ko-KR" dirty="0"/>
              <a:t>15</a:t>
            </a:r>
            <a:r>
              <a:rPr kumimoji="1" lang="ko-KR" altLang="en-US" dirty="0"/>
              <a:t>로 </a:t>
            </a:r>
            <a:r>
              <a:rPr kumimoji="1" lang="ko-KR" altLang="en-US" dirty="0" err="1"/>
              <a:t>모듈러</a:t>
            </a:r>
            <a:r>
              <a:rPr kumimoji="1" lang="ko-KR" altLang="en-US" dirty="0"/>
              <a:t> 연산하여 얻은 값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2AFADB-6E1F-251F-802C-9D0F855950BE}"/>
              </a:ext>
            </a:extLst>
          </p:cNvPr>
          <p:cNvSpPr/>
          <p:nvPr/>
        </p:nvSpPr>
        <p:spPr>
          <a:xfrm>
            <a:off x="199077" y="5195676"/>
            <a:ext cx="5779952" cy="10533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CA07012-DB5C-DCBE-57DD-BAAA423D3B42}"/>
              </a:ext>
            </a:extLst>
          </p:cNvPr>
          <p:cNvCxnSpPr/>
          <p:nvPr/>
        </p:nvCxnSpPr>
        <p:spPr>
          <a:xfrm>
            <a:off x="5979029" y="5725886"/>
            <a:ext cx="49584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A962EE5-C63E-DF8D-FE6B-EA91BF0879B7}"/>
              </a:ext>
            </a:extLst>
          </p:cNvPr>
          <p:cNvSpPr txBox="1"/>
          <p:nvPr/>
        </p:nvSpPr>
        <p:spPr>
          <a:xfrm>
            <a:off x="6500893" y="5546979"/>
            <a:ext cx="231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역원 생성 과정</a:t>
            </a:r>
          </a:p>
        </p:txBody>
      </p:sp>
    </p:spTree>
    <p:extLst>
      <p:ext uri="{BB962C8B-B14F-4D97-AF65-F5344CB8AC3E}">
        <p14:creationId xmlns:p14="http://schemas.microsoft.com/office/powerpoint/2010/main" val="276192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F4B753-CD05-7C62-6BAB-31B5ABF36C8C}"/>
              </a:ext>
            </a:extLst>
          </p:cNvPr>
          <p:cNvSpPr/>
          <p:nvPr/>
        </p:nvSpPr>
        <p:spPr>
          <a:xfrm>
            <a:off x="5864450" y="69508"/>
            <a:ext cx="6327550" cy="1270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D5207D-F948-7B1B-A6D9-683261BF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SNOVA </a:t>
            </a:r>
            <a:r>
              <a:rPr kumimoji="1" lang="ko-Kore-KR" altLang="en-US" dirty="0"/>
              <a:t>곱셈기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48BCAD-2C85-2A18-21E2-758AB86A5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 err="1"/>
              <a:t>i</a:t>
            </a:r>
            <a:r>
              <a:rPr kumimoji="1" lang="en-US" altLang="ko-Kore-KR" sz="2400" dirty="0"/>
              <a:t> </a:t>
            </a:r>
            <a:r>
              <a:rPr kumimoji="1" lang="ko-Kore-KR" altLang="en-US" sz="2400" dirty="0"/>
              <a:t>루프</a:t>
            </a:r>
            <a:r>
              <a:rPr kumimoji="1" lang="en-US" altLang="ko-Kore-KR" sz="2400" dirty="0"/>
              <a:t>: a</a:t>
            </a:r>
            <a:r>
              <a:rPr kumimoji="1" lang="ko-Kore-KR" altLang="en-US" sz="2400" dirty="0"/>
              <a:t>행렬의 요소</a:t>
            </a:r>
            <a:r>
              <a:rPr kumimoji="1" lang="en-US" altLang="ko-Kore-KR" sz="2400" dirty="0"/>
              <a:t>(</a:t>
            </a:r>
            <a:r>
              <a:rPr kumimoji="1" lang="ko-Kore-KR" altLang="en-US" sz="2400" dirty="0"/>
              <a:t>행</a:t>
            </a:r>
            <a:r>
              <a:rPr kumimoji="1" lang="en-US" altLang="ko-Kore-KR" sz="2400" dirty="0"/>
              <a:t>)</a:t>
            </a:r>
            <a:r>
              <a:rPr kumimoji="1" lang="ko-Kore-KR" altLang="en-US" sz="2400" dirty="0"/>
              <a:t>를 반복</a:t>
            </a:r>
            <a:endParaRPr kumimoji="1" lang="en-US" altLang="ko-Kore-KR" sz="2400" dirty="0"/>
          </a:p>
          <a:p>
            <a:r>
              <a:rPr kumimoji="1" lang="en-US" altLang="ko-Kore-KR" sz="2400" dirty="0"/>
              <a:t>j </a:t>
            </a:r>
            <a:r>
              <a:rPr kumimoji="1" lang="ko-Kore-KR" altLang="en-US" sz="2400" dirty="0"/>
              <a:t>루프</a:t>
            </a:r>
            <a:r>
              <a:rPr kumimoji="1" lang="en-US" altLang="ko-Kore-KR" sz="2400" dirty="0"/>
              <a:t>: b</a:t>
            </a:r>
            <a:r>
              <a:rPr kumimoji="1" lang="ko-Kore-KR" altLang="en-US" sz="2400" dirty="0"/>
              <a:t>행렬의 요소</a:t>
            </a:r>
            <a:r>
              <a:rPr kumimoji="1" lang="en-US" altLang="ko-Kore-KR" sz="2400" dirty="0"/>
              <a:t>(</a:t>
            </a:r>
            <a:r>
              <a:rPr kumimoji="1" lang="ko-Kore-KR" altLang="en-US" sz="2400" dirty="0"/>
              <a:t>열</a:t>
            </a:r>
            <a:r>
              <a:rPr kumimoji="1" lang="en-US" altLang="ko-Kore-KR" sz="2400" dirty="0"/>
              <a:t>)</a:t>
            </a:r>
            <a:r>
              <a:rPr kumimoji="1" lang="ko-Kore-KR" altLang="en-US" sz="2400" dirty="0"/>
              <a:t>를 반복</a:t>
            </a: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F80850A-B466-5DF1-F447-178803BDE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9" y="2451776"/>
            <a:ext cx="5670249" cy="3189514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80FCA340-CC5F-0EF9-2786-64E3CD15EBD4}"/>
              </a:ext>
            </a:extLst>
          </p:cNvPr>
          <p:cNvGrpSpPr/>
          <p:nvPr/>
        </p:nvGrpSpPr>
        <p:grpSpPr>
          <a:xfrm>
            <a:off x="3808032" y="0"/>
            <a:ext cx="2315269" cy="1152526"/>
            <a:chOff x="315685" y="3504977"/>
            <a:chExt cx="3480098" cy="1846800"/>
          </a:xfrm>
        </p:grpSpPr>
        <p:pic>
          <p:nvPicPr>
            <p:cNvPr id="6" name="그림 5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F3BBD43A-9490-CDAE-7E00-7B6D10ACC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685" y="3504977"/>
              <a:ext cx="3480098" cy="18468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FAAEF6F-72F2-1143-0524-091BA112E54D}"/>
                </a:ext>
              </a:extLst>
            </p:cNvPr>
            <p:cNvSpPr/>
            <p:nvPr/>
          </p:nvSpPr>
          <p:spPr>
            <a:xfrm>
              <a:off x="326571" y="3544871"/>
              <a:ext cx="3451348" cy="22480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A165589-5A28-2EA4-15C4-C05884D8D0CD}"/>
                </a:ext>
              </a:extLst>
            </p:cNvPr>
            <p:cNvSpPr/>
            <p:nvPr/>
          </p:nvSpPr>
          <p:spPr>
            <a:xfrm>
              <a:off x="328256" y="4513699"/>
              <a:ext cx="3451348" cy="22480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88179D17-A605-BC83-678E-D1B94E9E15EF}"/>
              </a:ext>
            </a:extLst>
          </p:cNvPr>
          <p:cNvSpPr/>
          <p:nvPr/>
        </p:nvSpPr>
        <p:spPr>
          <a:xfrm>
            <a:off x="1045029" y="3558205"/>
            <a:ext cx="4735400" cy="3739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F4D6FBB-AB1F-C1E6-04B0-04C345ACA657}"/>
              </a:ext>
            </a:extLst>
          </p:cNvPr>
          <p:cNvCxnSpPr/>
          <p:nvPr/>
        </p:nvCxnSpPr>
        <p:spPr>
          <a:xfrm>
            <a:off x="5780428" y="3736291"/>
            <a:ext cx="49584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131407-3C26-1A8A-78EB-BDC57D843290}"/>
              </a:ext>
            </a:extLst>
          </p:cNvPr>
          <p:cNvSpPr txBox="1"/>
          <p:nvPr/>
        </p:nvSpPr>
        <p:spPr>
          <a:xfrm>
            <a:off x="6244622" y="3406151"/>
            <a:ext cx="5072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각 행렬의 첫 번째 요소간의 곱셈</a:t>
            </a:r>
            <a:endParaRPr kumimoji="1" lang="en-US" altLang="ko-Kore-KR" dirty="0"/>
          </a:p>
          <a:p>
            <a:r>
              <a:rPr kumimoji="1" lang="en-US" altLang="ko-Kore-KR" dirty="0"/>
              <a:t>e.g. a[0][0] * b[0][0] 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6821A2-D7D7-0340-3577-3F1BBEF1D387}"/>
              </a:ext>
            </a:extLst>
          </p:cNvPr>
          <p:cNvSpPr txBox="1"/>
          <p:nvPr/>
        </p:nvSpPr>
        <p:spPr>
          <a:xfrm>
            <a:off x="7939592" y="973552"/>
            <a:ext cx="3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E398D-588F-17E2-5B26-33984A04C42E}"/>
              </a:ext>
            </a:extLst>
          </p:cNvPr>
          <p:cNvSpPr txBox="1"/>
          <p:nvPr/>
        </p:nvSpPr>
        <p:spPr>
          <a:xfrm>
            <a:off x="9898544" y="971998"/>
            <a:ext cx="39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=</a:t>
            </a:r>
            <a:endParaRPr kumimoji="1" lang="ko-Kore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3CE7DDF-E910-4EC4-578A-5D307057E34F}"/>
              </a:ext>
            </a:extLst>
          </p:cNvPr>
          <p:cNvSpPr/>
          <p:nvPr/>
        </p:nvSpPr>
        <p:spPr>
          <a:xfrm>
            <a:off x="6463413" y="484814"/>
            <a:ext cx="343182" cy="34318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948CBD5-C18F-6C37-C804-E51C7EF67F94}"/>
              </a:ext>
            </a:extLst>
          </p:cNvPr>
          <p:cNvSpPr/>
          <p:nvPr/>
        </p:nvSpPr>
        <p:spPr>
          <a:xfrm>
            <a:off x="6806595" y="480366"/>
            <a:ext cx="343182" cy="34318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318D9C6-20E4-2B11-7BE5-778CC47A2202}"/>
              </a:ext>
            </a:extLst>
          </p:cNvPr>
          <p:cNvSpPr/>
          <p:nvPr/>
        </p:nvSpPr>
        <p:spPr>
          <a:xfrm>
            <a:off x="7492959" y="480366"/>
            <a:ext cx="343182" cy="34318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E3763DA-8CE6-2533-3D4C-FE58A2B8FEFB}"/>
              </a:ext>
            </a:extLst>
          </p:cNvPr>
          <p:cNvSpPr/>
          <p:nvPr/>
        </p:nvSpPr>
        <p:spPr>
          <a:xfrm>
            <a:off x="7152967" y="480366"/>
            <a:ext cx="343182" cy="34318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2D6CA1E-EF40-1F5B-4629-385AA5B1A896}"/>
              </a:ext>
            </a:extLst>
          </p:cNvPr>
          <p:cNvSpPr/>
          <p:nvPr/>
        </p:nvSpPr>
        <p:spPr>
          <a:xfrm>
            <a:off x="6463413" y="832444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842B0EB-9E7E-8CA1-174A-A0FBDD287ADF}"/>
              </a:ext>
            </a:extLst>
          </p:cNvPr>
          <p:cNvSpPr/>
          <p:nvPr/>
        </p:nvSpPr>
        <p:spPr>
          <a:xfrm>
            <a:off x="6806595" y="827996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3118B39-991A-6491-916E-36A35D4247A7}"/>
              </a:ext>
            </a:extLst>
          </p:cNvPr>
          <p:cNvSpPr/>
          <p:nvPr/>
        </p:nvSpPr>
        <p:spPr>
          <a:xfrm>
            <a:off x="7492959" y="827996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058CD91-43E7-E21A-447A-0DF1823CD8C9}"/>
              </a:ext>
            </a:extLst>
          </p:cNvPr>
          <p:cNvSpPr/>
          <p:nvPr/>
        </p:nvSpPr>
        <p:spPr>
          <a:xfrm>
            <a:off x="7152967" y="827996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A20E863-9CDB-1765-A1A4-F01A471BF932}"/>
              </a:ext>
            </a:extLst>
          </p:cNvPr>
          <p:cNvSpPr/>
          <p:nvPr/>
        </p:nvSpPr>
        <p:spPr>
          <a:xfrm>
            <a:off x="6463413" y="1175626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3FFCFD3-DC76-587E-A69E-8915435E5BDB}"/>
              </a:ext>
            </a:extLst>
          </p:cNvPr>
          <p:cNvSpPr/>
          <p:nvPr/>
        </p:nvSpPr>
        <p:spPr>
          <a:xfrm>
            <a:off x="6806595" y="1171178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D4797E2-97A0-3E7B-E9FE-3D1275B8DDEB}"/>
              </a:ext>
            </a:extLst>
          </p:cNvPr>
          <p:cNvSpPr/>
          <p:nvPr/>
        </p:nvSpPr>
        <p:spPr>
          <a:xfrm>
            <a:off x="7492959" y="1171178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25DE93B-9A92-85CC-5B8A-4365D2B45562}"/>
              </a:ext>
            </a:extLst>
          </p:cNvPr>
          <p:cNvSpPr/>
          <p:nvPr/>
        </p:nvSpPr>
        <p:spPr>
          <a:xfrm>
            <a:off x="7152967" y="1171178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934170E-FF1B-26F2-D77C-72123CF39E26}"/>
              </a:ext>
            </a:extLst>
          </p:cNvPr>
          <p:cNvSpPr/>
          <p:nvPr/>
        </p:nvSpPr>
        <p:spPr>
          <a:xfrm>
            <a:off x="6463413" y="1523256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86D75CF-2643-3080-47AC-767B39AF9EEC}"/>
              </a:ext>
            </a:extLst>
          </p:cNvPr>
          <p:cNvSpPr/>
          <p:nvPr/>
        </p:nvSpPr>
        <p:spPr>
          <a:xfrm>
            <a:off x="6806595" y="1518808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ECB3BC9-3D45-4AD7-AAE3-5084418EECDC}"/>
              </a:ext>
            </a:extLst>
          </p:cNvPr>
          <p:cNvSpPr/>
          <p:nvPr/>
        </p:nvSpPr>
        <p:spPr>
          <a:xfrm>
            <a:off x="7492959" y="1518808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3A8C7C1-D85E-2406-F935-A18F70AA45C3}"/>
              </a:ext>
            </a:extLst>
          </p:cNvPr>
          <p:cNvSpPr/>
          <p:nvPr/>
        </p:nvSpPr>
        <p:spPr>
          <a:xfrm>
            <a:off x="7152967" y="1518808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FA944CB-816C-531E-A987-1E913C6E8B39}"/>
              </a:ext>
            </a:extLst>
          </p:cNvPr>
          <p:cNvSpPr/>
          <p:nvPr/>
        </p:nvSpPr>
        <p:spPr>
          <a:xfrm>
            <a:off x="10423792" y="451384"/>
            <a:ext cx="343182" cy="343182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34CDE81-6614-EE56-FAAF-D1477DD53F21}"/>
              </a:ext>
            </a:extLst>
          </p:cNvPr>
          <p:cNvSpPr/>
          <p:nvPr/>
        </p:nvSpPr>
        <p:spPr>
          <a:xfrm>
            <a:off x="10766974" y="446936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A88819A-E999-CB5B-604B-C71BD32780C1}"/>
              </a:ext>
            </a:extLst>
          </p:cNvPr>
          <p:cNvSpPr/>
          <p:nvPr/>
        </p:nvSpPr>
        <p:spPr>
          <a:xfrm>
            <a:off x="11453338" y="446936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C7585D4-FC13-08D9-DB37-D75EDA175BDC}"/>
              </a:ext>
            </a:extLst>
          </p:cNvPr>
          <p:cNvSpPr/>
          <p:nvPr/>
        </p:nvSpPr>
        <p:spPr>
          <a:xfrm>
            <a:off x="11113346" y="446936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B01CA4E-B9CD-12F8-CAAC-A2F63D708FE1}"/>
              </a:ext>
            </a:extLst>
          </p:cNvPr>
          <p:cNvSpPr/>
          <p:nvPr/>
        </p:nvSpPr>
        <p:spPr>
          <a:xfrm>
            <a:off x="10423792" y="799014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397AD7F-E208-69D8-FFCF-559E0CA12A79}"/>
              </a:ext>
            </a:extLst>
          </p:cNvPr>
          <p:cNvSpPr/>
          <p:nvPr/>
        </p:nvSpPr>
        <p:spPr>
          <a:xfrm>
            <a:off x="10766974" y="794566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F088690-1EF8-7284-606B-147E9B64991D}"/>
              </a:ext>
            </a:extLst>
          </p:cNvPr>
          <p:cNvSpPr/>
          <p:nvPr/>
        </p:nvSpPr>
        <p:spPr>
          <a:xfrm>
            <a:off x="11453338" y="794566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D7F17CE-37F4-2EC1-C8AF-CA6E2F22A390}"/>
              </a:ext>
            </a:extLst>
          </p:cNvPr>
          <p:cNvSpPr/>
          <p:nvPr/>
        </p:nvSpPr>
        <p:spPr>
          <a:xfrm>
            <a:off x="11113346" y="794566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DCFDE17-24A9-DAA3-3510-1F6C5D5BFF38}"/>
              </a:ext>
            </a:extLst>
          </p:cNvPr>
          <p:cNvSpPr/>
          <p:nvPr/>
        </p:nvSpPr>
        <p:spPr>
          <a:xfrm>
            <a:off x="10423792" y="1142196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4C3C894-CADD-6E94-4F2B-7832AFE42645}"/>
              </a:ext>
            </a:extLst>
          </p:cNvPr>
          <p:cNvSpPr/>
          <p:nvPr/>
        </p:nvSpPr>
        <p:spPr>
          <a:xfrm>
            <a:off x="10766974" y="1137748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D02D2DA-3FA9-1177-6425-DD93D8F6F356}"/>
              </a:ext>
            </a:extLst>
          </p:cNvPr>
          <p:cNvSpPr/>
          <p:nvPr/>
        </p:nvSpPr>
        <p:spPr>
          <a:xfrm>
            <a:off x="11453338" y="1137748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FEA4E5B-A967-78C8-39C1-AF2008DEF44B}"/>
              </a:ext>
            </a:extLst>
          </p:cNvPr>
          <p:cNvSpPr/>
          <p:nvPr/>
        </p:nvSpPr>
        <p:spPr>
          <a:xfrm>
            <a:off x="11113346" y="1137748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CFB1FB5-4F41-46DE-1777-CAFE5C83ADB7}"/>
              </a:ext>
            </a:extLst>
          </p:cNvPr>
          <p:cNvSpPr/>
          <p:nvPr/>
        </p:nvSpPr>
        <p:spPr>
          <a:xfrm>
            <a:off x="10423792" y="1489826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1EFAF92-E91B-8046-7412-E58A12FBAE5D}"/>
              </a:ext>
            </a:extLst>
          </p:cNvPr>
          <p:cNvSpPr/>
          <p:nvPr/>
        </p:nvSpPr>
        <p:spPr>
          <a:xfrm>
            <a:off x="10766974" y="1485378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066CFD6-A1C4-B8A5-9E0F-E1A1BD1895AE}"/>
              </a:ext>
            </a:extLst>
          </p:cNvPr>
          <p:cNvSpPr/>
          <p:nvPr/>
        </p:nvSpPr>
        <p:spPr>
          <a:xfrm>
            <a:off x="11453338" y="1485378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4C3C7DE-BA21-DBFC-A9BF-DF58897AA978}"/>
              </a:ext>
            </a:extLst>
          </p:cNvPr>
          <p:cNvSpPr/>
          <p:nvPr/>
        </p:nvSpPr>
        <p:spPr>
          <a:xfrm>
            <a:off x="11113346" y="1485378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4AB0180-0DC9-6CDA-310B-F470E70016A2}"/>
              </a:ext>
            </a:extLst>
          </p:cNvPr>
          <p:cNvSpPr/>
          <p:nvPr/>
        </p:nvSpPr>
        <p:spPr>
          <a:xfrm>
            <a:off x="8408465" y="481757"/>
            <a:ext cx="343182" cy="3431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EE22F35-415C-E355-08D5-EAC6CB5DACE3}"/>
              </a:ext>
            </a:extLst>
          </p:cNvPr>
          <p:cNvSpPr/>
          <p:nvPr/>
        </p:nvSpPr>
        <p:spPr>
          <a:xfrm>
            <a:off x="8751647" y="477309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50C034E-540D-6BCF-33D1-713A3B010512}"/>
              </a:ext>
            </a:extLst>
          </p:cNvPr>
          <p:cNvSpPr/>
          <p:nvPr/>
        </p:nvSpPr>
        <p:spPr>
          <a:xfrm>
            <a:off x="9438011" y="477309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0215DE5-05F4-F455-10B4-1C4BF81D7047}"/>
              </a:ext>
            </a:extLst>
          </p:cNvPr>
          <p:cNvSpPr/>
          <p:nvPr/>
        </p:nvSpPr>
        <p:spPr>
          <a:xfrm>
            <a:off x="9098019" y="477309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1F669F98-5A43-6E83-4B78-BB729309A213}"/>
              </a:ext>
            </a:extLst>
          </p:cNvPr>
          <p:cNvSpPr/>
          <p:nvPr/>
        </p:nvSpPr>
        <p:spPr>
          <a:xfrm>
            <a:off x="8408465" y="829387"/>
            <a:ext cx="343182" cy="3431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D7BBF7C-926E-B93D-D535-F2C89FF17745}"/>
              </a:ext>
            </a:extLst>
          </p:cNvPr>
          <p:cNvSpPr/>
          <p:nvPr/>
        </p:nvSpPr>
        <p:spPr>
          <a:xfrm>
            <a:off x="8751647" y="824939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EC92986-91AB-FB00-4A4A-1E2D3732C3F6}"/>
              </a:ext>
            </a:extLst>
          </p:cNvPr>
          <p:cNvSpPr/>
          <p:nvPr/>
        </p:nvSpPr>
        <p:spPr>
          <a:xfrm>
            <a:off x="9438011" y="824939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46AE638-D169-4B57-8337-A6A2C7A9448E}"/>
              </a:ext>
            </a:extLst>
          </p:cNvPr>
          <p:cNvSpPr/>
          <p:nvPr/>
        </p:nvSpPr>
        <p:spPr>
          <a:xfrm>
            <a:off x="9098019" y="824939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6BCB397-EEBF-18CB-3311-727C2072E2EC}"/>
              </a:ext>
            </a:extLst>
          </p:cNvPr>
          <p:cNvSpPr/>
          <p:nvPr/>
        </p:nvSpPr>
        <p:spPr>
          <a:xfrm>
            <a:off x="8408465" y="1172569"/>
            <a:ext cx="343182" cy="3431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FFF078F-8CB5-8ED4-1BB5-89A8252E08EE}"/>
              </a:ext>
            </a:extLst>
          </p:cNvPr>
          <p:cNvSpPr/>
          <p:nvPr/>
        </p:nvSpPr>
        <p:spPr>
          <a:xfrm>
            <a:off x="8751647" y="1168121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ED6BA15-9D44-9CCF-38A6-8C062706C4F1}"/>
              </a:ext>
            </a:extLst>
          </p:cNvPr>
          <p:cNvSpPr/>
          <p:nvPr/>
        </p:nvSpPr>
        <p:spPr>
          <a:xfrm>
            <a:off x="9438011" y="1168121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32DA81D-B44B-6E74-CF6A-D35050951A8D}"/>
              </a:ext>
            </a:extLst>
          </p:cNvPr>
          <p:cNvSpPr/>
          <p:nvPr/>
        </p:nvSpPr>
        <p:spPr>
          <a:xfrm>
            <a:off x="9098019" y="1168121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3391A86-7F6C-2DC8-2714-AAB7D0E04C4C}"/>
              </a:ext>
            </a:extLst>
          </p:cNvPr>
          <p:cNvSpPr/>
          <p:nvPr/>
        </p:nvSpPr>
        <p:spPr>
          <a:xfrm>
            <a:off x="8408465" y="1520199"/>
            <a:ext cx="343182" cy="34318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6C07F60-8AF2-53E3-2803-03FBA56103EF}"/>
              </a:ext>
            </a:extLst>
          </p:cNvPr>
          <p:cNvSpPr/>
          <p:nvPr/>
        </p:nvSpPr>
        <p:spPr>
          <a:xfrm>
            <a:off x="8751647" y="1515751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F1C5C71-9BB0-51D9-3BC4-1CC2BCAC68E9}"/>
              </a:ext>
            </a:extLst>
          </p:cNvPr>
          <p:cNvSpPr/>
          <p:nvPr/>
        </p:nvSpPr>
        <p:spPr>
          <a:xfrm>
            <a:off x="9438011" y="1515751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AA0713A-2EB9-1B58-9CA6-6304648EC102}"/>
              </a:ext>
            </a:extLst>
          </p:cNvPr>
          <p:cNvSpPr/>
          <p:nvPr/>
        </p:nvSpPr>
        <p:spPr>
          <a:xfrm>
            <a:off x="9098019" y="1515751"/>
            <a:ext cx="343182" cy="343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A427475-6807-BB6C-E1F1-C115151E59E1}"/>
              </a:ext>
            </a:extLst>
          </p:cNvPr>
          <p:cNvSpPr txBox="1"/>
          <p:nvPr/>
        </p:nvSpPr>
        <p:spPr>
          <a:xfrm>
            <a:off x="8480824" y="1959354"/>
            <a:ext cx="147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행렬 곱셈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9F57DC9-78D6-88B0-5557-641B0AE28357}"/>
              </a:ext>
            </a:extLst>
          </p:cNvPr>
          <p:cNvSpPr/>
          <p:nvPr/>
        </p:nvSpPr>
        <p:spPr>
          <a:xfrm>
            <a:off x="1045028" y="4106847"/>
            <a:ext cx="4735400" cy="7264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6B26719-8515-7DA3-996F-651B0E800F97}"/>
              </a:ext>
            </a:extLst>
          </p:cNvPr>
          <p:cNvSpPr txBox="1"/>
          <p:nvPr/>
        </p:nvSpPr>
        <p:spPr>
          <a:xfrm>
            <a:off x="6276276" y="4309161"/>
            <a:ext cx="5072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각 행렬의 </a:t>
            </a:r>
            <a:r>
              <a:rPr kumimoji="1" lang="en-US" altLang="ko-Kore-KR" dirty="0"/>
              <a:t>2</a:t>
            </a:r>
            <a:r>
              <a:rPr kumimoji="1" lang="en-US" altLang="ko-KR" dirty="0"/>
              <a:t>,3,4</a:t>
            </a:r>
            <a:r>
              <a:rPr kumimoji="1" lang="ko-Kore-KR" altLang="en-US" dirty="0"/>
              <a:t> 번째 요소간의 곱셈</a:t>
            </a:r>
            <a:endParaRPr kumimoji="1" lang="en-US" altLang="ko-Kore-KR" dirty="0"/>
          </a:p>
          <a:p>
            <a:r>
              <a:rPr kumimoji="1" lang="ko-Kore-KR" altLang="en-US" dirty="0"/>
              <a:t>각 곱셈 결과를 누산하여 결과 도출</a:t>
            </a:r>
            <a:endParaRPr kumimoji="1" lang="en-US" altLang="ko-Kore-KR" dirty="0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6A2465DC-34FF-0A75-24AB-71EFDF209E9C}"/>
              </a:ext>
            </a:extLst>
          </p:cNvPr>
          <p:cNvCxnSpPr/>
          <p:nvPr/>
        </p:nvCxnSpPr>
        <p:spPr>
          <a:xfrm>
            <a:off x="5780428" y="4513102"/>
            <a:ext cx="49584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77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5207D-F948-7B1B-A6D9-683261BF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SNOVA </a:t>
            </a:r>
            <a:r>
              <a:rPr kumimoji="1" lang="ko-Kore-KR" altLang="en-US" dirty="0"/>
              <a:t>곱셈기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48BCAD-2C85-2A18-21E2-758AB86A5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400" dirty="0"/>
              <a:t>GF16</a:t>
            </a:r>
            <a:r>
              <a:rPr kumimoji="1" lang="ko-Kore-KR" altLang="en-US" sz="2400" dirty="0"/>
              <a:t> 상에서의 곱셈 진행</a:t>
            </a:r>
            <a:endParaRPr kumimoji="1" lang="en-US" altLang="ko-Kore-KR" sz="2400" dirty="0"/>
          </a:p>
          <a:p>
            <a:r>
              <a:rPr kumimoji="1" lang="ko-Kore-KR" altLang="en-US" sz="2400" dirty="0"/>
              <a:t>기약다항식 사용</a:t>
            </a:r>
            <a:endParaRPr kumimoji="1" lang="en-US" altLang="ko-Kore-KR" sz="2400" dirty="0"/>
          </a:p>
          <a:p>
            <a:pPr lvl="1"/>
            <a:r>
              <a:rPr kumimoji="1" lang="en-US" altLang="ko-Kore-KR" sz="2000" dirty="0"/>
              <a:t>x</a:t>
            </a:r>
            <a:r>
              <a:rPr kumimoji="1" lang="en-US" altLang="ko-Kore-KR" sz="2000" baseline="30000" dirty="0"/>
              <a:t>4 </a:t>
            </a:r>
            <a:r>
              <a:rPr kumimoji="1" lang="en-US" altLang="ko-Kore-KR" sz="2000" dirty="0"/>
              <a:t>+ x + 1 </a:t>
            </a:r>
            <a:r>
              <a:rPr kumimoji="1" lang="en-US" altLang="ko-KR" sz="2000" dirty="0"/>
              <a:t>= 0</a:t>
            </a:r>
            <a:endParaRPr kumimoji="1" lang="en-US" altLang="ko-Kore-KR" sz="2400" dirty="0"/>
          </a:p>
          <a:p>
            <a:endParaRPr kumimoji="1" lang="en-US" altLang="ko-Kore-KR" sz="2400" dirty="0"/>
          </a:p>
          <a:p>
            <a:r>
              <a:rPr kumimoji="1" lang="ko-Kore-KR" altLang="en-US" sz="2400" dirty="0"/>
              <a:t>연산 원리</a:t>
            </a:r>
            <a:r>
              <a:rPr kumimoji="1" lang="en-US" altLang="ko-Kore-KR" sz="2400" dirty="0"/>
              <a:t> </a:t>
            </a:r>
            <a:r>
              <a:rPr kumimoji="1" lang="ko-Kore-KR" altLang="en-US" sz="2400" dirty="0"/>
              <a:t>예시</a:t>
            </a:r>
            <a:endParaRPr kumimoji="1" lang="en-US" altLang="ko-Kore-KR" sz="2400" dirty="0"/>
          </a:p>
          <a:p>
            <a:pPr lvl="1"/>
            <a:r>
              <a:rPr kumimoji="1" lang="en-US" altLang="ko-Kore-KR" sz="2000" dirty="0"/>
              <a:t>8 * 8 = C</a:t>
            </a:r>
          </a:p>
          <a:p>
            <a:pPr lvl="2"/>
            <a:r>
              <a:rPr kumimoji="1" lang="en-US" altLang="ko-KR" sz="1600" dirty="0"/>
              <a:t>8 -&gt; 1000 -&gt; x</a:t>
            </a:r>
            <a:r>
              <a:rPr kumimoji="1" lang="en-US" altLang="ko-KR" sz="1600" baseline="30000" dirty="0"/>
              <a:t>3</a:t>
            </a:r>
          </a:p>
          <a:p>
            <a:pPr lvl="2"/>
            <a:r>
              <a:rPr kumimoji="1" lang="en-US" altLang="ko-Kore-KR" sz="1600" dirty="0"/>
              <a:t>8 * 8 -&gt; </a:t>
            </a:r>
            <a:r>
              <a:rPr kumimoji="1" lang="en-US" altLang="ko-KR" sz="1600" dirty="0"/>
              <a:t>x</a:t>
            </a:r>
            <a:r>
              <a:rPr kumimoji="1" lang="en-US" altLang="ko-KR" sz="1600" baseline="30000" dirty="0"/>
              <a:t>3 </a:t>
            </a:r>
            <a:r>
              <a:rPr kumimoji="1" lang="en-US" altLang="ko-KR" sz="1600" dirty="0"/>
              <a:t>* x</a:t>
            </a:r>
            <a:r>
              <a:rPr kumimoji="1" lang="en-US" altLang="ko-KR" sz="1600" baseline="30000" dirty="0"/>
              <a:t>3</a:t>
            </a:r>
            <a:r>
              <a:rPr kumimoji="1" lang="en-US" altLang="ko-KR" sz="1600" dirty="0"/>
              <a:t> = x</a:t>
            </a:r>
            <a:r>
              <a:rPr kumimoji="1" lang="en-US" altLang="ko-KR" sz="1600" baseline="30000" dirty="0"/>
              <a:t>6</a:t>
            </a:r>
          </a:p>
          <a:p>
            <a:pPr lvl="2"/>
            <a:r>
              <a:rPr kumimoji="1" lang="en-US" altLang="ko-Kore-KR" sz="1600" dirty="0"/>
              <a:t>x</a:t>
            </a:r>
            <a:r>
              <a:rPr kumimoji="1" lang="en-US" altLang="ko-Kore-KR" sz="1600" baseline="30000" dirty="0"/>
              <a:t>6</a:t>
            </a:r>
            <a:r>
              <a:rPr kumimoji="1" lang="en-US" altLang="ko-Kore-KR" sz="1600" dirty="0"/>
              <a:t> </a:t>
            </a:r>
            <a:r>
              <a:rPr kumimoji="1" lang="ko-Kore-KR" altLang="en-US" sz="1600" dirty="0"/>
              <a:t>을 기약다항식으로 나눈 나머지 계산</a:t>
            </a:r>
            <a:endParaRPr kumimoji="1" lang="en-US" altLang="ko-Kore-KR" sz="1600" dirty="0"/>
          </a:p>
          <a:p>
            <a:pPr lvl="3"/>
            <a:r>
              <a:rPr kumimoji="1" lang="en-US" altLang="ko-Kore-KR" sz="1400" dirty="0"/>
              <a:t>x</a:t>
            </a:r>
            <a:r>
              <a:rPr kumimoji="1" lang="en-US" altLang="ko-Kore-KR" sz="1400" baseline="30000" dirty="0"/>
              <a:t>4 </a:t>
            </a:r>
            <a:r>
              <a:rPr kumimoji="1" lang="en-US" altLang="ko-Kore-KR" sz="1400" dirty="0"/>
              <a:t>+ x + 1 = 0  -&gt; x</a:t>
            </a:r>
            <a:r>
              <a:rPr kumimoji="1" lang="en-US" altLang="ko-Kore-KR" sz="1400" baseline="30000" dirty="0"/>
              <a:t>4  </a:t>
            </a:r>
            <a:r>
              <a:rPr kumimoji="1" lang="en-US" altLang="ko-Kore-KR" sz="1400" dirty="0"/>
              <a:t>= -x -1 -&gt; x</a:t>
            </a:r>
            <a:r>
              <a:rPr kumimoji="1" lang="en-US" altLang="ko-Kore-KR" sz="1400" baseline="30000" dirty="0"/>
              <a:t>4  </a:t>
            </a:r>
            <a:r>
              <a:rPr kumimoji="1" lang="en-US" altLang="ko-Kore-KR" sz="1400" dirty="0"/>
              <a:t>= x + 1</a:t>
            </a:r>
            <a:r>
              <a:rPr kumimoji="1" lang="ko-Kore-KR" altLang="en-US" sz="1400" dirty="0"/>
              <a:t>으로 치환 가능</a:t>
            </a:r>
            <a:endParaRPr kumimoji="1" lang="en-US" altLang="ko-Kore-KR" sz="1400" dirty="0"/>
          </a:p>
          <a:p>
            <a:pPr lvl="2"/>
            <a:r>
              <a:rPr kumimoji="1" lang="en-US" altLang="ko-Kore-KR" sz="1600" dirty="0"/>
              <a:t>x</a:t>
            </a:r>
            <a:r>
              <a:rPr kumimoji="1" lang="en-US" altLang="ko-Kore-KR" sz="1600" baseline="30000" dirty="0"/>
              <a:t>6</a:t>
            </a:r>
            <a:r>
              <a:rPr kumimoji="1" lang="en-US" altLang="ko-Kore-KR" sz="1600" dirty="0"/>
              <a:t> = (x</a:t>
            </a:r>
            <a:r>
              <a:rPr kumimoji="1" lang="en-US" altLang="ko-Kore-KR" sz="1600" baseline="30000" dirty="0"/>
              <a:t>2</a:t>
            </a:r>
            <a:r>
              <a:rPr kumimoji="1" lang="en-US" altLang="ko-Kore-KR" sz="1600" dirty="0"/>
              <a:t> * x</a:t>
            </a:r>
            <a:r>
              <a:rPr kumimoji="1" lang="en-US" altLang="ko-Kore-KR" sz="1600" baseline="30000" dirty="0"/>
              <a:t>4</a:t>
            </a:r>
            <a:r>
              <a:rPr kumimoji="1" lang="en-US" altLang="ko-Kore-KR" sz="1600" dirty="0"/>
              <a:t>) = (x</a:t>
            </a:r>
            <a:r>
              <a:rPr kumimoji="1" lang="en-US" altLang="ko-Kore-KR" sz="1600" baseline="30000" dirty="0"/>
              <a:t>2</a:t>
            </a:r>
            <a:r>
              <a:rPr kumimoji="1" lang="en-US" altLang="ko-Kore-KR" sz="1600" dirty="0"/>
              <a:t> * (x + 1)) = x</a:t>
            </a:r>
            <a:r>
              <a:rPr kumimoji="1" lang="en-US" altLang="ko-Kore-KR" sz="1600" baseline="30000" dirty="0"/>
              <a:t>3</a:t>
            </a:r>
            <a:r>
              <a:rPr kumimoji="1" lang="en-US" altLang="ko-Kore-KR" sz="1600" dirty="0"/>
              <a:t> + x</a:t>
            </a:r>
            <a:r>
              <a:rPr kumimoji="1" lang="en-US" altLang="ko-Kore-KR" sz="1600" baseline="30000" dirty="0"/>
              <a:t>2 </a:t>
            </a:r>
            <a:r>
              <a:rPr kumimoji="1" lang="en-US" altLang="ko-KR" sz="1600" dirty="0"/>
              <a:t>-&gt; 1100 -&gt; </a:t>
            </a:r>
            <a:r>
              <a:rPr kumimoji="1" lang="en-US" altLang="ko-KR" sz="1600" dirty="0">
                <a:solidFill>
                  <a:srgbClr val="FF0000"/>
                </a:solidFill>
              </a:rPr>
              <a:t>C</a:t>
            </a:r>
          </a:p>
          <a:p>
            <a:pPr lvl="1"/>
            <a:r>
              <a:rPr kumimoji="1" lang="en-US" altLang="ko-Kore-KR" sz="2000" dirty="0"/>
              <a:t>7 * 6 = 1</a:t>
            </a:r>
          </a:p>
          <a:p>
            <a:pPr lvl="2"/>
            <a:r>
              <a:rPr kumimoji="1" lang="en-US" altLang="ko-Kore-KR" sz="1600" dirty="0"/>
              <a:t>7 -&gt; 0111 -&gt; x</a:t>
            </a:r>
            <a:r>
              <a:rPr kumimoji="1" lang="en-US" altLang="ko-Kore-KR" sz="1600" baseline="30000" dirty="0"/>
              <a:t>2</a:t>
            </a:r>
            <a:r>
              <a:rPr kumimoji="1" lang="en-US" altLang="ko-Kore-KR" sz="1600" dirty="0"/>
              <a:t> + x + 1, 6</a:t>
            </a:r>
            <a:r>
              <a:rPr kumimoji="1" lang="en-US" altLang="ko-Kore-KR" sz="1600" dirty="0">
                <a:sym typeface="Wingdings" pitchFamily="2" charset="2"/>
              </a:rPr>
              <a:t> -&gt; 0110 -&gt; x</a:t>
            </a:r>
            <a:r>
              <a:rPr kumimoji="1" lang="en-US" altLang="ko-Kore-KR" sz="1600" baseline="30000" dirty="0">
                <a:sym typeface="Wingdings" pitchFamily="2" charset="2"/>
              </a:rPr>
              <a:t>2</a:t>
            </a:r>
            <a:r>
              <a:rPr kumimoji="1" lang="en-US" altLang="ko-Kore-KR" sz="1600" dirty="0">
                <a:sym typeface="Wingdings" pitchFamily="2" charset="2"/>
              </a:rPr>
              <a:t> + x</a:t>
            </a:r>
          </a:p>
          <a:p>
            <a:pPr lvl="2"/>
            <a:r>
              <a:rPr kumimoji="1" lang="en-US" altLang="ko-Kore-KR" sz="1600" dirty="0">
                <a:sym typeface="Wingdings" pitchFamily="2" charset="2"/>
              </a:rPr>
              <a:t>7 * 6 -&gt; (</a:t>
            </a:r>
            <a:r>
              <a:rPr kumimoji="1" lang="en-US" altLang="ko-Kore-KR" sz="1600" dirty="0"/>
              <a:t>x</a:t>
            </a:r>
            <a:r>
              <a:rPr kumimoji="1" lang="en-US" altLang="ko-Kore-KR" sz="1600" baseline="30000" dirty="0"/>
              <a:t>2</a:t>
            </a:r>
            <a:r>
              <a:rPr kumimoji="1" lang="en-US" altLang="ko-Kore-KR" sz="1600" dirty="0"/>
              <a:t> + x + 1) * (</a:t>
            </a:r>
            <a:r>
              <a:rPr kumimoji="1" lang="en-US" altLang="ko-Kore-KR" sz="1600" dirty="0">
                <a:sym typeface="Wingdings" pitchFamily="2" charset="2"/>
              </a:rPr>
              <a:t>x</a:t>
            </a:r>
            <a:r>
              <a:rPr kumimoji="1" lang="en-US" altLang="ko-Kore-KR" sz="1600" baseline="30000" dirty="0">
                <a:sym typeface="Wingdings" pitchFamily="2" charset="2"/>
              </a:rPr>
              <a:t>2</a:t>
            </a:r>
            <a:r>
              <a:rPr kumimoji="1" lang="en-US" altLang="ko-Kore-KR" sz="1600" dirty="0">
                <a:sym typeface="Wingdings" pitchFamily="2" charset="2"/>
              </a:rPr>
              <a:t> + x)  = x</a:t>
            </a:r>
            <a:r>
              <a:rPr kumimoji="1" lang="en-US" altLang="ko-Kore-KR" sz="1600" baseline="30000" dirty="0">
                <a:sym typeface="Wingdings" pitchFamily="2" charset="2"/>
              </a:rPr>
              <a:t>4</a:t>
            </a:r>
            <a:r>
              <a:rPr kumimoji="1" lang="en-US" altLang="ko-Kore-KR" sz="1600" dirty="0">
                <a:sym typeface="Wingdings" pitchFamily="2" charset="2"/>
              </a:rPr>
              <a:t> + 2x</a:t>
            </a:r>
            <a:r>
              <a:rPr kumimoji="1" lang="en-US" altLang="ko-Kore-KR" sz="1600" baseline="30000" dirty="0">
                <a:sym typeface="Wingdings" pitchFamily="2" charset="2"/>
              </a:rPr>
              <a:t>3</a:t>
            </a:r>
            <a:r>
              <a:rPr kumimoji="1" lang="en-US" altLang="ko-Kore-KR" sz="1600" dirty="0">
                <a:sym typeface="Wingdings" pitchFamily="2" charset="2"/>
              </a:rPr>
              <a:t> + 2x</a:t>
            </a:r>
            <a:r>
              <a:rPr kumimoji="1" lang="en-US" altLang="ko-Kore-KR" sz="1600" baseline="30000" dirty="0">
                <a:sym typeface="Wingdings" pitchFamily="2" charset="2"/>
              </a:rPr>
              <a:t>2</a:t>
            </a:r>
            <a:r>
              <a:rPr kumimoji="1" lang="en-US" altLang="ko-Kore-KR" sz="1600" dirty="0">
                <a:sym typeface="Wingdings" pitchFamily="2" charset="2"/>
              </a:rPr>
              <a:t> + x = x</a:t>
            </a:r>
            <a:r>
              <a:rPr kumimoji="1" lang="en-US" altLang="ko-Kore-KR" sz="1600" baseline="30000" dirty="0">
                <a:sym typeface="Wingdings" pitchFamily="2" charset="2"/>
              </a:rPr>
              <a:t>4</a:t>
            </a:r>
            <a:r>
              <a:rPr kumimoji="1" lang="en-US" altLang="ko-Kore-KR" sz="1600" dirty="0">
                <a:sym typeface="Wingdings" pitchFamily="2" charset="2"/>
              </a:rPr>
              <a:t> + x (2</a:t>
            </a:r>
            <a:r>
              <a:rPr kumimoji="1" lang="ko-Kore-KR" altLang="en-US" sz="1600" dirty="0">
                <a:sym typeface="Wingdings" pitchFamily="2" charset="2"/>
              </a:rPr>
              <a:t>진수 연산이므로</a:t>
            </a:r>
            <a:r>
              <a:rPr kumimoji="1" lang="en-US" altLang="ko-Kore-KR" sz="1600" dirty="0">
                <a:sym typeface="Wingdings" pitchFamily="2" charset="2"/>
              </a:rPr>
              <a:t> 2x</a:t>
            </a:r>
            <a:r>
              <a:rPr kumimoji="1" lang="en-US" altLang="ko-Kore-KR" sz="1600" baseline="30000" dirty="0">
                <a:sym typeface="Wingdings" pitchFamily="2" charset="2"/>
              </a:rPr>
              <a:t>3</a:t>
            </a:r>
            <a:r>
              <a:rPr kumimoji="1" lang="en-US" altLang="ko-KR" sz="1600" dirty="0">
                <a:sym typeface="Wingdings" pitchFamily="2" charset="2"/>
              </a:rPr>
              <a:t>, </a:t>
            </a:r>
            <a:r>
              <a:rPr kumimoji="1" lang="en-US" altLang="ko-Kore-KR" sz="1600" dirty="0">
                <a:sym typeface="Wingdings" pitchFamily="2" charset="2"/>
              </a:rPr>
              <a:t>2x</a:t>
            </a:r>
            <a:r>
              <a:rPr kumimoji="1" lang="en-US" altLang="ko-Kore-KR" sz="1600" baseline="30000" dirty="0">
                <a:sym typeface="Wingdings" pitchFamily="2" charset="2"/>
              </a:rPr>
              <a:t>2</a:t>
            </a:r>
            <a:r>
              <a:rPr kumimoji="1" lang="ko-Kore-KR" altLang="en-US" sz="1600" dirty="0">
                <a:sym typeface="Wingdings" pitchFamily="2" charset="2"/>
              </a:rPr>
              <a:t>은 </a:t>
            </a:r>
            <a:r>
              <a:rPr kumimoji="1" lang="en-US" altLang="ko-Kore-KR" sz="1600" dirty="0">
                <a:sym typeface="Wingdings" pitchFamily="2" charset="2"/>
              </a:rPr>
              <a:t>0</a:t>
            </a:r>
            <a:r>
              <a:rPr kumimoji="1" lang="ko-Kore-KR" altLang="en-US" sz="1600" dirty="0">
                <a:sym typeface="Wingdings" pitchFamily="2" charset="2"/>
              </a:rPr>
              <a:t>으로 취급 가능</a:t>
            </a:r>
            <a:r>
              <a:rPr kumimoji="1" lang="en-US" altLang="ko-Kore-KR" sz="1600" dirty="0">
                <a:sym typeface="Wingdings" pitchFamily="2" charset="2"/>
              </a:rPr>
              <a:t>)</a:t>
            </a:r>
          </a:p>
          <a:p>
            <a:pPr lvl="2"/>
            <a:r>
              <a:rPr kumimoji="1" lang="en-US" altLang="ko-Kore-KR" sz="1600" dirty="0">
                <a:sym typeface="Wingdings" pitchFamily="2" charset="2"/>
              </a:rPr>
              <a:t>x</a:t>
            </a:r>
            <a:r>
              <a:rPr kumimoji="1" lang="en-US" altLang="ko-Kore-KR" sz="1600" baseline="30000" dirty="0">
                <a:sym typeface="Wingdings" pitchFamily="2" charset="2"/>
              </a:rPr>
              <a:t>4</a:t>
            </a:r>
            <a:r>
              <a:rPr kumimoji="1" lang="en-US" altLang="ko-Kore-KR" sz="1600" dirty="0">
                <a:sym typeface="Wingdings" pitchFamily="2" charset="2"/>
              </a:rPr>
              <a:t> + x</a:t>
            </a:r>
            <a:r>
              <a:rPr kumimoji="1" lang="ko-Kore-KR" altLang="en-US" sz="1600" dirty="0">
                <a:sym typeface="Wingdings" pitchFamily="2" charset="2"/>
              </a:rPr>
              <a:t>를 기약다항식으로 나눈 나머지 계산</a:t>
            </a:r>
            <a:endParaRPr kumimoji="1" lang="en-US" altLang="ko-Kore-KR" sz="1600" dirty="0">
              <a:sym typeface="Wingdings" pitchFamily="2" charset="2"/>
            </a:endParaRPr>
          </a:p>
          <a:p>
            <a:pPr lvl="2"/>
            <a:r>
              <a:rPr kumimoji="1" lang="en-US" altLang="ko-Kore-KR" sz="1600" dirty="0">
                <a:sym typeface="Wingdings" pitchFamily="2" charset="2"/>
              </a:rPr>
              <a:t>x</a:t>
            </a:r>
            <a:r>
              <a:rPr kumimoji="1" lang="en-US" altLang="ko-Kore-KR" sz="1600" baseline="30000" dirty="0">
                <a:sym typeface="Wingdings" pitchFamily="2" charset="2"/>
              </a:rPr>
              <a:t>4</a:t>
            </a:r>
            <a:r>
              <a:rPr kumimoji="1" lang="en-US" altLang="ko-Kore-KR" sz="1600" dirty="0">
                <a:sym typeface="Wingdings" pitchFamily="2" charset="2"/>
              </a:rPr>
              <a:t> + x = (x + 1) + x = </a:t>
            </a:r>
            <a:r>
              <a:rPr kumimoji="1" lang="en-US" altLang="ko-Kore-KR" sz="1600" dirty="0">
                <a:solidFill>
                  <a:srgbClr val="FF0000"/>
                </a:solidFill>
                <a:sym typeface="Wingdings" pitchFamily="2" charset="2"/>
              </a:rPr>
              <a:t>1</a:t>
            </a:r>
            <a:endParaRPr kumimoji="1" lang="en-US" altLang="ko-Kore-KR" sz="1600" dirty="0">
              <a:solidFill>
                <a:srgbClr val="FF0000"/>
              </a:solidFill>
            </a:endParaRPr>
          </a:p>
          <a:p>
            <a:pPr lvl="2"/>
            <a:endParaRPr kumimoji="1" lang="en-US" altLang="ko-Kore-KR" sz="1600" dirty="0"/>
          </a:p>
          <a:p>
            <a:pPr lvl="1"/>
            <a:endParaRPr kumimoji="1" lang="en-US" altLang="ko-Kore-KR" sz="2000" dirty="0"/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E72876A-FF1B-B8F3-EAFD-CAE6D66B24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973" y="1015290"/>
            <a:ext cx="4506798" cy="2535073"/>
          </a:xfrm>
          <a:prstGeom prst="rect">
            <a:avLst/>
          </a:prstGeom>
        </p:spPr>
      </p:pic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DD9FBDB6-1236-9E11-7748-7641660C697B}"/>
              </a:ext>
            </a:extLst>
          </p:cNvPr>
          <p:cNvSpPr/>
          <p:nvPr/>
        </p:nvSpPr>
        <p:spPr>
          <a:xfrm>
            <a:off x="8872725" y="1741435"/>
            <a:ext cx="827315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7" name="그림 6" descr="텍스트, 스크린샷, 패턴, 흑백이(가) 표시된 사진&#10;&#10;자동 생성된 설명">
            <a:extLst>
              <a:ext uri="{FF2B5EF4-FFF2-40B4-BE49-F238E27FC236}">
                <a16:creationId xmlns:a16="http://schemas.microsoft.com/office/drawing/2014/main" id="{B9085B78-E50F-CE40-4656-28FE3EB3F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94" y="0"/>
            <a:ext cx="2404005" cy="513927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31BAA0-A47B-F4D5-8DC3-E372E286B19A}"/>
              </a:ext>
            </a:extLst>
          </p:cNvPr>
          <p:cNvSpPr/>
          <p:nvPr/>
        </p:nvSpPr>
        <p:spPr>
          <a:xfrm>
            <a:off x="9787993" y="0"/>
            <a:ext cx="2404005" cy="1623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95FE32-F8B6-A477-80B1-52D5471AA2F4}"/>
              </a:ext>
            </a:extLst>
          </p:cNvPr>
          <p:cNvSpPr/>
          <p:nvPr/>
        </p:nvSpPr>
        <p:spPr>
          <a:xfrm>
            <a:off x="9778846" y="654143"/>
            <a:ext cx="2404005" cy="1623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111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2A7DFA3F-56C5-33B5-0874-DD79A9405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794" y="1182514"/>
            <a:ext cx="11369675" cy="5603875"/>
          </a:xfrm>
        </p:spPr>
        <p:txBody>
          <a:bodyPr>
            <a:normAutofit/>
          </a:bodyPr>
          <a:lstStyle/>
          <a:p>
            <a:r>
              <a:rPr kumimoji="1" lang="en-US" altLang="ko-Kore-KR" sz="2400" dirty="0"/>
              <a:t>NEON </a:t>
            </a:r>
            <a:r>
              <a:rPr kumimoji="1" lang="ko-KR" altLang="en-US" sz="2400" dirty="0" err="1"/>
              <a:t>인트린직</a:t>
            </a:r>
            <a:r>
              <a:rPr kumimoji="1" lang="ko-KR" altLang="en-US" sz="2400" dirty="0"/>
              <a:t> 함수를 사용한 병렬 구현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lang="en-US" altLang="ko-KR" sz="2400" dirty="0"/>
              <a:t>1</a:t>
            </a:r>
            <a:r>
              <a:rPr lang="ko-KR" altLang="en-US" sz="2400" dirty="0"/>
              <a:t>개의 행에 대해 </a:t>
            </a:r>
            <a:r>
              <a:rPr lang="en-US" altLang="ko-KR" sz="2400" dirty="0"/>
              <a:t>4</a:t>
            </a:r>
            <a:r>
              <a:rPr lang="ko-KR" altLang="en-US" sz="2400" dirty="0"/>
              <a:t>개의 열을 병렬 연산</a:t>
            </a:r>
            <a:endParaRPr lang="en-US" altLang="ko-KR" sz="2400" dirty="0"/>
          </a:p>
          <a:p>
            <a:pPr lvl="1"/>
            <a:r>
              <a:rPr lang="en-US" altLang="ko-KR" sz="2000" dirty="0"/>
              <a:t>128bit </a:t>
            </a:r>
            <a:r>
              <a:rPr lang="ko-KR" altLang="en-US" sz="2000" dirty="0"/>
              <a:t>벡터 레지스터에 </a:t>
            </a:r>
            <a:r>
              <a:rPr lang="en-US" altLang="ko-KR" sz="2000" dirty="0"/>
              <a:t>32bit</a:t>
            </a:r>
            <a:r>
              <a:rPr lang="ko-KR" altLang="en-US" sz="2000" dirty="0"/>
              <a:t> 열 </a:t>
            </a:r>
            <a:r>
              <a:rPr lang="en-US" altLang="ko-KR" sz="2000" dirty="0"/>
              <a:t>4</a:t>
            </a:r>
            <a:r>
              <a:rPr lang="ko-KR" altLang="en-US" sz="2000" dirty="0"/>
              <a:t>개를 넣어 병렬화</a:t>
            </a:r>
            <a:endParaRPr lang="en-US" altLang="ko-KR" sz="2000" dirty="0"/>
          </a:p>
          <a:p>
            <a:pPr lvl="1"/>
            <a:r>
              <a:rPr lang="ko-KR" altLang="en-US" sz="2000" dirty="0"/>
              <a:t>곱셈 연산은 인덱스만 계산 후 </a:t>
            </a:r>
            <a:r>
              <a:rPr lang="en-US" altLang="ko-KR" sz="2000" dirty="0"/>
              <a:t>look up table </a:t>
            </a:r>
            <a:r>
              <a:rPr lang="ko-KR" altLang="en-US" sz="2000" dirty="0"/>
              <a:t>이용</a:t>
            </a:r>
            <a:endParaRPr lang="en-US" altLang="ko-KR" sz="2000" dirty="0"/>
          </a:p>
          <a:p>
            <a:pPr lvl="2"/>
            <a:r>
              <a:rPr lang="en-US" altLang="ko-KR" sz="1600" dirty="0"/>
              <a:t>gf16_get_mul</a:t>
            </a:r>
            <a:r>
              <a:rPr lang="ko-KR" altLang="en-US" sz="1600" dirty="0"/>
              <a:t> 함수 사용하여 미리 </a:t>
            </a:r>
            <a:r>
              <a:rPr lang="ko-KR" altLang="en-US" sz="1600" dirty="0" err="1"/>
              <a:t>계산되어있는</a:t>
            </a:r>
            <a:r>
              <a:rPr lang="ko-KR" altLang="en-US" sz="1600" dirty="0"/>
              <a:t> 결과를 가져옴</a:t>
            </a:r>
            <a:endParaRPr lang="en-US" altLang="ko-KR" sz="1600" dirty="0"/>
          </a:p>
          <a:p>
            <a:pPr lvl="1"/>
            <a:endParaRPr lang="en-US" altLang="ko-KR" sz="1400" dirty="0"/>
          </a:p>
          <a:p>
            <a:pPr lvl="1"/>
            <a:endParaRPr lang="en-US" altLang="ko-KR" sz="2000" dirty="0"/>
          </a:p>
          <a:p>
            <a:endParaRPr lang="en" altLang="ko-Kore-KR" sz="2400" dirty="0"/>
          </a:p>
          <a:p>
            <a:pPr lvl="1"/>
            <a:endParaRPr lang="en-US" altLang="ko-KR" sz="1200" dirty="0"/>
          </a:p>
          <a:p>
            <a:pPr lvl="1"/>
            <a:endParaRPr lang="en-US" altLang="ko-KR" sz="1200" dirty="0"/>
          </a:p>
          <a:p>
            <a:endParaRPr kumimoji="1" lang="en-US" altLang="ko-KR" sz="2400" dirty="0"/>
          </a:p>
          <a:p>
            <a:endParaRPr kumimoji="1" lang="en-US" altLang="ko-Kore-KR" sz="2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ED5207D-F948-7B1B-A6D9-683261BF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SNOVA </a:t>
            </a:r>
            <a:r>
              <a:rPr kumimoji="1" lang="ko-Kore-KR" altLang="en-US" dirty="0"/>
              <a:t>곱셈기</a:t>
            </a:r>
            <a:r>
              <a:rPr kumimoji="1" lang="en-US" altLang="en-US" dirty="0"/>
              <a:t> </a:t>
            </a:r>
            <a:r>
              <a:rPr kumimoji="1" lang="ko-KR" altLang="en-US" dirty="0"/>
              <a:t>최적 구현 코드</a:t>
            </a:r>
            <a:endParaRPr kumimoji="1" lang="ko-Kore-KR" altLang="en-US" dirty="0"/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908AC1E-FDFD-F6A5-330D-7952F941D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31" y="3957894"/>
            <a:ext cx="5057559" cy="2455293"/>
          </a:xfrm>
          <a:prstGeom prst="rect">
            <a:avLst/>
          </a:prstGeom>
        </p:spPr>
      </p:pic>
      <p:sp>
        <p:nvSpPr>
          <p:cNvPr id="5" name="오른쪽 화살표[R] 4">
            <a:extLst>
              <a:ext uri="{FF2B5EF4-FFF2-40B4-BE49-F238E27FC236}">
                <a16:creationId xmlns:a16="http://schemas.microsoft.com/office/drawing/2014/main" id="{46BCFD6E-6633-2653-0D32-B09F4084E573}"/>
              </a:ext>
            </a:extLst>
          </p:cNvPr>
          <p:cNvSpPr/>
          <p:nvPr/>
        </p:nvSpPr>
        <p:spPr>
          <a:xfrm>
            <a:off x="5890667" y="4371055"/>
            <a:ext cx="1089185" cy="1067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62D57E7-60DB-35A6-BE12-C801A8F70FC0}"/>
              </a:ext>
            </a:extLst>
          </p:cNvPr>
          <p:cNvGrpSpPr/>
          <p:nvPr/>
        </p:nvGrpSpPr>
        <p:grpSpPr>
          <a:xfrm>
            <a:off x="7617027" y="1508452"/>
            <a:ext cx="4249946" cy="1079495"/>
            <a:chOff x="7279523" y="1102619"/>
            <a:chExt cx="4500557" cy="123730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B893D8-006B-88BC-A619-C0059AE637B2}"/>
                </a:ext>
              </a:extLst>
            </p:cNvPr>
            <p:cNvSpPr txBox="1"/>
            <p:nvPr/>
          </p:nvSpPr>
          <p:spPr>
            <a:xfrm>
              <a:off x="8601532" y="1585052"/>
              <a:ext cx="327182" cy="264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X</a:t>
              </a:r>
              <a:endParaRPr kumimoji="1" lang="ko-Kore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AA3757-0C79-17D9-FF22-5FD049B5B571}"/>
                </a:ext>
              </a:extLst>
            </p:cNvPr>
            <p:cNvSpPr txBox="1"/>
            <p:nvPr/>
          </p:nvSpPr>
          <p:spPr>
            <a:xfrm>
              <a:off x="10215932" y="1583941"/>
              <a:ext cx="327182" cy="264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=</a:t>
              </a:r>
              <a:endParaRPr kumimoji="1" lang="ko-Kore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4C0674D-C862-882D-697E-AEA8569E6802}"/>
                </a:ext>
              </a:extLst>
            </p:cNvPr>
            <p:cNvSpPr/>
            <p:nvPr/>
          </p:nvSpPr>
          <p:spPr>
            <a:xfrm>
              <a:off x="7384993" y="1235665"/>
              <a:ext cx="282821" cy="24533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884CA53-DCB4-CF10-C6C0-AFD952FBFE54}"/>
                </a:ext>
              </a:extLst>
            </p:cNvPr>
            <p:cNvSpPr/>
            <p:nvPr/>
          </p:nvSpPr>
          <p:spPr>
            <a:xfrm>
              <a:off x="7667814" y="1232485"/>
              <a:ext cx="282821" cy="24533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92085EC-63D8-69FA-BBC3-65A58A0964F1}"/>
                </a:ext>
              </a:extLst>
            </p:cNvPr>
            <p:cNvSpPr/>
            <p:nvPr/>
          </p:nvSpPr>
          <p:spPr>
            <a:xfrm>
              <a:off x="8233456" y="1232485"/>
              <a:ext cx="282821" cy="24533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832031D-E8EB-C9E2-E782-003E6ADA6440}"/>
                </a:ext>
              </a:extLst>
            </p:cNvPr>
            <p:cNvSpPr/>
            <p:nvPr/>
          </p:nvSpPr>
          <p:spPr>
            <a:xfrm>
              <a:off x="7953264" y="1232485"/>
              <a:ext cx="282821" cy="24533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01B6A02-EFD3-EFE0-9200-BBBFEC5E37D2}"/>
                </a:ext>
              </a:extLst>
            </p:cNvPr>
            <p:cNvSpPr/>
            <p:nvPr/>
          </p:nvSpPr>
          <p:spPr>
            <a:xfrm>
              <a:off x="7384993" y="1484177"/>
              <a:ext cx="282821" cy="24533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1E2B910-BD85-59E2-3169-DB642072B015}"/>
                </a:ext>
              </a:extLst>
            </p:cNvPr>
            <p:cNvSpPr/>
            <p:nvPr/>
          </p:nvSpPr>
          <p:spPr>
            <a:xfrm>
              <a:off x="7667814" y="1480998"/>
              <a:ext cx="282821" cy="24533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D0F97F0-BFB4-097B-55A5-EA3FCC40D675}"/>
                </a:ext>
              </a:extLst>
            </p:cNvPr>
            <p:cNvSpPr/>
            <p:nvPr/>
          </p:nvSpPr>
          <p:spPr>
            <a:xfrm>
              <a:off x="8233456" y="1480998"/>
              <a:ext cx="282821" cy="24533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C4C9924-12E3-EB84-2E1F-A3189588153E}"/>
                </a:ext>
              </a:extLst>
            </p:cNvPr>
            <p:cNvSpPr/>
            <p:nvPr/>
          </p:nvSpPr>
          <p:spPr>
            <a:xfrm>
              <a:off x="7953264" y="1480998"/>
              <a:ext cx="282821" cy="24533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46C4015-321D-34EB-4A31-5DA6EBA69371}"/>
                </a:ext>
              </a:extLst>
            </p:cNvPr>
            <p:cNvSpPr/>
            <p:nvPr/>
          </p:nvSpPr>
          <p:spPr>
            <a:xfrm>
              <a:off x="7384993" y="1729510"/>
              <a:ext cx="282821" cy="245333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4F4E0D0-2DFE-FF99-EE8E-00F19FF38251}"/>
                </a:ext>
              </a:extLst>
            </p:cNvPr>
            <p:cNvSpPr/>
            <p:nvPr/>
          </p:nvSpPr>
          <p:spPr>
            <a:xfrm>
              <a:off x="7667814" y="1726330"/>
              <a:ext cx="282821" cy="245333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B9B96CC-5679-EB3F-2775-AE60AA46C451}"/>
                </a:ext>
              </a:extLst>
            </p:cNvPr>
            <p:cNvSpPr/>
            <p:nvPr/>
          </p:nvSpPr>
          <p:spPr>
            <a:xfrm>
              <a:off x="8233456" y="1726330"/>
              <a:ext cx="282821" cy="245333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93BD751-408D-A6A4-99DF-4AFF1C54210A}"/>
                </a:ext>
              </a:extLst>
            </p:cNvPr>
            <p:cNvSpPr/>
            <p:nvPr/>
          </p:nvSpPr>
          <p:spPr>
            <a:xfrm>
              <a:off x="7953264" y="1726330"/>
              <a:ext cx="282821" cy="245333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44D18EF-F4D2-4B80-D25B-6900321E767C}"/>
                </a:ext>
              </a:extLst>
            </p:cNvPr>
            <p:cNvSpPr/>
            <p:nvPr/>
          </p:nvSpPr>
          <p:spPr>
            <a:xfrm>
              <a:off x="7384993" y="1978022"/>
              <a:ext cx="282821" cy="245333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5E30919-21E8-D52E-8AB3-E66112187623}"/>
                </a:ext>
              </a:extLst>
            </p:cNvPr>
            <p:cNvSpPr/>
            <p:nvPr/>
          </p:nvSpPr>
          <p:spPr>
            <a:xfrm>
              <a:off x="7667814" y="1974843"/>
              <a:ext cx="282821" cy="245333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A06E22F-E31B-EAAE-5772-CFD2B49341B4}"/>
                </a:ext>
              </a:extLst>
            </p:cNvPr>
            <p:cNvSpPr/>
            <p:nvPr/>
          </p:nvSpPr>
          <p:spPr>
            <a:xfrm>
              <a:off x="8233456" y="1974843"/>
              <a:ext cx="282821" cy="245333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F041765-8195-DE9D-7D10-0E7770F2206B}"/>
                </a:ext>
              </a:extLst>
            </p:cNvPr>
            <p:cNvSpPr/>
            <p:nvPr/>
          </p:nvSpPr>
          <p:spPr>
            <a:xfrm>
              <a:off x="7953264" y="1974843"/>
              <a:ext cx="282821" cy="245333"/>
            </a:xfrm>
            <a:prstGeom prst="rect">
              <a:avLst/>
            </a:prstGeom>
            <a:solidFill>
              <a:srgbClr val="2E75B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CE094EA-43A0-51A9-38E3-47FF676D3365}"/>
                </a:ext>
              </a:extLst>
            </p:cNvPr>
            <p:cNvSpPr/>
            <p:nvPr/>
          </p:nvSpPr>
          <p:spPr>
            <a:xfrm>
              <a:off x="10648796" y="1211767"/>
              <a:ext cx="282821" cy="24533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EC053E6-5C40-9A09-6A8B-0C956DAD1D61}"/>
                </a:ext>
              </a:extLst>
            </p:cNvPr>
            <p:cNvSpPr/>
            <p:nvPr/>
          </p:nvSpPr>
          <p:spPr>
            <a:xfrm>
              <a:off x="10931617" y="1208587"/>
              <a:ext cx="282821" cy="245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697E672-38BB-68A9-1A98-9B733F167589}"/>
                </a:ext>
              </a:extLst>
            </p:cNvPr>
            <p:cNvSpPr/>
            <p:nvPr/>
          </p:nvSpPr>
          <p:spPr>
            <a:xfrm>
              <a:off x="11497259" y="1208587"/>
              <a:ext cx="282821" cy="245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0474DC2-1AD7-1E8A-A2B5-BCABFDDF04F0}"/>
                </a:ext>
              </a:extLst>
            </p:cNvPr>
            <p:cNvSpPr/>
            <p:nvPr/>
          </p:nvSpPr>
          <p:spPr>
            <a:xfrm>
              <a:off x="11217067" y="1208587"/>
              <a:ext cx="282821" cy="245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F738B51-A583-0C9C-43BB-ED80776D8AA5}"/>
                </a:ext>
              </a:extLst>
            </p:cNvPr>
            <p:cNvSpPr/>
            <p:nvPr/>
          </p:nvSpPr>
          <p:spPr>
            <a:xfrm>
              <a:off x="10648796" y="1460279"/>
              <a:ext cx="282821" cy="245333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C7F3982-0A2A-6D03-3B1C-98D94FE1807A}"/>
                </a:ext>
              </a:extLst>
            </p:cNvPr>
            <p:cNvSpPr/>
            <p:nvPr/>
          </p:nvSpPr>
          <p:spPr>
            <a:xfrm>
              <a:off x="10931617" y="1457099"/>
              <a:ext cx="282821" cy="245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27A6A3C-0888-3984-A5AA-BC22D9F4E765}"/>
                </a:ext>
              </a:extLst>
            </p:cNvPr>
            <p:cNvSpPr/>
            <p:nvPr/>
          </p:nvSpPr>
          <p:spPr>
            <a:xfrm>
              <a:off x="11497259" y="1457099"/>
              <a:ext cx="282821" cy="245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790CE874-5512-069F-51B7-297E6C5132AE}"/>
                </a:ext>
              </a:extLst>
            </p:cNvPr>
            <p:cNvSpPr/>
            <p:nvPr/>
          </p:nvSpPr>
          <p:spPr>
            <a:xfrm>
              <a:off x="11217067" y="1457099"/>
              <a:ext cx="282821" cy="245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53F318C-1DEF-6684-9584-2159A488FCF0}"/>
                </a:ext>
              </a:extLst>
            </p:cNvPr>
            <p:cNvSpPr/>
            <p:nvPr/>
          </p:nvSpPr>
          <p:spPr>
            <a:xfrm>
              <a:off x="10648796" y="1705612"/>
              <a:ext cx="282821" cy="245333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DF20E79-5CEA-A8E6-8B69-3F3A1FF1884A}"/>
                </a:ext>
              </a:extLst>
            </p:cNvPr>
            <p:cNvSpPr/>
            <p:nvPr/>
          </p:nvSpPr>
          <p:spPr>
            <a:xfrm>
              <a:off x="10931617" y="1702432"/>
              <a:ext cx="282821" cy="245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6580744-440F-BFA4-2A18-12E126B8A42D}"/>
                </a:ext>
              </a:extLst>
            </p:cNvPr>
            <p:cNvSpPr/>
            <p:nvPr/>
          </p:nvSpPr>
          <p:spPr>
            <a:xfrm>
              <a:off x="11497259" y="1702432"/>
              <a:ext cx="282821" cy="245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B8D215A-39B2-EB7F-C922-75D4AB9F3925}"/>
                </a:ext>
              </a:extLst>
            </p:cNvPr>
            <p:cNvSpPr/>
            <p:nvPr/>
          </p:nvSpPr>
          <p:spPr>
            <a:xfrm>
              <a:off x="11217067" y="1702432"/>
              <a:ext cx="282821" cy="245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772E9F6-549B-06BF-47BF-F2658A658C11}"/>
                </a:ext>
              </a:extLst>
            </p:cNvPr>
            <p:cNvSpPr/>
            <p:nvPr/>
          </p:nvSpPr>
          <p:spPr>
            <a:xfrm>
              <a:off x="10648796" y="1954124"/>
              <a:ext cx="282821" cy="245333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8C1DCB8-56E9-F32D-8E85-513EDB77A106}"/>
                </a:ext>
              </a:extLst>
            </p:cNvPr>
            <p:cNvSpPr/>
            <p:nvPr/>
          </p:nvSpPr>
          <p:spPr>
            <a:xfrm>
              <a:off x="10931617" y="1950944"/>
              <a:ext cx="282821" cy="245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143BBBC-B211-24CB-F4E3-25C79F079640}"/>
                </a:ext>
              </a:extLst>
            </p:cNvPr>
            <p:cNvSpPr/>
            <p:nvPr/>
          </p:nvSpPr>
          <p:spPr>
            <a:xfrm>
              <a:off x="11497259" y="1950944"/>
              <a:ext cx="282821" cy="245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34D89FD-1052-2BD9-565B-35428A84AE36}"/>
                </a:ext>
              </a:extLst>
            </p:cNvPr>
            <p:cNvSpPr/>
            <p:nvPr/>
          </p:nvSpPr>
          <p:spPr>
            <a:xfrm>
              <a:off x="11217067" y="1950944"/>
              <a:ext cx="282821" cy="245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4807FE9-C42F-515E-2945-9F85C5F11244}"/>
                </a:ext>
              </a:extLst>
            </p:cNvPr>
            <p:cNvSpPr/>
            <p:nvPr/>
          </p:nvSpPr>
          <p:spPr>
            <a:xfrm>
              <a:off x="8987937" y="1233480"/>
              <a:ext cx="282821" cy="24533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58BDC76-8603-27EE-1C86-FF702BB845BB}"/>
                </a:ext>
              </a:extLst>
            </p:cNvPr>
            <p:cNvSpPr/>
            <p:nvPr/>
          </p:nvSpPr>
          <p:spPr>
            <a:xfrm>
              <a:off x="9270758" y="1230300"/>
              <a:ext cx="282821" cy="245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9B474FE-2F12-17C7-55E9-F4369267141C}"/>
                </a:ext>
              </a:extLst>
            </p:cNvPr>
            <p:cNvSpPr/>
            <p:nvPr/>
          </p:nvSpPr>
          <p:spPr>
            <a:xfrm>
              <a:off x="9836400" y="1230300"/>
              <a:ext cx="282821" cy="245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4FFF3B-735A-E55B-317C-DE413AC64368}"/>
                </a:ext>
              </a:extLst>
            </p:cNvPr>
            <p:cNvSpPr/>
            <p:nvPr/>
          </p:nvSpPr>
          <p:spPr>
            <a:xfrm>
              <a:off x="9556208" y="1230300"/>
              <a:ext cx="282821" cy="245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DE10ABC-BAA7-B286-3916-EE42BA491054}"/>
                </a:ext>
              </a:extLst>
            </p:cNvPr>
            <p:cNvSpPr/>
            <p:nvPr/>
          </p:nvSpPr>
          <p:spPr>
            <a:xfrm>
              <a:off x="8987937" y="1481992"/>
              <a:ext cx="282821" cy="24533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9008FF9-5006-D812-32AA-C391A0402DC6}"/>
                </a:ext>
              </a:extLst>
            </p:cNvPr>
            <p:cNvSpPr/>
            <p:nvPr/>
          </p:nvSpPr>
          <p:spPr>
            <a:xfrm>
              <a:off x="9270758" y="1478812"/>
              <a:ext cx="282821" cy="245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6152A9E-1449-53F8-1586-505D1D6B7F2E}"/>
                </a:ext>
              </a:extLst>
            </p:cNvPr>
            <p:cNvSpPr/>
            <p:nvPr/>
          </p:nvSpPr>
          <p:spPr>
            <a:xfrm>
              <a:off x="9836400" y="1478812"/>
              <a:ext cx="282821" cy="245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C5A03DB-013C-F0AD-56E6-66D3B5981C76}"/>
                </a:ext>
              </a:extLst>
            </p:cNvPr>
            <p:cNvSpPr/>
            <p:nvPr/>
          </p:nvSpPr>
          <p:spPr>
            <a:xfrm>
              <a:off x="9556208" y="1478812"/>
              <a:ext cx="282821" cy="245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0219DA5-505A-F3A5-186A-1CED73D233C4}"/>
                </a:ext>
              </a:extLst>
            </p:cNvPr>
            <p:cNvSpPr/>
            <p:nvPr/>
          </p:nvSpPr>
          <p:spPr>
            <a:xfrm>
              <a:off x="8987937" y="1727325"/>
              <a:ext cx="282821" cy="24533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340E4C64-10A8-B942-6B8E-12D65DBC4C5B}"/>
                </a:ext>
              </a:extLst>
            </p:cNvPr>
            <p:cNvSpPr/>
            <p:nvPr/>
          </p:nvSpPr>
          <p:spPr>
            <a:xfrm>
              <a:off x="9270758" y="1724145"/>
              <a:ext cx="282821" cy="245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FBF525E-4398-AB38-F373-841E84AE2BE1}"/>
                </a:ext>
              </a:extLst>
            </p:cNvPr>
            <p:cNvSpPr/>
            <p:nvPr/>
          </p:nvSpPr>
          <p:spPr>
            <a:xfrm>
              <a:off x="9836400" y="1724145"/>
              <a:ext cx="282821" cy="245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6744175-2525-0787-4AA4-CFC608FDA1D6}"/>
                </a:ext>
              </a:extLst>
            </p:cNvPr>
            <p:cNvSpPr/>
            <p:nvPr/>
          </p:nvSpPr>
          <p:spPr>
            <a:xfrm>
              <a:off x="9556208" y="1724145"/>
              <a:ext cx="282821" cy="245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BC31088-9276-A41C-D9A9-C325B0BDEACA}"/>
                </a:ext>
              </a:extLst>
            </p:cNvPr>
            <p:cNvSpPr/>
            <p:nvPr/>
          </p:nvSpPr>
          <p:spPr>
            <a:xfrm>
              <a:off x="8987937" y="1975837"/>
              <a:ext cx="282821" cy="24533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3C76A3C-E2AB-69C9-CD1E-29362620910F}"/>
                </a:ext>
              </a:extLst>
            </p:cNvPr>
            <p:cNvSpPr/>
            <p:nvPr/>
          </p:nvSpPr>
          <p:spPr>
            <a:xfrm>
              <a:off x="9270758" y="1972657"/>
              <a:ext cx="282821" cy="245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9BB4205-025C-8122-D8BB-F8B0E9C8F0C0}"/>
                </a:ext>
              </a:extLst>
            </p:cNvPr>
            <p:cNvSpPr/>
            <p:nvPr/>
          </p:nvSpPr>
          <p:spPr>
            <a:xfrm>
              <a:off x="9836400" y="1972657"/>
              <a:ext cx="282821" cy="245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48A8F93-034D-5CF9-BC9E-83D2732041B3}"/>
                </a:ext>
              </a:extLst>
            </p:cNvPr>
            <p:cNvSpPr/>
            <p:nvPr/>
          </p:nvSpPr>
          <p:spPr>
            <a:xfrm>
              <a:off x="9556208" y="1972657"/>
              <a:ext cx="282821" cy="2453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B957BD3-59B9-0BD5-7D3F-8AC3E7474854}"/>
                </a:ext>
              </a:extLst>
            </p:cNvPr>
            <p:cNvSpPr/>
            <p:nvPr/>
          </p:nvSpPr>
          <p:spPr>
            <a:xfrm>
              <a:off x="7279523" y="1150044"/>
              <a:ext cx="1347508" cy="118987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93B80B6-0D29-D8A7-6455-D78419D36C71}"/>
                </a:ext>
              </a:extLst>
            </p:cNvPr>
            <p:cNvSpPr/>
            <p:nvPr/>
          </p:nvSpPr>
          <p:spPr>
            <a:xfrm>
              <a:off x="10552439" y="1102619"/>
              <a:ext cx="495959" cy="118987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68" name="그림 67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5BEA4C50-A282-F3A7-1E1D-E58428F8BE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12" y="2698576"/>
            <a:ext cx="4735239" cy="4087813"/>
          </a:xfrm>
          <a:prstGeom prst="rect">
            <a:avLst/>
          </a:prstGeom>
        </p:spPr>
      </p:pic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C8232738-512E-6DD4-7B19-1A5084A420AF}"/>
              </a:ext>
            </a:extLst>
          </p:cNvPr>
          <p:cNvSpPr/>
          <p:nvPr/>
        </p:nvSpPr>
        <p:spPr>
          <a:xfrm>
            <a:off x="6998896" y="169186"/>
            <a:ext cx="4996970" cy="953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4993E231-BD5A-008C-6DC8-E2669479AB1C}"/>
              </a:ext>
            </a:extLst>
          </p:cNvPr>
          <p:cNvGrpSpPr/>
          <p:nvPr/>
        </p:nvGrpSpPr>
        <p:grpSpPr>
          <a:xfrm>
            <a:off x="7670691" y="71611"/>
            <a:ext cx="4217593" cy="959327"/>
            <a:chOff x="6463413" y="446936"/>
            <a:chExt cx="5333107" cy="1419502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6297D70-C465-6C61-6365-5CF20275D502}"/>
                </a:ext>
              </a:extLst>
            </p:cNvPr>
            <p:cNvSpPr txBox="1"/>
            <p:nvPr/>
          </p:nvSpPr>
          <p:spPr>
            <a:xfrm>
              <a:off x="7939592" y="973552"/>
              <a:ext cx="397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X</a:t>
              </a:r>
              <a:endParaRPr kumimoji="1" lang="ko-Kore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B3C8663-A0A5-98CA-9C53-F028E92CAA82}"/>
                </a:ext>
              </a:extLst>
            </p:cNvPr>
            <p:cNvSpPr txBox="1"/>
            <p:nvPr/>
          </p:nvSpPr>
          <p:spPr>
            <a:xfrm>
              <a:off x="9898544" y="971998"/>
              <a:ext cx="397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dirty="0"/>
                <a:t>=</a:t>
              </a:r>
              <a:endParaRPr kumimoji="1" lang="ko-Kore-KR" altLang="en-US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C012E62-FDB3-253C-929E-495048C173CA}"/>
                </a:ext>
              </a:extLst>
            </p:cNvPr>
            <p:cNvSpPr/>
            <p:nvPr/>
          </p:nvSpPr>
          <p:spPr>
            <a:xfrm>
              <a:off x="6463413" y="484814"/>
              <a:ext cx="343182" cy="34318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FAAC5C3-F642-6600-24DF-A9C155F05EC6}"/>
                </a:ext>
              </a:extLst>
            </p:cNvPr>
            <p:cNvSpPr/>
            <p:nvPr/>
          </p:nvSpPr>
          <p:spPr>
            <a:xfrm>
              <a:off x="6806595" y="480366"/>
              <a:ext cx="343182" cy="34318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BFB2874-0A3A-5489-0C61-405479F2CE89}"/>
                </a:ext>
              </a:extLst>
            </p:cNvPr>
            <p:cNvSpPr/>
            <p:nvPr/>
          </p:nvSpPr>
          <p:spPr>
            <a:xfrm>
              <a:off x="7492959" y="480366"/>
              <a:ext cx="343182" cy="34318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6C73136-EE78-297F-CCE5-3BA7DD14763E}"/>
                </a:ext>
              </a:extLst>
            </p:cNvPr>
            <p:cNvSpPr/>
            <p:nvPr/>
          </p:nvSpPr>
          <p:spPr>
            <a:xfrm>
              <a:off x="7152967" y="480366"/>
              <a:ext cx="343182" cy="34318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174DCD0-8C52-F488-0246-73B201773C8C}"/>
                </a:ext>
              </a:extLst>
            </p:cNvPr>
            <p:cNvSpPr/>
            <p:nvPr/>
          </p:nvSpPr>
          <p:spPr>
            <a:xfrm>
              <a:off x="6463413" y="832444"/>
              <a:ext cx="343182" cy="343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DE7193E-901B-2C61-C177-245F132AD50D}"/>
                </a:ext>
              </a:extLst>
            </p:cNvPr>
            <p:cNvSpPr/>
            <p:nvPr/>
          </p:nvSpPr>
          <p:spPr>
            <a:xfrm>
              <a:off x="6806595" y="827996"/>
              <a:ext cx="343182" cy="343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D0A3497-6264-6F89-98FF-FEA1A9932892}"/>
                </a:ext>
              </a:extLst>
            </p:cNvPr>
            <p:cNvSpPr/>
            <p:nvPr/>
          </p:nvSpPr>
          <p:spPr>
            <a:xfrm>
              <a:off x="7492959" y="827996"/>
              <a:ext cx="343182" cy="343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8C9DCF2C-FE32-0E86-3114-ABF1D14DBE29}"/>
                </a:ext>
              </a:extLst>
            </p:cNvPr>
            <p:cNvSpPr/>
            <p:nvPr/>
          </p:nvSpPr>
          <p:spPr>
            <a:xfrm>
              <a:off x="7152967" y="827996"/>
              <a:ext cx="343182" cy="343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8EE1A0DF-62BF-579F-765B-325D0A8F4620}"/>
                </a:ext>
              </a:extLst>
            </p:cNvPr>
            <p:cNvSpPr/>
            <p:nvPr/>
          </p:nvSpPr>
          <p:spPr>
            <a:xfrm>
              <a:off x="6463413" y="1175626"/>
              <a:ext cx="343182" cy="343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D6A73095-084F-A96F-0CB8-AC7484C75D2E}"/>
                </a:ext>
              </a:extLst>
            </p:cNvPr>
            <p:cNvSpPr/>
            <p:nvPr/>
          </p:nvSpPr>
          <p:spPr>
            <a:xfrm>
              <a:off x="6806595" y="1171178"/>
              <a:ext cx="343182" cy="343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FCA0175A-99C9-8E2B-389B-B64B973927DD}"/>
                </a:ext>
              </a:extLst>
            </p:cNvPr>
            <p:cNvSpPr/>
            <p:nvPr/>
          </p:nvSpPr>
          <p:spPr>
            <a:xfrm>
              <a:off x="7492959" y="1171178"/>
              <a:ext cx="343182" cy="343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D0FCAC07-7CC5-D176-2146-ABE0F6A72453}"/>
                </a:ext>
              </a:extLst>
            </p:cNvPr>
            <p:cNvSpPr/>
            <p:nvPr/>
          </p:nvSpPr>
          <p:spPr>
            <a:xfrm>
              <a:off x="7152967" y="1171178"/>
              <a:ext cx="343182" cy="343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06F67B5B-8A3F-EFDD-6820-39D2439D1477}"/>
                </a:ext>
              </a:extLst>
            </p:cNvPr>
            <p:cNvSpPr/>
            <p:nvPr/>
          </p:nvSpPr>
          <p:spPr>
            <a:xfrm>
              <a:off x="6463413" y="1523256"/>
              <a:ext cx="343182" cy="343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E78CDEB-299A-DB5F-06ED-BE643997FD73}"/>
                </a:ext>
              </a:extLst>
            </p:cNvPr>
            <p:cNvSpPr/>
            <p:nvPr/>
          </p:nvSpPr>
          <p:spPr>
            <a:xfrm>
              <a:off x="6806595" y="1518808"/>
              <a:ext cx="343182" cy="343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F5E8A00-16AE-5091-906B-9B03A205AC14}"/>
                </a:ext>
              </a:extLst>
            </p:cNvPr>
            <p:cNvSpPr/>
            <p:nvPr/>
          </p:nvSpPr>
          <p:spPr>
            <a:xfrm>
              <a:off x="7492959" y="1518808"/>
              <a:ext cx="343182" cy="343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EDDB0A44-283B-A32F-0511-D235DAE6F4D6}"/>
                </a:ext>
              </a:extLst>
            </p:cNvPr>
            <p:cNvSpPr/>
            <p:nvPr/>
          </p:nvSpPr>
          <p:spPr>
            <a:xfrm>
              <a:off x="7152967" y="1518808"/>
              <a:ext cx="343182" cy="343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4B0870F-326A-F77D-D953-7DDC9F269C49}"/>
                </a:ext>
              </a:extLst>
            </p:cNvPr>
            <p:cNvSpPr/>
            <p:nvPr/>
          </p:nvSpPr>
          <p:spPr>
            <a:xfrm>
              <a:off x="10423792" y="451384"/>
              <a:ext cx="343182" cy="343182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64B4364-AED5-79E1-4D59-484378E21841}"/>
                </a:ext>
              </a:extLst>
            </p:cNvPr>
            <p:cNvSpPr/>
            <p:nvPr/>
          </p:nvSpPr>
          <p:spPr>
            <a:xfrm>
              <a:off x="10766974" y="446936"/>
              <a:ext cx="343182" cy="343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B0044647-0A67-6362-219D-CE77A4CB96C2}"/>
                </a:ext>
              </a:extLst>
            </p:cNvPr>
            <p:cNvSpPr/>
            <p:nvPr/>
          </p:nvSpPr>
          <p:spPr>
            <a:xfrm>
              <a:off x="11453338" y="446936"/>
              <a:ext cx="343182" cy="343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7114D4F-512E-83C6-E3CE-B728004565FF}"/>
                </a:ext>
              </a:extLst>
            </p:cNvPr>
            <p:cNvSpPr/>
            <p:nvPr/>
          </p:nvSpPr>
          <p:spPr>
            <a:xfrm>
              <a:off x="11113346" y="446936"/>
              <a:ext cx="343182" cy="343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41E9762B-819B-8640-ECDC-DC98BA7B3100}"/>
                </a:ext>
              </a:extLst>
            </p:cNvPr>
            <p:cNvSpPr/>
            <p:nvPr/>
          </p:nvSpPr>
          <p:spPr>
            <a:xfrm>
              <a:off x="10423792" y="799014"/>
              <a:ext cx="343182" cy="343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611AF2DE-87D3-2067-474C-8FBD31350F35}"/>
                </a:ext>
              </a:extLst>
            </p:cNvPr>
            <p:cNvSpPr/>
            <p:nvPr/>
          </p:nvSpPr>
          <p:spPr>
            <a:xfrm>
              <a:off x="10766974" y="794566"/>
              <a:ext cx="343182" cy="343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E53DF18-4CA8-D4CD-4DBA-233EA44DDD8A}"/>
                </a:ext>
              </a:extLst>
            </p:cNvPr>
            <p:cNvSpPr/>
            <p:nvPr/>
          </p:nvSpPr>
          <p:spPr>
            <a:xfrm>
              <a:off x="11453338" y="794566"/>
              <a:ext cx="343182" cy="343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F72F7F6-E9E9-B059-0DF8-C1EA92633F18}"/>
                </a:ext>
              </a:extLst>
            </p:cNvPr>
            <p:cNvSpPr/>
            <p:nvPr/>
          </p:nvSpPr>
          <p:spPr>
            <a:xfrm>
              <a:off x="11113346" y="794566"/>
              <a:ext cx="343182" cy="343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A6F2162-AA53-D044-B73A-D4E5A77742BE}"/>
                </a:ext>
              </a:extLst>
            </p:cNvPr>
            <p:cNvSpPr/>
            <p:nvPr/>
          </p:nvSpPr>
          <p:spPr>
            <a:xfrm>
              <a:off x="10423792" y="1142196"/>
              <a:ext cx="343182" cy="343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4E5FB4BE-1B25-9503-E96B-EBA9CACB5B92}"/>
                </a:ext>
              </a:extLst>
            </p:cNvPr>
            <p:cNvSpPr/>
            <p:nvPr/>
          </p:nvSpPr>
          <p:spPr>
            <a:xfrm>
              <a:off x="10766974" y="1137748"/>
              <a:ext cx="343182" cy="343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6E59A40D-4BB5-78E6-C9D3-987612060D78}"/>
                </a:ext>
              </a:extLst>
            </p:cNvPr>
            <p:cNvSpPr/>
            <p:nvPr/>
          </p:nvSpPr>
          <p:spPr>
            <a:xfrm>
              <a:off x="11453338" y="1137748"/>
              <a:ext cx="343182" cy="343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7FC84E19-0CC9-5AB2-3FFA-33B07F590A86}"/>
                </a:ext>
              </a:extLst>
            </p:cNvPr>
            <p:cNvSpPr/>
            <p:nvPr/>
          </p:nvSpPr>
          <p:spPr>
            <a:xfrm>
              <a:off x="11113346" y="1137748"/>
              <a:ext cx="343182" cy="343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9954EFB9-B729-B924-C809-AFD9EF69CF6F}"/>
                </a:ext>
              </a:extLst>
            </p:cNvPr>
            <p:cNvSpPr/>
            <p:nvPr/>
          </p:nvSpPr>
          <p:spPr>
            <a:xfrm>
              <a:off x="10423792" y="1489826"/>
              <a:ext cx="343182" cy="343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633BB7DE-A2EA-18FF-34D6-C82919B98312}"/>
                </a:ext>
              </a:extLst>
            </p:cNvPr>
            <p:cNvSpPr/>
            <p:nvPr/>
          </p:nvSpPr>
          <p:spPr>
            <a:xfrm>
              <a:off x="10766974" y="1485378"/>
              <a:ext cx="343182" cy="343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839E480C-B327-FF6F-8CAC-FB8D879902E9}"/>
                </a:ext>
              </a:extLst>
            </p:cNvPr>
            <p:cNvSpPr/>
            <p:nvPr/>
          </p:nvSpPr>
          <p:spPr>
            <a:xfrm>
              <a:off x="11453338" y="1485378"/>
              <a:ext cx="343182" cy="343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C336448B-F25C-B96D-B028-F26210011EF8}"/>
                </a:ext>
              </a:extLst>
            </p:cNvPr>
            <p:cNvSpPr/>
            <p:nvPr/>
          </p:nvSpPr>
          <p:spPr>
            <a:xfrm>
              <a:off x="11113346" y="1485378"/>
              <a:ext cx="343182" cy="343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B9BF8FA-3612-A638-5237-697AEA45DE58}"/>
                </a:ext>
              </a:extLst>
            </p:cNvPr>
            <p:cNvSpPr/>
            <p:nvPr/>
          </p:nvSpPr>
          <p:spPr>
            <a:xfrm>
              <a:off x="8408465" y="481757"/>
              <a:ext cx="343182" cy="34318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0C7B562-9F75-7484-7453-0F0CF9FF7719}"/>
                </a:ext>
              </a:extLst>
            </p:cNvPr>
            <p:cNvSpPr/>
            <p:nvPr/>
          </p:nvSpPr>
          <p:spPr>
            <a:xfrm>
              <a:off x="8751647" y="477309"/>
              <a:ext cx="343182" cy="343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BA9C54B-01BD-04C5-88C7-76141B596022}"/>
                </a:ext>
              </a:extLst>
            </p:cNvPr>
            <p:cNvSpPr/>
            <p:nvPr/>
          </p:nvSpPr>
          <p:spPr>
            <a:xfrm>
              <a:off x="9438011" y="477309"/>
              <a:ext cx="343182" cy="343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A00C973-A432-AE6D-ADC4-630E2DB7A780}"/>
                </a:ext>
              </a:extLst>
            </p:cNvPr>
            <p:cNvSpPr/>
            <p:nvPr/>
          </p:nvSpPr>
          <p:spPr>
            <a:xfrm>
              <a:off x="9098019" y="477309"/>
              <a:ext cx="343182" cy="343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40A5D80E-AC0B-2833-FB9F-E6E401E036E4}"/>
                </a:ext>
              </a:extLst>
            </p:cNvPr>
            <p:cNvSpPr/>
            <p:nvPr/>
          </p:nvSpPr>
          <p:spPr>
            <a:xfrm>
              <a:off x="8408465" y="829387"/>
              <a:ext cx="343182" cy="34318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25233504-CE5E-1A5E-94B0-05CB8F3F8091}"/>
                </a:ext>
              </a:extLst>
            </p:cNvPr>
            <p:cNvSpPr/>
            <p:nvPr/>
          </p:nvSpPr>
          <p:spPr>
            <a:xfrm>
              <a:off x="8751647" y="824939"/>
              <a:ext cx="343182" cy="343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766AE29-5F60-8656-B5D1-696DB1A0FE7B}"/>
                </a:ext>
              </a:extLst>
            </p:cNvPr>
            <p:cNvSpPr/>
            <p:nvPr/>
          </p:nvSpPr>
          <p:spPr>
            <a:xfrm>
              <a:off x="9438011" y="824939"/>
              <a:ext cx="343182" cy="343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7A8BB52-8AB8-04A2-B843-05C0F5B0C351}"/>
                </a:ext>
              </a:extLst>
            </p:cNvPr>
            <p:cNvSpPr/>
            <p:nvPr/>
          </p:nvSpPr>
          <p:spPr>
            <a:xfrm>
              <a:off x="9098019" y="824939"/>
              <a:ext cx="343182" cy="343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6763E652-656F-DB07-C931-3284B3459522}"/>
                </a:ext>
              </a:extLst>
            </p:cNvPr>
            <p:cNvSpPr/>
            <p:nvPr/>
          </p:nvSpPr>
          <p:spPr>
            <a:xfrm>
              <a:off x="8408465" y="1172569"/>
              <a:ext cx="343182" cy="34318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4535D0A-3A27-D254-1F86-23041CFF4E1B}"/>
                </a:ext>
              </a:extLst>
            </p:cNvPr>
            <p:cNvSpPr/>
            <p:nvPr/>
          </p:nvSpPr>
          <p:spPr>
            <a:xfrm>
              <a:off x="8751647" y="1168121"/>
              <a:ext cx="343182" cy="343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8B740497-4D29-7AA5-D9E4-0A97636A4A87}"/>
                </a:ext>
              </a:extLst>
            </p:cNvPr>
            <p:cNvSpPr/>
            <p:nvPr/>
          </p:nvSpPr>
          <p:spPr>
            <a:xfrm>
              <a:off x="9438011" y="1168121"/>
              <a:ext cx="343182" cy="343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7DD2B04-C608-DE58-EBD1-F822E4F8EB06}"/>
                </a:ext>
              </a:extLst>
            </p:cNvPr>
            <p:cNvSpPr/>
            <p:nvPr/>
          </p:nvSpPr>
          <p:spPr>
            <a:xfrm>
              <a:off x="9098019" y="1168121"/>
              <a:ext cx="343182" cy="343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BF8030D9-661A-83EF-7BF7-9E05BB1A9AE0}"/>
                </a:ext>
              </a:extLst>
            </p:cNvPr>
            <p:cNvSpPr/>
            <p:nvPr/>
          </p:nvSpPr>
          <p:spPr>
            <a:xfrm>
              <a:off x="8408465" y="1520199"/>
              <a:ext cx="343182" cy="34318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C3200640-3BD9-E138-2F04-7EFBC1664B74}"/>
                </a:ext>
              </a:extLst>
            </p:cNvPr>
            <p:cNvSpPr/>
            <p:nvPr/>
          </p:nvSpPr>
          <p:spPr>
            <a:xfrm>
              <a:off x="8751647" y="1515751"/>
              <a:ext cx="343182" cy="343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E43E5DD-3C0D-5902-74C6-382D8B7C0A64}"/>
                </a:ext>
              </a:extLst>
            </p:cNvPr>
            <p:cNvSpPr/>
            <p:nvPr/>
          </p:nvSpPr>
          <p:spPr>
            <a:xfrm>
              <a:off x="9438011" y="1515751"/>
              <a:ext cx="343182" cy="343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B2F55A2-71EC-F55E-3B70-597E17B5825C}"/>
                </a:ext>
              </a:extLst>
            </p:cNvPr>
            <p:cNvSpPr/>
            <p:nvPr/>
          </p:nvSpPr>
          <p:spPr>
            <a:xfrm>
              <a:off x="9098019" y="1515751"/>
              <a:ext cx="343182" cy="343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22" name="오른쪽 화살표[R] 121">
            <a:extLst>
              <a:ext uri="{FF2B5EF4-FFF2-40B4-BE49-F238E27FC236}">
                <a16:creationId xmlns:a16="http://schemas.microsoft.com/office/drawing/2014/main" id="{B17825A4-03F0-F0CF-D5C9-BA7BD6218888}"/>
              </a:ext>
            </a:extLst>
          </p:cNvPr>
          <p:cNvSpPr/>
          <p:nvPr/>
        </p:nvSpPr>
        <p:spPr>
          <a:xfrm rot="5400000">
            <a:off x="9613929" y="865815"/>
            <a:ext cx="397258" cy="93591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3735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FBAD2-B1B1-4922-B9CB-2F006835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SNOVA </a:t>
            </a:r>
            <a:r>
              <a:rPr lang="ko-KR" altLang="en-US" dirty="0" err="1"/>
              <a:t>곱셈기</a:t>
            </a:r>
            <a:r>
              <a:rPr lang="ko-KR" altLang="en-US" dirty="0"/>
              <a:t> 최적 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1FFD9D-3ADC-43CA-B256-E3A781ED08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ARMv8 NEON </a:t>
            </a:r>
            <a:r>
              <a:rPr lang="ko-KR" altLang="en-US" dirty="0" err="1"/>
              <a:t>인트린직</a:t>
            </a:r>
            <a:r>
              <a:rPr lang="ko-KR" altLang="en-US" dirty="0"/>
              <a:t> 함수 활용</a:t>
            </a:r>
            <a:endParaRPr lang="en-US" altLang="ko-KR" dirty="0"/>
          </a:p>
          <a:p>
            <a:pPr lvl="1"/>
            <a:r>
              <a:rPr lang="en" altLang="ko-Kore-KR" sz="2000" b="1" dirty="0"/>
              <a:t>vdup</a:t>
            </a:r>
            <a:r>
              <a:rPr lang="en-US" altLang="ko-Kore-KR" sz="2000" b="1" dirty="0"/>
              <a:t>q</a:t>
            </a:r>
            <a:r>
              <a:rPr lang="en" altLang="ko-Kore-KR" sz="2000" b="1" dirty="0"/>
              <a:t>_n_u8()</a:t>
            </a:r>
            <a:r>
              <a:rPr lang="en-US" altLang="ko-KR" sz="2000" b="1" dirty="0"/>
              <a:t>:</a:t>
            </a:r>
            <a:r>
              <a:rPr lang="ko-KR" altLang="en-US" sz="2000" b="1" dirty="0"/>
              <a:t> </a:t>
            </a:r>
            <a:r>
              <a:rPr lang="ko-KR" altLang="en-US" sz="2000" dirty="0"/>
              <a:t>스칼라 값을 벡터화 하여 </a:t>
            </a:r>
            <a:r>
              <a:rPr lang="en-US" altLang="ko-KR" sz="2000" dirty="0"/>
              <a:t>128bit </a:t>
            </a:r>
            <a:r>
              <a:rPr lang="ko-KR" altLang="en-US" sz="2000" dirty="0"/>
              <a:t>레지스터에 복사</a:t>
            </a:r>
            <a:endParaRPr lang="en-US" altLang="ko-KR" sz="2000" dirty="0"/>
          </a:p>
          <a:p>
            <a:pPr lvl="2"/>
            <a:r>
              <a:rPr lang="en-US" altLang="ko-KR" sz="1600" dirty="0"/>
              <a:t>8</a:t>
            </a:r>
            <a:r>
              <a:rPr lang="ko-KR" altLang="en-US" sz="1600" dirty="0"/>
              <a:t>비트 값을 </a:t>
            </a:r>
            <a:r>
              <a:rPr lang="en-US" altLang="ko-KR" sz="1600" dirty="0"/>
              <a:t>16</a:t>
            </a:r>
            <a:r>
              <a:rPr lang="ko-KR" altLang="en-US" sz="1600" dirty="0"/>
              <a:t>개의 슬롯에 복사</a:t>
            </a:r>
            <a:r>
              <a:rPr lang="en-US" altLang="ko-KR" sz="1600" dirty="0"/>
              <a:t>(128bit)</a:t>
            </a:r>
          </a:p>
          <a:p>
            <a:pPr lvl="1"/>
            <a:r>
              <a:rPr lang="en" altLang="ko-Kore-KR" sz="2000" b="1" dirty="0"/>
              <a:t>v</a:t>
            </a:r>
            <a:r>
              <a:rPr lang="en-US" altLang="ko-KR" sz="2000" b="1" dirty="0" err="1"/>
              <a:t>eorq</a:t>
            </a:r>
            <a:r>
              <a:rPr lang="en" altLang="ko-Kore-KR" sz="2000" b="1" dirty="0"/>
              <a:t>_u8()</a:t>
            </a:r>
            <a:r>
              <a:rPr lang="en-US" altLang="ko-KR" sz="2000" b="1" dirty="0"/>
              <a:t>:</a:t>
            </a:r>
            <a:r>
              <a:rPr lang="ko-KR" altLang="en-US" sz="2000" b="1" dirty="0"/>
              <a:t> </a:t>
            </a:r>
            <a:r>
              <a:rPr lang="en-US" altLang="ko-KR" sz="2000" dirty="0"/>
              <a:t>128bit </a:t>
            </a:r>
            <a:r>
              <a:rPr lang="ko-KR" altLang="en-US" sz="2000" dirty="0"/>
              <a:t>벡터에 대해 </a:t>
            </a:r>
            <a:r>
              <a:rPr lang="en-US" altLang="ko-KR" sz="2000" dirty="0"/>
              <a:t>XOR </a:t>
            </a:r>
            <a:r>
              <a:rPr lang="ko-KR" altLang="en-US" sz="2000" dirty="0"/>
              <a:t>연산 수행</a:t>
            </a:r>
            <a:endParaRPr lang="en-US" altLang="ko-KR" sz="2000" dirty="0"/>
          </a:p>
          <a:p>
            <a:pPr lvl="2"/>
            <a:r>
              <a:rPr lang="en-US" altLang="ko-KR" sz="1600" dirty="0"/>
              <a:t>128bit</a:t>
            </a:r>
            <a:r>
              <a:rPr lang="ko-KR" altLang="en-US" sz="1600" dirty="0"/>
              <a:t> 벡터 레지스터 간 </a:t>
            </a:r>
            <a:r>
              <a:rPr lang="en-US" altLang="ko-KR" sz="1600" dirty="0"/>
              <a:t>XOR </a:t>
            </a:r>
            <a:r>
              <a:rPr lang="ko-KR" altLang="en-US" sz="1600" dirty="0"/>
              <a:t>연산</a:t>
            </a:r>
            <a:endParaRPr lang="en-US" altLang="ko-KR" sz="1600" dirty="0"/>
          </a:p>
          <a:p>
            <a:pPr lvl="1"/>
            <a:r>
              <a:rPr lang="en" altLang="ko-Kore-KR" sz="2000" b="1" dirty="0"/>
              <a:t>v</a:t>
            </a:r>
            <a:r>
              <a:rPr lang="en-US" altLang="ko-KR" sz="2000" b="1" dirty="0" err="1"/>
              <a:t>getq</a:t>
            </a:r>
            <a:r>
              <a:rPr lang="en" altLang="ko-Kore-KR" sz="2000" b="1" dirty="0"/>
              <a:t>_lane_u8()</a:t>
            </a:r>
            <a:r>
              <a:rPr lang="en-US" altLang="ko-KR" sz="2000" b="1" dirty="0"/>
              <a:t>:</a:t>
            </a:r>
            <a:r>
              <a:rPr lang="ko-KR" altLang="en-US" sz="2000" b="1" dirty="0"/>
              <a:t> </a:t>
            </a:r>
            <a:r>
              <a:rPr lang="ko-KR" altLang="en-US" sz="2000" dirty="0"/>
              <a:t>벡터에서 스칼라 값을 추출</a:t>
            </a:r>
            <a:endParaRPr lang="en-US" altLang="ko-KR" dirty="0"/>
          </a:p>
          <a:p>
            <a:pPr lvl="2"/>
            <a:r>
              <a:rPr lang="ko-KR" altLang="en-US" sz="1600" dirty="0"/>
              <a:t>결과를 스칼라 값으로 추출하여 저장</a:t>
            </a:r>
            <a:endParaRPr lang="en-US" altLang="ko-KR" sz="1600" dirty="0"/>
          </a:p>
          <a:p>
            <a:pPr lvl="1"/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4" name="그림 3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0C4E38AF-362D-48DC-B936-C136528EFB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222" y="2485150"/>
            <a:ext cx="4735239" cy="4087813"/>
          </a:xfrm>
          <a:prstGeom prst="rect">
            <a:avLst/>
          </a:prstGeom>
        </p:spPr>
      </p:pic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3027C58-CC91-41DC-8192-534EDFF831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35" y="3795203"/>
            <a:ext cx="4506798" cy="2535073"/>
          </a:xfrm>
          <a:prstGeom prst="rect">
            <a:avLst/>
          </a:prstGeom>
        </p:spPr>
      </p:pic>
      <p:sp>
        <p:nvSpPr>
          <p:cNvPr id="6" name="오른쪽 화살표[R] 4">
            <a:extLst>
              <a:ext uri="{FF2B5EF4-FFF2-40B4-BE49-F238E27FC236}">
                <a16:creationId xmlns:a16="http://schemas.microsoft.com/office/drawing/2014/main" id="{E458A839-D9AD-458E-932E-F1C7473F3999}"/>
              </a:ext>
            </a:extLst>
          </p:cNvPr>
          <p:cNvSpPr/>
          <p:nvPr/>
        </p:nvSpPr>
        <p:spPr>
          <a:xfrm>
            <a:off x="5691465" y="4529056"/>
            <a:ext cx="1089185" cy="106736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4923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5207D-F948-7B1B-A6D9-683261BF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SNOVA </a:t>
            </a:r>
            <a:r>
              <a:rPr kumimoji="1" lang="ko-Kore-KR" altLang="en-US" dirty="0"/>
              <a:t>곱셈기</a:t>
            </a:r>
            <a:r>
              <a:rPr kumimoji="1" lang="en-US" altLang="en-US" dirty="0"/>
              <a:t> </a:t>
            </a:r>
            <a:r>
              <a:rPr kumimoji="1" lang="ko-KR" altLang="en-US" dirty="0"/>
              <a:t>최적 구현 코드</a:t>
            </a:r>
            <a:endParaRPr kumimoji="1" lang="ko-Kore-KR" altLang="en-US" dirty="0"/>
          </a:p>
        </p:txBody>
      </p:sp>
      <p:pic>
        <p:nvPicPr>
          <p:cNvPr id="68" name="그림 67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5BEA4C50-A282-F3A7-1E1D-E58428F8BE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7" y="1940544"/>
            <a:ext cx="4928673" cy="4254800"/>
          </a:xfrm>
          <a:prstGeom prst="rect">
            <a:avLst/>
          </a:prstGeom>
        </p:spPr>
      </p:pic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D22D9B78-8C5B-468E-9461-77B7109FF191}"/>
              </a:ext>
            </a:extLst>
          </p:cNvPr>
          <p:cNvSpPr/>
          <p:nvPr/>
        </p:nvSpPr>
        <p:spPr>
          <a:xfrm>
            <a:off x="74966" y="1958290"/>
            <a:ext cx="4640967" cy="1753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D8B0424-2C36-4B42-A4AC-45AD0C8B9CFD}"/>
              </a:ext>
            </a:extLst>
          </p:cNvPr>
          <p:cNvSpPr txBox="1"/>
          <p:nvPr/>
        </p:nvSpPr>
        <p:spPr>
          <a:xfrm>
            <a:off x="6104307" y="1369205"/>
            <a:ext cx="507202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en-US" dirty="0"/>
              <a:t>16bit 4*4 </a:t>
            </a:r>
            <a:r>
              <a:rPr kumimoji="1" lang="ko-KR" altLang="en-US" dirty="0"/>
              <a:t>행렬인 </a:t>
            </a:r>
            <a:r>
              <a:rPr kumimoji="1" lang="en-US" altLang="ko-KR" dirty="0"/>
              <a:t>a, b</a:t>
            </a:r>
            <a:r>
              <a:rPr kumimoji="1" lang="ko-KR" altLang="en-US" dirty="0"/>
              <a:t>를 곱해 </a:t>
            </a:r>
            <a:r>
              <a:rPr kumimoji="1" lang="en-US" altLang="ko-KR" dirty="0"/>
              <a:t>c</a:t>
            </a:r>
            <a:r>
              <a:rPr kumimoji="1" lang="ko-KR" altLang="en-US" dirty="0"/>
              <a:t>에 저장</a:t>
            </a:r>
            <a:endParaRPr kumimoji="1" lang="ko-Kore-KR" altLang="en-US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012E3F3-4E0F-405B-A054-0425BBBF759D}"/>
              </a:ext>
            </a:extLst>
          </p:cNvPr>
          <p:cNvSpPr/>
          <p:nvPr/>
        </p:nvSpPr>
        <p:spPr>
          <a:xfrm>
            <a:off x="74967" y="2133600"/>
            <a:ext cx="4640966" cy="1834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70DAFBE-0823-4E97-BEAB-D734DE3E547D}"/>
              </a:ext>
            </a:extLst>
          </p:cNvPr>
          <p:cNvSpPr txBox="1"/>
          <p:nvPr/>
        </p:nvSpPr>
        <p:spPr>
          <a:xfrm>
            <a:off x="6104308" y="1912426"/>
            <a:ext cx="507202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rank</a:t>
            </a:r>
            <a:r>
              <a:rPr kumimoji="1" lang="ko-KR" altLang="en-US" dirty="0"/>
              <a:t>는 행렬 크기</a:t>
            </a:r>
            <a:r>
              <a:rPr kumimoji="1" lang="en-US" altLang="ko-KR" dirty="0"/>
              <a:t>(4), </a:t>
            </a:r>
            <a:r>
              <a:rPr kumimoji="1" lang="en-US" altLang="ko-KR" dirty="0" err="1"/>
              <a:t>i</a:t>
            </a:r>
            <a:r>
              <a:rPr kumimoji="1" lang="ko-KR" altLang="en-US" dirty="0"/>
              <a:t>는 행렬의 각 행을 의미</a:t>
            </a:r>
            <a:endParaRPr kumimoji="1" lang="ko-Kore-KR" alt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F3871C7-C00B-4CB0-96FF-BE54EBDBC1F0}"/>
              </a:ext>
            </a:extLst>
          </p:cNvPr>
          <p:cNvSpPr txBox="1"/>
          <p:nvPr/>
        </p:nvSpPr>
        <p:spPr>
          <a:xfrm>
            <a:off x="6104307" y="2469288"/>
            <a:ext cx="5359400" cy="9233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각 열</a:t>
            </a:r>
            <a:r>
              <a:rPr kumimoji="1" lang="en-US" altLang="ko-KR" dirty="0"/>
              <a:t>(0~3)</a:t>
            </a:r>
            <a:r>
              <a:rPr kumimoji="1" lang="ko-KR" altLang="en-US" dirty="0"/>
              <a:t>에 대한 곱셈 결과 저장할 벡터 초기화</a:t>
            </a:r>
            <a:endParaRPr kumimoji="1" lang="en-US" altLang="ko-KR" dirty="0"/>
          </a:p>
          <a:p>
            <a:r>
              <a:rPr kumimoji="1" lang="ko-KR" altLang="en-US" dirty="0"/>
              <a:t>이 구현은 </a:t>
            </a:r>
            <a:r>
              <a:rPr kumimoji="1" lang="en-US" altLang="ko-KR" dirty="0"/>
              <a:t>a</a:t>
            </a:r>
            <a:r>
              <a:rPr kumimoji="1" lang="ko-KR" altLang="en-US" dirty="0"/>
              <a:t>의 행과 </a:t>
            </a:r>
            <a:r>
              <a:rPr kumimoji="1" lang="en-US" altLang="ko-KR" dirty="0"/>
              <a:t>b</a:t>
            </a:r>
            <a:r>
              <a:rPr kumimoji="1" lang="ko-KR" altLang="en-US" dirty="0"/>
              <a:t>의 열에 대한 곱셈 수행</a:t>
            </a:r>
            <a:endParaRPr kumimoji="1" lang="en-US" altLang="ko-KR" dirty="0"/>
          </a:p>
          <a:p>
            <a:r>
              <a:rPr kumimoji="1" lang="en-US" altLang="ko-KR" dirty="0"/>
              <a:t>sum0,1,2,3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b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1~4 </a:t>
            </a:r>
            <a:r>
              <a:rPr kumimoji="1" lang="ko-KR" altLang="en-US" dirty="0"/>
              <a:t>열에 대한 각 곱셈 결과 저장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954B64E-84B4-4DBD-9C87-B26236A5E784}"/>
              </a:ext>
            </a:extLst>
          </p:cNvPr>
          <p:cNvSpPr/>
          <p:nvPr/>
        </p:nvSpPr>
        <p:spPr>
          <a:xfrm>
            <a:off x="540634" y="2417016"/>
            <a:ext cx="3472566" cy="6079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23FAA1-4E95-460C-A968-AF89E1FB0A2E}"/>
              </a:ext>
            </a:extLst>
          </p:cNvPr>
          <p:cNvSpPr/>
          <p:nvPr/>
        </p:nvSpPr>
        <p:spPr>
          <a:xfrm>
            <a:off x="540633" y="3125001"/>
            <a:ext cx="4175299" cy="1626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2C118A-696B-471D-911E-5A9AB532B325}"/>
              </a:ext>
            </a:extLst>
          </p:cNvPr>
          <p:cNvSpPr/>
          <p:nvPr/>
        </p:nvSpPr>
        <p:spPr>
          <a:xfrm>
            <a:off x="786168" y="4267209"/>
            <a:ext cx="1703034" cy="5529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0B7FBC-5DA0-4E86-BEA5-B64565EADAEC}"/>
              </a:ext>
            </a:extLst>
          </p:cNvPr>
          <p:cNvSpPr/>
          <p:nvPr/>
        </p:nvSpPr>
        <p:spPr>
          <a:xfrm>
            <a:off x="573883" y="5246475"/>
            <a:ext cx="2177784" cy="5529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D2E563-0421-4EE2-AC9F-91E2A81E35C1}"/>
              </a:ext>
            </a:extLst>
          </p:cNvPr>
          <p:cNvSpPr txBox="1"/>
          <p:nvPr/>
        </p:nvSpPr>
        <p:spPr>
          <a:xfrm>
            <a:off x="6104308" y="3625936"/>
            <a:ext cx="535940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각 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열에 대한 곱셈을 수행 후 누산하는 루프</a:t>
            </a:r>
            <a:endParaRPr kumimoji="1"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8E82D8-6840-4929-9254-BEBACED841B4}"/>
              </a:ext>
            </a:extLst>
          </p:cNvPr>
          <p:cNvSpPr txBox="1"/>
          <p:nvPr/>
        </p:nvSpPr>
        <p:spPr>
          <a:xfrm>
            <a:off x="6104310" y="6010678"/>
            <a:ext cx="5359397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결과를 스칼라 값으로 추출하여 저장하는 단계</a:t>
            </a:r>
            <a:endParaRPr kumimoji="1" lang="en-US" altLang="ko-KR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27F9CE7-4B8D-4BE6-9FEE-BF8F6F737A6C}"/>
              </a:ext>
            </a:extLst>
          </p:cNvPr>
          <p:cNvCxnSpPr>
            <a:cxnSpLocks/>
            <a:stCxn id="123" idx="3"/>
            <a:endCxn id="125" idx="1"/>
          </p:cNvCxnSpPr>
          <p:nvPr/>
        </p:nvCxnSpPr>
        <p:spPr>
          <a:xfrm flipV="1">
            <a:off x="4715933" y="1553871"/>
            <a:ext cx="1388374" cy="49207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0BC1C00-6FC6-4549-B188-00C1945F5D0A}"/>
              </a:ext>
            </a:extLst>
          </p:cNvPr>
          <p:cNvSpPr/>
          <p:nvPr/>
        </p:nvSpPr>
        <p:spPr>
          <a:xfrm>
            <a:off x="786167" y="3414296"/>
            <a:ext cx="4124499" cy="5813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D54011-9392-4B62-8CA5-08A245C528D8}"/>
              </a:ext>
            </a:extLst>
          </p:cNvPr>
          <p:cNvSpPr txBox="1"/>
          <p:nvPr/>
        </p:nvSpPr>
        <p:spPr>
          <a:xfrm>
            <a:off x="6104307" y="4220517"/>
            <a:ext cx="568408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비트 값을 </a:t>
            </a:r>
            <a:r>
              <a:rPr lang="en-US" altLang="ko-KR" dirty="0"/>
              <a:t>128</a:t>
            </a:r>
            <a:r>
              <a:rPr lang="ko-KR" altLang="en-US" dirty="0"/>
              <a:t>비트 레지스터에 복사</a:t>
            </a:r>
            <a:r>
              <a:rPr lang="en-US" altLang="ko-KR" dirty="0"/>
              <a:t>(16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확장된 레지스터를 이용해 </a:t>
            </a:r>
            <a:r>
              <a:rPr lang="en-US" altLang="ko-KR" dirty="0"/>
              <a:t>8</a:t>
            </a:r>
            <a:r>
              <a:rPr lang="ko-KR" altLang="en-US" dirty="0"/>
              <a:t>비트 단위 병렬 연산 가능</a:t>
            </a:r>
            <a:endParaRPr lang="en-US" altLang="ko-KR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50E15F2-D3BF-4DE6-B647-01F8F1759E08}"/>
              </a:ext>
            </a:extLst>
          </p:cNvPr>
          <p:cNvCxnSpPr>
            <a:cxnSpLocks/>
            <a:stCxn id="143" idx="3"/>
            <a:endCxn id="140" idx="1"/>
          </p:cNvCxnSpPr>
          <p:nvPr/>
        </p:nvCxnSpPr>
        <p:spPr>
          <a:xfrm>
            <a:off x="4013200" y="2721015"/>
            <a:ext cx="2091107" cy="2099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8534192-3ED4-4FA1-BCB1-FD1AA7CEF41C}"/>
              </a:ext>
            </a:extLst>
          </p:cNvPr>
          <p:cNvCxnSpPr>
            <a:cxnSpLocks/>
            <a:stCxn id="126" idx="3"/>
            <a:endCxn id="128" idx="1"/>
          </p:cNvCxnSpPr>
          <p:nvPr/>
        </p:nvCxnSpPr>
        <p:spPr>
          <a:xfrm flipV="1">
            <a:off x="4715933" y="2097092"/>
            <a:ext cx="1388375" cy="12822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1993EC4-0A72-4573-8E0C-BD086E52830E}"/>
              </a:ext>
            </a:extLst>
          </p:cNvPr>
          <p:cNvCxnSpPr>
            <a:cxnSpLocks/>
            <a:stCxn id="13" idx="3"/>
            <a:endCxn id="25" idx="1"/>
          </p:cNvCxnSpPr>
          <p:nvPr/>
        </p:nvCxnSpPr>
        <p:spPr>
          <a:xfrm>
            <a:off x="4715932" y="3206332"/>
            <a:ext cx="1388376" cy="6042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D31AAA7-9356-4A49-9512-EC97C7BD2DB9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4910666" y="3704972"/>
            <a:ext cx="1193641" cy="83871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AB74792-E68A-418C-9989-3D3445A64EBD}"/>
              </a:ext>
            </a:extLst>
          </p:cNvPr>
          <p:cNvCxnSpPr>
            <a:cxnSpLocks/>
            <a:stCxn id="17" idx="3"/>
            <a:endCxn id="59" idx="1"/>
          </p:cNvCxnSpPr>
          <p:nvPr/>
        </p:nvCxnSpPr>
        <p:spPr>
          <a:xfrm>
            <a:off x="2489202" y="4543683"/>
            <a:ext cx="3615105" cy="9034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8EFDAE3-BA23-4993-AC84-7BDE24687690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>
            <a:off x="2751667" y="5522949"/>
            <a:ext cx="3352643" cy="6723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FCB2C78-A6C5-4267-BCCB-093DC4239622}"/>
              </a:ext>
            </a:extLst>
          </p:cNvPr>
          <p:cNvSpPr txBox="1"/>
          <p:nvPr/>
        </p:nvSpPr>
        <p:spPr>
          <a:xfrm>
            <a:off x="6104307" y="5123980"/>
            <a:ext cx="5359400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곱셈 결과를 누산하여</a:t>
            </a:r>
            <a:r>
              <a:rPr kumimoji="1" lang="en-US" altLang="ko-KR" dirty="0"/>
              <a:t> </a:t>
            </a:r>
            <a:r>
              <a:rPr kumimoji="1" lang="ko-KR" altLang="en-US" dirty="0"/>
              <a:t>최종 결과를 계산</a:t>
            </a:r>
            <a:endParaRPr kumimoji="1" lang="en-US" altLang="ko-KR" dirty="0"/>
          </a:p>
          <a:p>
            <a:r>
              <a:rPr kumimoji="1" lang="ko-KR" altLang="en-US" dirty="0"/>
              <a:t>덧셈은 </a:t>
            </a:r>
            <a:r>
              <a:rPr kumimoji="1" lang="en-US" altLang="ko-KR" dirty="0"/>
              <a:t>XOR</a:t>
            </a:r>
            <a:r>
              <a:rPr kumimoji="1" lang="ko-KR" altLang="en-US" dirty="0"/>
              <a:t>로 수행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023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8C4B2-5CAD-38E9-8B1E-D2E076CB2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성능</a:t>
            </a:r>
            <a:r>
              <a:rPr kumimoji="1" lang="ko-KR" altLang="en-US" dirty="0"/>
              <a:t> 측정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3324EE-DFC7-B61B-ED65-1BC0C259D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ko-KR" altLang="en-US" sz="2400" dirty="0"/>
              <a:t>성능 측정 환경</a:t>
            </a:r>
            <a:endParaRPr kumimoji="1" lang="en-US" altLang="ko-KR" sz="2400" dirty="0"/>
          </a:p>
          <a:p>
            <a:pPr lvl="1"/>
            <a:r>
              <a:rPr kumimoji="1" lang="en-US" altLang="ko-Kore-KR" sz="2000" dirty="0"/>
              <a:t>H/W: Apple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M2(8GB RAM)</a:t>
            </a:r>
          </a:p>
          <a:p>
            <a:pPr lvl="1"/>
            <a:r>
              <a:rPr kumimoji="1" lang="en-US" altLang="ko-KR" sz="2000" dirty="0"/>
              <a:t>IDE: Visual Studio Code 1.90.1</a:t>
            </a:r>
          </a:p>
          <a:p>
            <a:pPr lvl="1"/>
            <a:r>
              <a:rPr kumimoji="1" lang="en-US" altLang="ko-KR" sz="2000" dirty="0"/>
              <a:t>GCC: 14.0.3</a:t>
            </a:r>
          </a:p>
          <a:p>
            <a:pPr lvl="1"/>
            <a:r>
              <a:rPr kumimoji="1" lang="ko-KR" altLang="en-US" sz="2000" dirty="0"/>
              <a:t>최적화 레벨</a:t>
            </a:r>
            <a:r>
              <a:rPr kumimoji="1" lang="en-US" altLang="ko-KR" sz="2000" dirty="0"/>
              <a:t>: O3</a:t>
            </a:r>
          </a:p>
          <a:p>
            <a:pPr lvl="1"/>
            <a:endParaRPr kumimoji="1" lang="en-US" altLang="ko-Kore-KR" sz="2000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endParaRPr kumimoji="1" lang="en-US" altLang="en-US" dirty="0"/>
          </a:p>
          <a:p>
            <a:endParaRPr kumimoji="1" lang="en-US" altLang="en-US" dirty="0"/>
          </a:p>
          <a:p>
            <a:r>
              <a:rPr kumimoji="1" lang="ko-Kore-KR" altLang="en-US" sz="2400" dirty="0"/>
              <a:t>키</a:t>
            </a:r>
            <a:r>
              <a:rPr kumimoji="1" lang="ko-KR" altLang="en-US" sz="2400"/>
              <a:t> </a:t>
            </a:r>
            <a:r>
              <a:rPr kumimoji="1" lang="ko-KR" altLang="en-US" sz="2400" dirty="0"/>
              <a:t>생성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lang="ko-KR" altLang="en-US" sz="2400" dirty="0"/>
              <a:t>레퍼런스 대비 </a:t>
            </a:r>
            <a:r>
              <a:rPr lang="en-US" altLang="ko-KR" sz="2400" b="1" dirty="0"/>
              <a:t>48.7%</a:t>
            </a:r>
            <a:r>
              <a:rPr lang="ko-KR" altLang="en-US" sz="2400" dirty="0"/>
              <a:t> 성능 향상</a:t>
            </a:r>
            <a:endParaRPr lang="en-US" altLang="ko-KR" sz="2400" dirty="0"/>
          </a:p>
          <a:p>
            <a:r>
              <a:rPr kumimoji="1" lang="ko-KR" altLang="en-US" sz="2400" dirty="0"/>
              <a:t>서명 생성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lang="ko-KR" altLang="en-US" sz="2400" dirty="0"/>
              <a:t>레퍼런스 대비 </a:t>
            </a:r>
            <a:r>
              <a:rPr lang="en-US" altLang="ko-KR" sz="2400" b="1" dirty="0"/>
              <a:t>34.2%</a:t>
            </a:r>
            <a:r>
              <a:rPr lang="ko-KR" altLang="en-US" sz="2400" dirty="0"/>
              <a:t> 성능 향상</a:t>
            </a:r>
            <a:endParaRPr lang="en-US" altLang="ko-KR" sz="2400" dirty="0"/>
          </a:p>
          <a:p>
            <a:r>
              <a:rPr kumimoji="1" lang="ko-KR" altLang="en-US" sz="2400" dirty="0"/>
              <a:t>서명 검증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lang="ko-KR" altLang="en-US" sz="2400" dirty="0"/>
              <a:t>레퍼런스 대비 </a:t>
            </a:r>
            <a:r>
              <a:rPr lang="en-US" altLang="ko-KR" sz="2400" b="1" dirty="0"/>
              <a:t>47.9%</a:t>
            </a:r>
            <a:r>
              <a:rPr lang="ko-KR" altLang="en-US" sz="2400" dirty="0"/>
              <a:t>의 성능 향상</a:t>
            </a:r>
            <a:endParaRPr kumimoji="1" lang="ko-Kore-KR" altLang="en-US" sz="2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B1D74B2-CA7F-82D2-F7F9-30AD7C66F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675820"/>
              </p:ext>
            </p:extLst>
          </p:nvPr>
        </p:nvGraphicFramePr>
        <p:xfrm>
          <a:off x="670687" y="2973669"/>
          <a:ext cx="10850625" cy="2187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125">
                  <a:extLst>
                    <a:ext uri="{9D8B030D-6E8A-4147-A177-3AD203B41FA5}">
                      <a16:colId xmlns:a16="http://schemas.microsoft.com/office/drawing/2014/main" val="882987645"/>
                    </a:ext>
                  </a:extLst>
                </a:gridCol>
                <a:gridCol w="2170125">
                  <a:extLst>
                    <a:ext uri="{9D8B030D-6E8A-4147-A177-3AD203B41FA5}">
                      <a16:colId xmlns:a16="http://schemas.microsoft.com/office/drawing/2014/main" val="1032333671"/>
                    </a:ext>
                  </a:extLst>
                </a:gridCol>
                <a:gridCol w="2170125">
                  <a:extLst>
                    <a:ext uri="{9D8B030D-6E8A-4147-A177-3AD203B41FA5}">
                      <a16:colId xmlns:a16="http://schemas.microsoft.com/office/drawing/2014/main" val="4192526390"/>
                    </a:ext>
                  </a:extLst>
                </a:gridCol>
                <a:gridCol w="2170125">
                  <a:extLst>
                    <a:ext uri="{9D8B030D-6E8A-4147-A177-3AD203B41FA5}">
                      <a16:colId xmlns:a16="http://schemas.microsoft.com/office/drawing/2014/main" val="4152607499"/>
                    </a:ext>
                  </a:extLst>
                </a:gridCol>
                <a:gridCol w="2170125">
                  <a:extLst>
                    <a:ext uri="{9D8B030D-6E8A-4147-A177-3AD203B41FA5}">
                      <a16:colId xmlns:a16="http://schemas.microsoft.com/office/drawing/2014/main" val="1013067746"/>
                    </a:ext>
                  </a:extLst>
                </a:gridCol>
              </a:tblGrid>
              <a:tr h="546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함수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레퍼런스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덧셈</a:t>
                      </a:r>
                      <a:r>
                        <a:rPr lang="ko-KR" altLang="en-US" dirty="0"/>
                        <a:t> 최적화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곱셈</a:t>
                      </a:r>
                      <a:r>
                        <a:rPr lang="ko-KR" altLang="en-US" dirty="0"/>
                        <a:t> 최적화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덧셈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ore-KR" dirty="0"/>
                        <a:t>+</a:t>
                      </a:r>
                      <a:r>
                        <a:rPr lang="ko-KR" altLang="en-US" dirty="0"/>
                        <a:t> 곱셈 최적화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948628"/>
                  </a:ext>
                </a:extLst>
              </a:tr>
              <a:tr h="546904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키 생성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4,049,105 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3,294,436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3,392,110 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2,077,540</a:t>
                      </a:r>
                      <a:endParaRPr lang="ko-Kore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85115"/>
                  </a:ext>
                </a:extLst>
              </a:tr>
              <a:tr h="546904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서명</a:t>
                      </a:r>
                      <a:r>
                        <a:rPr lang="ko-KR" altLang="en-US" dirty="0"/>
                        <a:t> 생성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16,379,266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15,476,262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11,802,266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10,780,592</a:t>
                      </a:r>
                      <a:endParaRPr lang="ko-Kore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3253574"/>
                  </a:ext>
                </a:extLst>
              </a:tr>
              <a:tr h="546904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서명</a:t>
                      </a:r>
                      <a:r>
                        <a:rPr lang="ko-KR" altLang="en-US" dirty="0"/>
                        <a:t> 검증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12,148,060</a:t>
                      </a:r>
                      <a:endParaRPr lang="ko-Kore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10,700,197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7,646,975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6,324,007</a:t>
                      </a:r>
                      <a:endParaRPr lang="ko-Kore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7297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769089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752</Words>
  <Application>Microsoft Macintosh PowerPoint</Application>
  <PresentationFormat>와이드스크린</PresentationFormat>
  <Paragraphs>128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Wingdings</vt:lpstr>
      <vt:lpstr>CryptoCraft 테마</vt:lpstr>
      <vt:lpstr>제목 테마</vt:lpstr>
      <vt:lpstr>SNOVA Multiplication on ARMv8</vt:lpstr>
      <vt:lpstr>SNOVA</vt:lpstr>
      <vt:lpstr>SNOVA 곱셈기</vt:lpstr>
      <vt:lpstr>SNOVA 곱셈기</vt:lpstr>
      <vt:lpstr>SNOVA 곱셈기</vt:lpstr>
      <vt:lpstr>SNOVA 곱셈기 최적 구현 코드</vt:lpstr>
      <vt:lpstr>SNOVA 곱셈기 최적 구현</vt:lpstr>
      <vt:lpstr>SNOVA 곱셈기 최적 구현 코드</vt:lpstr>
      <vt:lpstr>성능 측정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Minwoo Lee</cp:lastModifiedBy>
  <cp:revision>79</cp:revision>
  <dcterms:created xsi:type="dcterms:W3CDTF">2019-03-05T04:29:07Z</dcterms:created>
  <dcterms:modified xsi:type="dcterms:W3CDTF">2024-10-27T23:36:17Z</dcterms:modified>
</cp:coreProperties>
</file>