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0" r:id="rId4"/>
    <p:sldId id="281" r:id="rId5"/>
    <p:sldId id="282" r:id="rId6"/>
    <p:sldId id="284" r:id="rId7"/>
    <p:sldId id="283" r:id="rId8"/>
    <p:sldId id="285" r:id="rId9"/>
    <p:sldId id="286" r:id="rId10"/>
    <p:sldId id="287" r:id="rId11"/>
    <p:sldId id="288" r:id="rId12"/>
    <p:sldId id="289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LED</a:t>
            </a:r>
            <a:r>
              <a:rPr lang="ko-KR" altLang="en-US"/>
              <a:t> 암호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</a:t>
            </a:r>
            <a:r>
              <a:rPr lang="en-US" altLang="ko-KR" dirty="0"/>
              <a:t>: https://youtu.be/PYDjJXXBX3U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ShiftRows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174492"/>
            <a:ext cx="11369675" cy="5057775"/>
          </a:xfrm>
        </p:spPr>
        <p:txBody>
          <a:bodyPr/>
          <a:lstStyle/>
          <a:p>
            <a:r>
              <a:rPr lang="ko-KR" altLang="en-US" dirty="0"/>
              <a:t>각 행의 </a:t>
            </a:r>
            <a:r>
              <a:rPr lang="en-US" altLang="ko-KR" dirty="0"/>
              <a:t>Cell</a:t>
            </a:r>
            <a:r>
              <a:rPr lang="ko-KR" altLang="en-US" dirty="0"/>
              <a:t>을 </a:t>
            </a:r>
            <a:r>
              <a:rPr lang="en-US" altLang="ko-KR" dirty="0"/>
              <a:t>Shift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75A1DC-195F-065C-BA88-F9AADC0AB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964" y="2421984"/>
            <a:ext cx="2808132" cy="20140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D59908-47F5-3A6B-0A69-07C81CE741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923" y="2466840"/>
            <a:ext cx="6420746" cy="19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MixColumnsSerial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행렬곱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Reduction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4-bit</a:t>
            </a:r>
            <a:r>
              <a:rPr lang="ko-KR" altLang="en-US" dirty="0"/>
              <a:t>로 맞춰주기 위함</a:t>
            </a:r>
            <a:endParaRPr lang="en-US" altLang="ko-KR" dirty="0"/>
          </a:p>
          <a:p>
            <a:pPr lvl="1"/>
            <a:r>
              <a:rPr lang="en-US" altLang="ko-KR" dirty="0"/>
              <a:t>X^4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F84C7CE-B847-4AE0-F4C0-D766DD6F7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062" y="1802605"/>
            <a:ext cx="1903891" cy="17938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9D5CBAC-77D2-BDAC-AFB7-E2FBA179C08F}"/>
              </a:ext>
            </a:extLst>
          </p:cNvPr>
          <p:cNvSpPr txBox="1"/>
          <p:nvPr/>
        </p:nvSpPr>
        <p:spPr>
          <a:xfrm>
            <a:off x="4958136" y="1821392"/>
            <a:ext cx="1323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4 1 2 2</a:t>
            </a:r>
          </a:p>
          <a:p>
            <a:r>
              <a:rPr lang="en-US" altLang="ko-KR" sz="2000" dirty="0"/>
              <a:t>8 6 5 6</a:t>
            </a:r>
          </a:p>
          <a:p>
            <a:r>
              <a:rPr lang="en-US" altLang="ko-KR" sz="2000" dirty="0"/>
              <a:t>B E A 9</a:t>
            </a:r>
          </a:p>
          <a:p>
            <a:r>
              <a:rPr lang="en-US" altLang="ko-KR" sz="2000" dirty="0"/>
              <a:t>2 2 F B</a:t>
            </a:r>
            <a:endParaRPr lang="ko-KR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68696-C461-F857-DF33-99888BAD6B09}"/>
              </a:ext>
            </a:extLst>
          </p:cNvPr>
          <p:cNvSpPr txBox="1"/>
          <p:nvPr/>
        </p:nvSpPr>
        <p:spPr>
          <a:xfrm>
            <a:off x="6675205" y="1803975"/>
            <a:ext cx="2978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b0[0]  b0[1]  b0[2]  b0[3]</a:t>
            </a:r>
          </a:p>
          <a:p>
            <a:r>
              <a:rPr lang="en-US" altLang="ko-KR" sz="2000" dirty="0"/>
              <a:t>b1[0]  b1[1]  b1[2]  b1[3]</a:t>
            </a:r>
          </a:p>
          <a:p>
            <a:r>
              <a:rPr lang="en-US" altLang="ko-KR" sz="2000" dirty="0"/>
              <a:t>b2[0]  b2[1]  b2[2]  b2[3]</a:t>
            </a:r>
          </a:p>
          <a:p>
            <a:r>
              <a:rPr lang="en-US" altLang="ko-KR" sz="2000" dirty="0"/>
              <a:t>b3[0]  b3[1]  b3[2]  b3[3]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23D973-F84E-220A-C1A8-C96A9570D5FE}"/>
              </a:ext>
            </a:extLst>
          </p:cNvPr>
          <p:cNvSpPr txBox="1"/>
          <p:nvPr/>
        </p:nvSpPr>
        <p:spPr>
          <a:xfrm>
            <a:off x="4618967" y="3442996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(4 x b0[0])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(1 x b1[0])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(2 x b2[0]) </a:t>
            </a:r>
            <a:r>
              <a:rPr lang="ko-KR" alt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⊕ </a:t>
            </a:r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(2 x b3[0])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47547E-51BF-57C3-6983-B18DAEBAF855}"/>
              </a:ext>
            </a:extLst>
          </p:cNvPr>
          <p:cNvSpPr txBox="1"/>
          <p:nvPr/>
        </p:nvSpPr>
        <p:spPr>
          <a:xfrm>
            <a:off x="6155057" y="2298445"/>
            <a:ext cx="33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graphicFrame>
        <p:nvGraphicFramePr>
          <p:cNvPr id="13" name="표 13">
            <a:extLst>
              <a:ext uri="{FF2B5EF4-FFF2-40B4-BE49-F238E27FC236}">
                <a16:creationId xmlns:a16="http://schemas.microsoft.com/office/drawing/2014/main" id="{BBD2BA83-87A4-51F8-39FB-4A8B31F55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583573"/>
              </p:ext>
            </p:extLst>
          </p:nvPr>
        </p:nvGraphicFramePr>
        <p:xfrm>
          <a:off x="4958557" y="4305140"/>
          <a:ext cx="5776686" cy="18288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962781">
                  <a:extLst>
                    <a:ext uri="{9D8B030D-6E8A-4147-A177-3AD203B41FA5}">
                      <a16:colId xmlns:a16="http://schemas.microsoft.com/office/drawing/2014/main" val="2904923037"/>
                    </a:ext>
                  </a:extLst>
                </a:gridCol>
                <a:gridCol w="962781">
                  <a:extLst>
                    <a:ext uri="{9D8B030D-6E8A-4147-A177-3AD203B41FA5}">
                      <a16:colId xmlns:a16="http://schemas.microsoft.com/office/drawing/2014/main" val="1686114304"/>
                    </a:ext>
                  </a:extLst>
                </a:gridCol>
                <a:gridCol w="962781">
                  <a:extLst>
                    <a:ext uri="{9D8B030D-6E8A-4147-A177-3AD203B41FA5}">
                      <a16:colId xmlns:a16="http://schemas.microsoft.com/office/drawing/2014/main" val="2386638611"/>
                    </a:ext>
                  </a:extLst>
                </a:gridCol>
                <a:gridCol w="962781">
                  <a:extLst>
                    <a:ext uri="{9D8B030D-6E8A-4147-A177-3AD203B41FA5}">
                      <a16:colId xmlns:a16="http://schemas.microsoft.com/office/drawing/2014/main" val="1864122705"/>
                    </a:ext>
                  </a:extLst>
                </a:gridCol>
                <a:gridCol w="962781">
                  <a:extLst>
                    <a:ext uri="{9D8B030D-6E8A-4147-A177-3AD203B41FA5}">
                      <a16:colId xmlns:a16="http://schemas.microsoft.com/office/drawing/2014/main" val="1986314108"/>
                    </a:ext>
                  </a:extLst>
                </a:gridCol>
                <a:gridCol w="962781">
                  <a:extLst>
                    <a:ext uri="{9D8B030D-6E8A-4147-A177-3AD203B41FA5}">
                      <a16:colId xmlns:a16="http://schemas.microsoft.com/office/drawing/2014/main" val="120093364"/>
                    </a:ext>
                  </a:extLst>
                </a:gridCol>
              </a:tblGrid>
              <a:tr h="21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73075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59185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62712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04690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6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MixColumnsSerial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C05252-4C1E-0666-71CA-A62DAD9483D2}"/>
              </a:ext>
            </a:extLst>
          </p:cNvPr>
          <p:cNvSpPr txBox="1"/>
          <p:nvPr/>
        </p:nvSpPr>
        <p:spPr>
          <a:xfrm>
            <a:off x="750331" y="1307586"/>
            <a:ext cx="13237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4 1 2 2</a:t>
            </a:r>
          </a:p>
          <a:p>
            <a:r>
              <a:rPr lang="en-US" altLang="ko-KR" sz="2000" dirty="0"/>
              <a:t>8 6 5 6</a:t>
            </a:r>
          </a:p>
          <a:p>
            <a:r>
              <a:rPr lang="en-US" altLang="ko-KR" sz="2000" dirty="0"/>
              <a:t>B E A 9</a:t>
            </a:r>
          </a:p>
          <a:p>
            <a:r>
              <a:rPr lang="en-US" altLang="ko-KR" sz="2000" dirty="0"/>
              <a:t>2 2 F B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87C2EC-01C7-2244-8592-043B13EB1E5C}"/>
              </a:ext>
            </a:extLst>
          </p:cNvPr>
          <p:cNvSpPr txBox="1"/>
          <p:nvPr/>
        </p:nvSpPr>
        <p:spPr>
          <a:xfrm>
            <a:off x="2467400" y="1290169"/>
            <a:ext cx="297833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b0[0]  b0[1]  b0[2]  b0[3]</a:t>
            </a:r>
          </a:p>
          <a:p>
            <a:r>
              <a:rPr lang="en-US" altLang="ko-KR" sz="2000" dirty="0"/>
              <a:t>b1[0]  b1[1]  b1[2]  b1[3]</a:t>
            </a:r>
          </a:p>
          <a:p>
            <a:r>
              <a:rPr lang="en-US" altLang="ko-KR" sz="2000" dirty="0"/>
              <a:t>b2[0]  b2[1]  b2[2]  b2[3]</a:t>
            </a:r>
          </a:p>
          <a:p>
            <a:r>
              <a:rPr lang="en-US" altLang="ko-KR" sz="2000" dirty="0"/>
              <a:t>b3[0]  b3[1]  b3[2]  b3[3]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49696A-74D9-786A-B31C-00BABE420BC6}"/>
              </a:ext>
            </a:extLst>
          </p:cNvPr>
          <p:cNvSpPr txBox="1"/>
          <p:nvPr/>
        </p:nvSpPr>
        <p:spPr>
          <a:xfrm>
            <a:off x="750331" y="2923412"/>
            <a:ext cx="5442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(4 x b0[0])	=	0100 x (b3 b</a:t>
            </a:r>
            <a:r>
              <a:rPr lang="en-US" altLang="ko-KR" dirty="0">
                <a:solidFill>
                  <a:srgbClr val="202122"/>
                </a:solidFill>
                <a:latin typeface="Arial" panose="020B0604020202020204" pitchFamily="34" charset="0"/>
              </a:rPr>
              <a:t>2 b1 b0)</a:t>
            </a:r>
            <a:endParaRPr lang="en-US" altLang="ko-KR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F252E-F977-61ED-9729-85FDD319D6F0}"/>
              </a:ext>
            </a:extLst>
          </p:cNvPr>
          <p:cNvSpPr txBox="1"/>
          <p:nvPr/>
        </p:nvSpPr>
        <p:spPr>
          <a:xfrm>
            <a:off x="1947252" y="1784639"/>
            <a:ext cx="330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3B2F297-7459-1815-2790-FB2282A70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328" y="3292744"/>
            <a:ext cx="2859342" cy="2456435"/>
          </a:xfrm>
          <a:prstGeom prst="rect">
            <a:avLst/>
          </a:prstGeom>
        </p:spPr>
      </p:pic>
      <p:graphicFrame>
        <p:nvGraphicFramePr>
          <p:cNvPr id="11" name="표 13">
            <a:extLst>
              <a:ext uri="{FF2B5EF4-FFF2-40B4-BE49-F238E27FC236}">
                <a16:creationId xmlns:a16="http://schemas.microsoft.com/office/drawing/2014/main" id="{F5481813-B96B-717C-8CC6-3BE7C3895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6830700"/>
              </p:ext>
            </p:extLst>
          </p:nvPr>
        </p:nvGraphicFramePr>
        <p:xfrm>
          <a:off x="750330" y="3886449"/>
          <a:ext cx="6956754" cy="1828800"/>
        </p:xfrm>
        <a:graphic>
          <a:graphicData uri="http://schemas.openxmlformats.org/drawingml/2006/table">
            <a:tbl>
              <a:tblPr lastRow="1">
                <a:tableStyleId>{5C22544A-7EE6-4342-B048-85BDC9FD1C3A}</a:tableStyleId>
              </a:tblPr>
              <a:tblGrid>
                <a:gridCol w="1159459">
                  <a:extLst>
                    <a:ext uri="{9D8B030D-6E8A-4147-A177-3AD203B41FA5}">
                      <a16:colId xmlns:a16="http://schemas.microsoft.com/office/drawing/2014/main" val="2904923037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1686114304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2386638611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1864122705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1986314108"/>
                    </a:ext>
                  </a:extLst>
                </a:gridCol>
                <a:gridCol w="1159459">
                  <a:extLst>
                    <a:ext uri="{9D8B030D-6E8A-4147-A177-3AD203B41FA5}">
                      <a16:colId xmlns:a16="http://schemas.microsoft.com/office/drawing/2014/main" val="120093364"/>
                    </a:ext>
                  </a:extLst>
                </a:gridCol>
              </a:tblGrid>
              <a:tr h="2187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873075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X^2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6159185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762712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b0 </a:t>
                      </a:r>
                      <a:r>
                        <a:rPr lang="ko-KR" altLang="en-US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⊕ </a:t>
                      </a:r>
                      <a:r>
                        <a:rPr lang="en-US" altLang="ko-KR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 </a:t>
                      </a:r>
                      <a:r>
                        <a:rPr lang="ko-KR" altLang="en-US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⊕ </a:t>
                      </a:r>
                      <a:r>
                        <a:rPr lang="en-US" altLang="ko-KR" b="0" i="0" dirty="0">
                          <a:solidFill>
                            <a:srgbClr val="202122"/>
                          </a:solidFill>
                          <a:effectLst/>
                          <a:latin typeface="Arial" panose="020B0604020202020204" pitchFamily="34" charset="0"/>
                        </a:rPr>
                        <a:t>b3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04690"/>
                  </a:ext>
                </a:extLst>
              </a:tr>
              <a:tr h="22179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b0 </a:t>
                      </a:r>
                      <a:r>
                        <a:rPr lang="ko-KR" alt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⊕</a:t>
                      </a:r>
                      <a:r>
                        <a:rPr lang="en-US" altLang="ko-KR" dirty="0"/>
                        <a:t> b3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b2 </a:t>
                      </a:r>
                      <a:r>
                        <a:rPr lang="ko-KR" altLang="en-US" b="0" i="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⊕</a:t>
                      </a:r>
                      <a:r>
                        <a:rPr lang="en-US" altLang="ko-KR" dirty="0"/>
                        <a:t> b3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207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4006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CHES</a:t>
            </a:r>
            <a:r>
              <a:rPr lang="ko-KR" altLang="en-US" dirty="0"/>
              <a:t>에서 발표한 경량 암호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블록 길이 </a:t>
            </a:r>
            <a:r>
              <a:rPr lang="en-US" altLang="ko-KR" dirty="0"/>
              <a:t>64-bit, </a:t>
            </a:r>
            <a:r>
              <a:rPr lang="ko-KR" altLang="en-US" dirty="0"/>
              <a:t>키 길이 </a:t>
            </a:r>
            <a:r>
              <a:rPr lang="en-US" altLang="ko-KR" dirty="0"/>
              <a:t>64-bit,</a:t>
            </a:r>
            <a:r>
              <a:rPr lang="ko-KR" altLang="en-US" dirty="0"/>
              <a:t> </a:t>
            </a:r>
            <a:r>
              <a:rPr lang="en-US" altLang="ko-KR" dirty="0"/>
              <a:t>80-bit,</a:t>
            </a:r>
            <a:r>
              <a:rPr lang="ko-KR" altLang="en-US" dirty="0"/>
              <a:t> </a:t>
            </a:r>
            <a:r>
              <a:rPr lang="en-US" altLang="ko-KR" dirty="0"/>
              <a:t>96-bit,</a:t>
            </a:r>
            <a:r>
              <a:rPr lang="ko-KR" altLang="en-US" dirty="0"/>
              <a:t> </a:t>
            </a:r>
            <a:r>
              <a:rPr lang="en-US" altLang="ko-KR" dirty="0"/>
              <a:t>128-bit</a:t>
            </a:r>
          </a:p>
          <a:p>
            <a:pPr lvl="1"/>
            <a:r>
              <a:rPr lang="ko-KR" altLang="en-US" dirty="0"/>
              <a:t>키 길이가 </a:t>
            </a:r>
            <a:r>
              <a:rPr lang="en-US" altLang="ko-KR" dirty="0"/>
              <a:t>64-bit</a:t>
            </a:r>
            <a:r>
              <a:rPr lang="ko-KR" altLang="en-US" dirty="0"/>
              <a:t>인 경우</a:t>
            </a:r>
            <a:r>
              <a:rPr lang="en-US" altLang="ko-KR" dirty="0"/>
              <a:t>, 8 </a:t>
            </a:r>
            <a:r>
              <a:rPr lang="ko-KR" altLang="en-US" dirty="0"/>
              <a:t>라운드 연산</a:t>
            </a:r>
            <a:endParaRPr lang="en-US" altLang="ko-KR" dirty="0"/>
          </a:p>
          <a:p>
            <a:pPr lvl="1"/>
            <a:r>
              <a:rPr lang="ko-KR" altLang="en-US" dirty="0"/>
              <a:t>그 외에는 </a:t>
            </a:r>
            <a:r>
              <a:rPr lang="en-US" altLang="ko-KR" dirty="0"/>
              <a:t>12</a:t>
            </a:r>
            <a:r>
              <a:rPr lang="ko-KR" altLang="en-US" dirty="0"/>
              <a:t>라운드 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4-bit</a:t>
            </a:r>
            <a:r>
              <a:rPr lang="ko-KR" altLang="en-US" dirty="0"/>
              <a:t>를 이용한 </a:t>
            </a:r>
            <a:r>
              <a:rPr lang="en-US" altLang="ko-KR" dirty="0"/>
              <a:t>4x4 </a:t>
            </a:r>
            <a:r>
              <a:rPr lang="ko-KR" altLang="en-US" dirty="0"/>
              <a:t>배열을 </a:t>
            </a:r>
            <a:r>
              <a:rPr lang="en-US" altLang="ko-KR" dirty="0"/>
              <a:t>4-bit </a:t>
            </a:r>
            <a:r>
              <a:rPr lang="ko-KR" altLang="en-US" dirty="0"/>
              <a:t>단위로 연산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연산 순서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8492819-8D72-5495-102C-B974CAA0C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99" y="2132357"/>
            <a:ext cx="10755226" cy="221010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ED22B00-7D5B-F3C2-4B44-BF218325E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70" y="4002359"/>
            <a:ext cx="4382112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One</a:t>
            </a:r>
            <a:r>
              <a:rPr lang="ko-KR" altLang="en-US" dirty="0"/>
              <a:t> </a:t>
            </a:r>
            <a:r>
              <a:rPr lang="en-US" altLang="ko-KR" dirty="0"/>
              <a:t>step</a:t>
            </a:r>
          </a:p>
          <a:p>
            <a:pPr lvl="1"/>
            <a:r>
              <a:rPr lang="en-US" altLang="ko-KR" dirty="0"/>
              <a:t>Single round 4</a:t>
            </a:r>
            <a:r>
              <a:rPr lang="ko-KR" altLang="en-US" dirty="0"/>
              <a:t>번 반복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142329-F147-9E50-0BFA-E151A310C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16" y="2634770"/>
            <a:ext cx="9593014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032C84-0621-5D07-39CC-15EC4DD979B2}"/>
              </a:ext>
            </a:extLst>
          </p:cNvPr>
          <p:cNvSpPr txBox="1"/>
          <p:nvPr/>
        </p:nvSpPr>
        <p:spPr>
          <a:xfrm>
            <a:off x="5181600" y="5294811"/>
            <a:ext cx="2638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Single round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1E96DB4-C7E7-D0A1-F86B-B7FF65B85483}"/>
              </a:ext>
            </a:extLst>
          </p:cNvPr>
          <p:cNvCxnSpPr>
            <a:cxnSpLocks/>
          </p:cNvCxnSpPr>
          <p:nvPr/>
        </p:nvCxnSpPr>
        <p:spPr>
          <a:xfrm flipH="1">
            <a:off x="1584960" y="5479477"/>
            <a:ext cx="35966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42600F5-82BB-95FD-B987-9EA8957B976F}"/>
              </a:ext>
            </a:extLst>
          </p:cNvPr>
          <p:cNvCxnSpPr/>
          <p:nvPr/>
        </p:nvCxnSpPr>
        <p:spPr>
          <a:xfrm>
            <a:off x="6635931" y="5479477"/>
            <a:ext cx="35443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F8F710F4-C22D-71CA-7EEA-3BF27AEFF55E}"/>
              </a:ext>
            </a:extLst>
          </p:cNvPr>
          <p:cNvCxnSpPr/>
          <p:nvPr/>
        </p:nvCxnSpPr>
        <p:spPr>
          <a:xfrm flipV="1">
            <a:off x="10180320" y="4537166"/>
            <a:ext cx="0" cy="942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D5DFE1-E7C0-486E-04E1-BF8C63775F7F}"/>
              </a:ext>
            </a:extLst>
          </p:cNvPr>
          <p:cNvCxnSpPr/>
          <p:nvPr/>
        </p:nvCxnSpPr>
        <p:spPr>
          <a:xfrm flipV="1">
            <a:off x="1584960" y="4615543"/>
            <a:ext cx="0" cy="863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156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LED 64/64</a:t>
            </a:r>
          </a:p>
          <a:p>
            <a:endParaRPr lang="en-US" altLang="ko-KR" dirty="0"/>
          </a:p>
          <a:p>
            <a:r>
              <a:rPr lang="en-US" altLang="ko-KR" dirty="0"/>
              <a:t>Key 64-qubit</a:t>
            </a:r>
          </a:p>
          <a:p>
            <a:endParaRPr lang="en-US" altLang="ko-KR" dirty="0"/>
          </a:p>
          <a:p>
            <a:r>
              <a:rPr lang="en-US" altLang="ko-KR" dirty="0"/>
              <a:t>Block</a:t>
            </a:r>
            <a:r>
              <a:rPr lang="ko-KR" altLang="en-US" dirty="0"/>
              <a:t> </a:t>
            </a:r>
            <a:r>
              <a:rPr lang="en-US" altLang="ko-KR" dirty="0"/>
              <a:t>64-qubit</a:t>
            </a:r>
          </a:p>
          <a:p>
            <a:pPr lvl="1"/>
            <a:r>
              <a:rPr lang="ko-KR" altLang="en-US" dirty="0"/>
              <a:t>첫 번째 행 </a:t>
            </a:r>
            <a:r>
              <a:rPr lang="en-US" altLang="ko-KR" dirty="0"/>
              <a:t>b0 = 16-qubit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5BF339-3A57-6AA0-2D13-E29C892A1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339" y="1623725"/>
            <a:ext cx="3839111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addRoundKey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와 </a:t>
            </a: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키 스케줄이 존재하지 않음</a:t>
            </a:r>
            <a:endParaRPr lang="en-US" altLang="ko-KR" dirty="0"/>
          </a:p>
          <a:p>
            <a:pPr lvl="1"/>
            <a:r>
              <a:rPr lang="ko-KR" altLang="en-US" dirty="0"/>
              <a:t>매 라운드마다 주어진 키 그대로 사용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957ECA-9B50-6C1E-2F54-AE192F48E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04" y="3681412"/>
            <a:ext cx="4829849" cy="165758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C0F91FE-30EF-BFBF-3AC7-B933B7D012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9003" y="3342067"/>
            <a:ext cx="4637393" cy="212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180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AddConstants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Round Constants</a:t>
            </a:r>
            <a:r>
              <a:rPr lang="ko-KR" altLang="en-US" dirty="0"/>
              <a:t>와 </a:t>
            </a:r>
            <a:r>
              <a:rPr lang="ko-KR" altLang="en-US" dirty="0" err="1"/>
              <a:t>평문을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2C3D05-4D9B-85DF-CD99-7DCE92D4B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0037" y="2083728"/>
            <a:ext cx="3238952" cy="11336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869458B-C006-5FF8-2D77-D7CB1CA30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90" y="2083728"/>
            <a:ext cx="3962953" cy="29341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5930EE-4B7A-A64C-8489-44BDF993F80A}"/>
              </a:ext>
            </a:extLst>
          </p:cNvPr>
          <p:cNvSpPr txBox="1"/>
          <p:nvPr/>
        </p:nvSpPr>
        <p:spPr>
          <a:xfrm>
            <a:off x="5830037" y="3550782"/>
            <a:ext cx="32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ucida Sans Unicode" panose="020B0602030504020204" pitchFamily="34" charset="0"/>
              </a:rPr>
              <a:t>   100000000000000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124552-FE9A-0A1D-F8F5-FE8D061EC4B4}"/>
              </a:ext>
            </a:extLst>
          </p:cNvPr>
          <p:cNvSpPr txBox="1"/>
          <p:nvPr/>
        </p:nvSpPr>
        <p:spPr>
          <a:xfrm>
            <a:off x="5591537" y="3884203"/>
            <a:ext cx="3238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0" i="0" dirty="0">
                <a:solidFill>
                  <a:srgbClr val="555555"/>
                </a:solidFill>
                <a:effectLst/>
                <a:latin typeface="Lucida Sans Unicode" panose="020B0602030504020204" pitchFamily="34" charset="0"/>
              </a:rPr>
              <a:t>   -&gt; 10000000000000</a:t>
            </a:r>
          </a:p>
        </p:txBody>
      </p:sp>
    </p:spTree>
    <p:extLst>
      <p:ext uri="{BB962C8B-B14F-4D97-AF65-F5344CB8AC3E}">
        <p14:creationId xmlns:p14="http://schemas.microsoft.com/office/powerpoint/2010/main" val="23185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SubCells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Sbox</a:t>
            </a:r>
            <a:r>
              <a:rPr lang="en-US" altLang="ko-KR" dirty="0"/>
              <a:t>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 err="1"/>
              <a:t>Sbox</a:t>
            </a:r>
            <a:r>
              <a:rPr lang="en-US" altLang="ko-KR" dirty="0"/>
              <a:t> LIGHTER-R</a:t>
            </a:r>
            <a:r>
              <a:rPr lang="ko-KR" altLang="en-US" dirty="0"/>
              <a:t>을 통해 최적화</a:t>
            </a:r>
            <a:endParaRPr lang="en-US" altLang="ko-KR" dirty="0"/>
          </a:p>
          <a:p>
            <a:pPr lvl="2"/>
            <a:r>
              <a:rPr lang="en-US" altLang="ko-KR" dirty="0"/>
              <a:t>./non-</a:t>
            </a:r>
            <a:r>
              <a:rPr lang="en-US" altLang="ko-KR" dirty="0" err="1"/>
              <a:t>lin</a:t>
            </a:r>
            <a:r>
              <a:rPr lang="en-US" altLang="ko-KR" dirty="0"/>
              <a:t>-search -</a:t>
            </a:r>
            <a:r>
              <a:rPr lang="en-US" altLang="ko-KR" dirty="0" err="1"/>
              <a:t>qvw</a:t>
            </a:r>
            <a:r>
              <a:rPr lang="en-US" altLang="ko-KR" dirty="0"/>
              <a:t> -o “C56B90AD3EF84712“</a:t>
            </a:r>
          </a:p>
          <a:p>
            <a:pPr marL="914400" lvl="2" indent="0">
              <a:buNone/>
            </a:pPr>
            <a:r>
              <a:rPr lang="en-US" altLang="ko-KR" dirty="0"/>
              <a:t>    -f "libraries/</a:t>
            </a:r>
            <a:r>
              <a:rPr lang="en-US" altLang="ko-KR" dirty="0" err="1"/>
              <a:t>NCT_gc.conf</a:t>
            </a:r>
            <a:r>
              <a:rPr lang="en-US" altLang="ko-KR" dirty="0"/>
              <a:t>" -s “LED"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CCNOT2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Toffoli</a:t>
            </a:r>
          </a:p>
          <a:p>
            <a:pPr lvl="1"/>
            <a:r>
              <a:rPr lang="en-US" altLang="ko-KR" dirty="0"/>
              <a:t>RNOT = X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ED95470-CE44-DC60-4CEC-5C536B269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736" y="1418909"/>
            <a:ext cx="3115110" cy="452500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F1AD3AD-B21B-D5FA-9EF4-3DE4A7602D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52" y="4214949"/>
            <a:ext cx="5988892" cy="1089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8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SubCells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62322"/>
            <a:ext cx="11369675" cy="5057775"/>
          </a:xfrm>
        </p:spPr>
        <p:txBody>
          <a:bodyPr/>
          <a:lstStyle/>
          <a:p>
            <a:r>
              <a:rPr lang="en-US" altLang="ko-KR" dirty="0"/>
              <a:t>Endian </a:t>
            </a:r>
            <a:r>
              <a:rPr lang="ko-KR" altLang="en-US" dirty="0"/>
              <a:t>정렬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C76D249-2BF6-D6F7-C0B3-ACA0964C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511" y="4213202"/>
            <a:ext cx="1626263" cy="12509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ED9599-4037-7CC3-1B07-91B90E233FD1}"/>
              </a:ext>
            </a:extLst>
          </p:cNvPr>
          <p:cNvSpPr txBox="1"/>
          <p:nvPr/>
        </p:nvSpPr>
        <p:spPr>
          <a:xfrm>
            <a:off x="2651950" y="1935881"/>
            <a:ext cx="1386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F[0] = X[2]</a:t>
            </a:r>
          </a:p>
          <a:p>
            <a:r>
              <a:rPr lang="en-US" altLang="ko-KR" dirty="0"/>
              <a:t>F[1] = X[1]</a:t>
            </a:r>
          </a:p>
          <a:p>
            <a:r>
              <a:rPr lang="en-US" altLang="ko-KR" dirty="0"/>
              <a:t>F[2] = X[0]</a:t>
            </a:r>
          </a:p>
          <a:p>
            <a:r>
              <a:rPr lang="en-US" altLang="ko-KR" dirty="0"/>
              <a:t>F[3] = X[3]</a:t>
            </a: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C2F7F9D-A58C-C477-0EE9-7F9647BB3289}"/>
              </a:ext>
            </a:extLst>
          </p:cNvPr>
          <p:cNvSpPr/>
          <p:nvPr/>
        </p:nvSpPr>
        <p:spPr>
          <a:xfrm>
            <a:off x="2207622" y="2394856"/>
            <a:ext cx="343989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79F509F-F23C-2736-E2FA-6C8D9C380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4" y="4335841"/>
            <a:ext cx="1536256" cy="108504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ADBD3D8-1E2A-6498-66A4-5968F25C881F}"/>
              </a:ext>
            </a:extLst>
          </p:cNvPr>
          <p:cNvSpPr txBox="1"/>
          <p:nvPr/>
        </p:nvSpPr>
        <p:spPr>
          <a:xfrm>
            <a:off x="2640019" y="4283818"/>
            <a:ext cx="1298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X[2] = F[0]</a:t>
            </a:r>
          </a:p>
          <a:p>
            <a:r>
              <a:rPr lang="en-US" altLang="ko-KR" dirty="0"/>
              <a:t>X[1] = F[3]</a:t>
            </a:r>
          </a:p>
          <a:p>
            <a:r>
              <a:rPr lang="en-US" altLang="ko-KR" dirty="0"/>
              <a:t>X[0] = F[1]</a:t>
            </a:r>
          </a:p>
          <a:p>
            <a:r>
              <a:rPr lang="en-US" altLang="ko-KR" dirty="0"/>
              <a:t>X[3] = F[2]</a:t>
            </a:r>
            <a:endParaRPr lang="ko-KR" altLang="en-US" dirty="0"/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5C690A33-22D4-7747-BD15-2ABE931A6266}"/>
              </a:ext>
            </a:extLst>
          </p:cNvPr>
          <p:cNvSpPr/>
          <p:nvPr/>
        </p:nvSpPr>
        <p:spPr>
          <a:xfrm>
            <a:off x="2195691" y="4730319"/>
            <a:ext cx="343989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976233E3-0DF4-B908-AA7E-0A6E36086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54" y="2058018"/>
            <a:ext cx="1519067" cy="108504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1607AAD-49CD-91A4-91B6-B42C2582F6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9473" y="1960820"/>
            <a:ext cx="2956841" cy="1137246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BAE04B3-BB62-9261-A965-329B2F12F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4484" y="2148493"/>
            <a:ext cx="2991158" cy="761899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5EB483B3-9688-286C-F2FF-D127B3067D3C}"/>
              </a:ext>
            </a:extLst>
          </p:cNvPr>
          <p:cNvSpPr/>
          <p:nvPr/>
        </p:nvSpPr>
        <p:spPr>
          <a:xfrm>
            <a:off x="7946171" y="2394856"/>
            <a:ext cx="343989" cy="2691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646DF2-60F3-F9FB-8610-9686789F9507}"/>
              </a:ext>
            </a:extLst>
          </p:cNvPr>
          <p:cNvSpPr txBox="1"/>
          <p:nvPr/>
        </p:nvSpPr>
        <p:spPr>
          <a:xfrm>
            <a:off x="4388527" y="4283818"/>
            <a:ext cx="20625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F[0] = X[2] -&gt; F[0]</a:t>
            </a:r>
          </a:p>
          <a:p>
            <a:r>
              <a:rPr lang="en-US" altLang="ko-KR" dirty="0"/>
              <a:t>F[1] = X[0] -&gt; F[2]</a:t>
            </a:r>
          </a:p>
          <a:p>
            <a:r>
              <a:rPr lang="en-US" altLang="ko-KR" dirty="0"/>
              <a:t>F[2] = X[3] -&gt; F[3]</a:t>
            </a:r>
          </a:p>
          <a:p>
            <a:r>
              <a:rPr lang="en-US" altLang="ko-KR" dirty="0"/>
              <a:t>F[3] = X[1] -&gt; F[1]</a:t>
            </a:r>
            <a:endParaRPr lang="ko-KR" altLang="en-US" dirty="0"/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E83DE99E-74B0-5548-1052-8DC537A43D4C}"/>
              </a:ext>
            </a:extLst>
          </p:cNvPr>
          <p:cNvSpPr/>
          <p:nvPr/>
        </p:nvSpPr>
        <p:spPr>
          <a:xfrm>
            <a:off x="3948325" y="4722818"/>
            <a:ext cx="343989" cy="2960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4344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521</Words>
  <Application>Microsoft Office PowerPoint</Application>
  <PresentationFormat>와이드스크린</PresentationFormat>
  <Paragraphs>144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맑은 고딕</vt:lpstr>
      <vt:lpstr>Arial</vt:lpstr>
      <vt:lpstr>Lucida Sans Unicode</vt:lpstr>
      <vt:lpstr>CryptoCraft 테마</vt:lpstr>
      <vt:lpstr>제목 테마</vt:lpstr>
      <vt:lpstr>LED 암호 구현</vt:lpstr>
      <vt:lpstr>LED</vt:lpstr>
      <vt:lpstr>LED</vt:lpstr>
      <vt:lpstr>LED</vt:lpstr>
      <vt:lpstr>LED</vt:lpstr>
      <vt:lpstr>addRoundKey</vt:lpstr>
      <vt:lpstr>AddConstants</vt:lpstr>
      <vt:lpstr>SubCells</vt:lpstr>
      <vt:lpstr>SubCells</vt:lpstr>
      <vt:lpstr>ShiftRows</vt:lpstr>
      <vt:lpstr>MixColumnsSerial</vt:lpstr>
      <vt:lpstr>MixColumnsSerial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151</cp:revision>
  <dcterms:created xsi:type="dcterms:W3CDTF">2019-03-05T04:29:07Z</dcterms:created>
  <dcterms:modified xsi:type="dcterms:W3CDTF">2022-11-13T14:18:34Z</dcterms:modified>
</cp:coreProperties>
</file>