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4cbdf62688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4cbdf62688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4f9cec8d61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4f9cec8d61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cbdf62688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cbdf6268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4cbdf6268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4cbdf6268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4cbdf62688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4cbdf62688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4cbdf62688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4cbdf62688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4cbdf62688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4cbdf62688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4cbdf62688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4cbdf62688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4cbdf62688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4cbdf62688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f161da0d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f161da0d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4cbdf6268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4cbdf6268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4f161da0dd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4f161da0dd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4cbdf62688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4cbdf62688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4f9cec8d61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4f9cec8d61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4cbdf6268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4cbdf6268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4cbdf62688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4cbdf62688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4cbdf6268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4cbdf6268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cbdf6268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cbdf6268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4cbdf62688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4cbdf62688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4cbdf6268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4cbdf6268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4cbdf6268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4cbdf6268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83658" y="6616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6000"/>
              <a:t>CryptoLab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1698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컴퓨터공학부 </a:t>
            </a:r>
            <a:r>
              <a:rPr b="1" lang="ko"/>
              <a:t>박재현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보조키 만드는 순서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ko">
                <a:solidFill>
                  <a:srgbClr val="000000"/>
                </a:solidFill>
              </a:rPr>
              <a:t>PC-2과정을 거치면 8bit가 줄어 48bit의 보조키 하나가 </a:t>
            </a:r>
            <a:endParaRPr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</a:rPr>
              <a:t>생기게 됩니다. 이 과정을 16번 반복하여 16개의 보조키</a:t>
            </a:r>
            <a:endParaRPr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</a:rPr>
              <a:t>를 만들게 됩니다.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ko">
                <a:solidFill>
                  <a:srgbClr val="000000"/>
                </a:solidFill>
              </a:rPr>
              <a:t>Key 1 ~ Key 16 생성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60975" y="1193575"/>
            <a:ext cx="2371325" cy="322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보조키 만드는 순서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076275"/>
            <a:ext cx="8520600" cy="4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000000"/>
                </a:solidFill>
              </a:rPr>
              <a:t>정리</a:t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121" name="Google Shape;121;p23"/>
          <p:cNvSpPr txBox="1"/>
          <p:nvPr/>
        </p:nvSpPr>
        <p:spPr>
          <a:xfrm>
            <a:off x="969925" y="2495200"/>
            <a:ext cx="729000" cy="3846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56bit</a:t>
            </a:r>
            <a:endParaRPr/>
          </a:p>
        </p:txBody>
      </p:sp>
      <p:sp>
        <p:nvSpPr>
          <p:cNvPr id="122" name="Google Shape;122;p23"/>
          <p:cNvSpPr/>
          <p:nvPr/>
        </p:nvSpPr>
        <p:spPr>
          <a:xfrm>
            <a:off x="1783075" y="2581600"/>
            <a:ext cx="472800" cy="21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3"/>
          <p:cNvSpPr txBox="1"/>
          <p:nvPr/>
        </p:nvSpPr>
        <p:spPr>
          <a:xfrm>
            <a:off x="2340035" y="2495200"/>
            <a:ext cx="1009200" cy="384600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64</a:t>
            </a:r>
            <a:r>
              <a:rPr lang="ko"/>
              <a:t>bit</a:t>
            </a:r>
            <a:endParaRPr/>
          </a:p>
        </p:txBody>
      </p:sp>
      <p:sp>
        <p:nvSpPr>
          <p:cNvPr id="124" name="Google Shape;124;p23"/>
          <p:cNvSpPr txBox="1"/>
          <p:nvPr/>
        </p:nvSpPr>
        <p:spPr>
          <a:xfrm>
            <a:off x="2340035" y="1742075"/>
            <a:ext cx="729000" cy="3846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8</a:t>
            </a:r>
            <a:r>
              <a:rPr lang="ko"/>
              <a:t>bit</a:t>
            </a:r>
            <a:endParaRPr/>
          </a:p>
        </p:txBody>
      </p:sp>
      <p:sp>
        <p:nvSpPr>
          <p:cNvPr id="125" name="Google Shape;125;p23"/>
          <p:cNvSpPr/>
          <p:nvPr/>
        </p:nvSpPr>
        <p:spPr>
          <a:xfrm>
            <a:off x="2600435" y="2205038"/>
            <a:ext cx="208200" cy="2118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3"/>
          <p:cNvSpPr/>
          <p:nvPr/>
        </p:nvSpPr>
        <p:spPr>
          <a:xfrm>
            <a:off x="3433363" y="2581600"/>
            <a:ext cx="472800" cy="21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3"/>
          <p:cNvSpPr txBox="1"/>
          <p:nvPr/>
        </p:nvSpPr>
        <p:spPr>
          <a:xfrm>
            <a:off x="3990325" y="2495200"/>
            <a:ext cx="729000" cy="3846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rgbClr val="000000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PC1</a:t>
            </a:r>
            <a:endParaRPr/>
          </a:p>
        </p:txBody>
      </p:sp>
      <p:sp>
        <p:nvSpPr>
          <p:cNvPr id="128" name="Google Shape;128;p23"/>
          <p:cNvSpPr/>
          <p:nvPr/>
        </p:nvSpPr>
        <p:spPr>
          <a:xfrm>
            <a:off x="4811163" y="2581600"/>
            <a:ext cx="472800" cy="21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3"/>
          <p:cNvSpPr txBox="1"/>
          <p:nvPr/>
        </p:nvSpPr>
        <p:spPr>
          <a:xfrm>
            <a:off x="5375825" y="2495200"/>
            <a:ext cx="688800" cy="384600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28</a:t>
            </a:r>
            <a:r>
              <a:rPr lang="ko"/>
              <a:t>bit</a:t>
            </a:r>
            <a:endParaRPr/>
          </a:p>
        </p:txBody>
      </p:sp>
      <p:sp>
        <p:nvSpPr>
          <p:cNvPr id="130" name="Google Shape;130;p23"/>
          <p:cNvSpPr txBox="1"/>
          <p:nvPr/>
        </p:nvSpPr>
        <p:spPr>
          <a:xfrm>
            <a:off x="6116372" y="2495200"/>
            <a:ext cx="688800" cy="384600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28</a:t>
            </a:r>
            <a:r>
              <a:rPr lang="ko"/>
              <a:t>bit</a:t>
            </a:r>
            <a:endParaRPr/>
          </a:p>
        </p:txBody>
      </p:sp>
      <p:sp>
        <p:nvSpPr>
          <p:cNvPr id="131" name="Google Shape;131;p23"/>
          <p:cNvSpPr/>
          <p:nvPr/>
        </p:nvSpPr>
        <p:spPr>
          <a:xfrm>
            <a:off x="6856913" y="2581600"/>
            <a:ext cx="472800" cy="21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3"/>
          <p:cNvSpPr txBox="1"/>
          <p:nvPr/>
        </p:nvSpPr>
        <p:spPr>
          <a:xfrm>
            <a:off x="7381475" y="2156200"/>
            <a:ext cx="879000" cy="10626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Shift</a:t>
            </a:r>
            <a:endParaRPr/>
          </a:p>
        </p:txBody>
      </p:sp>
      <p:sp>
        <p:nvSpPr>
          <p:cNvPr id="133" name="Google Shape;133;p23"/>
          <p:cNvSpPr/>
          <p:nvPr/>
        </p:nvSpPr>
        <p:spPr>
          <a:xfrm>
            <a:off x="969913" y="3959800"/>
            <a:ext cx="472800" cy="21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4" name="Google Shape;134;p23"/>
          <p:cNvGrpSpPr/>
          <p:nvPr/>
        </p:nvGrpSpPr>
        <p:grpSpPr>
          <a:xfrm>
            <a:off x="1579975" y="3382000"/>
            <a:ext cx="953612" cy="1347450"/>
            <a:chOff x="1122775" y="3763000"/>
            <a:chExt cx="953612" cy="1347450"/>
          </a:xfrm>
        </p:grpSpPr>
        <p:sp>
          <p:nvSpPr>
            <p:cNvPr id="135" name="Google Shape;135;p23"/>
            <p:cNvSpPr txBox="1"/>
            <p:nvPr/>
          </p:nvSpPr>
          <p:spPr>
            <a:xfrm>
              <a:off x="1122775" y="3763000"/>
              <a:ext cx="952200" cy="1062600"/>
            </a:xfrm>
            <a:prstGeom prst="rect">
              <a:avLst/>
            </a:prstGeom>
            <a:solidFill>
              <a:srgbClr val="76A5A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16 SubKey</a:t>
              </a:r>
              <a:endParaRPr/>
            </a:p>
          </p:txBody>
        </p:sp>
        <p:cxnSp>
          <p:nvCxnSpPr>
            <p:cNvPr id="136" name="Google Shape;136;p23"/>
            <p:cNvCxnSpPr/>
            <p:nvPr/>
          </p:nvCxnSpPr>
          <p:spPr>
            <a:xfrm>
              <a:off x="1122775" y="4006075"/>
              <a:ext cx="9522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" name="Google Shape;137;p23"/>
            <p:cNvCxnSpPr/>
            <p:nvPr/>
          </p:nvCxnSpPr>
          <p:spPr>
            <a:xfrm>
              <a:off x="1122775" y="4663200"/>
              <a:ext cx="9522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38" name="Google Shape;138;p23"/>
            <p:cNvSpPr txBox="1"/>
            <p:nvPr/>
          </p:nvSpPr>
          <p:spPr>
            <a:xfrm>
              <a:off x="1122775" y="4837750"/>
              <a:ext cx="472800" cy="272700"/>
            </a:xfrm>
            <a:prstGeom prst="rect">
              <a:avLst/>
            </a:prstGeom>
            <a:solidFill>
              <a:srgbClr val="76A5A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/>
                <a:t>Left</a:t>
              </a:r>
              <a:endParaRPr sz="900"/>
            </a:p>
          </p:txBody>
        </p:sp>
        <p:sp>
          <p:nvSpPr>
            <p:cNvPr id="139" name="Google Shape;139;p23"/>
            <p:cNvSpPr txBox="1"/>
            <p:nvPr/>
          </p:nvSpPr>
          <p:spPr>
            <a:xfrm>
              <a:off x="1603587" y="4837750"/>
              <a:ext cx="472800" cy="272700"/>
            </a:xfrm>
            <a:prstGeom prst="rect">
              <a:avLst/>
            </a:prstGeom>
            <a:solidFill>
              <a:srgbClr val="76A5A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900"/>
                <a:t>Right</a:t>
              </a:r>
              <a:endParaRPr sz="900"/>
            </a:p>
          </p:txBody>
        </p:sp>
      </p:grpSp>
      <p:sp>
        <p:nvSpPr>
          <p:cNvPr id="140" name="Google Shape;140;p23"/>
          <p:cNvSpPr/>
          <p:nvPr/>
        </p:nvSpPr>
        <p:spPr>
          <a:xfrm>
            <a:off x="2704363" y="3959800"/>
            <a:ext cx="472800" cy="21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3"/>
          <p:cNvSpPr txBox="1"/>
          <p:nvPr/>
        </p:nvSpPr>
        <p:spPr>
          <a:xfrm>
            <a:off x="3347975" y="3873400"/>
            <a:ext cx="729000" cy="3846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rgbClr val="000000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PC2</a:t>
            </a:r>
            <a:endParaRPr/>
          </a:p>
        </p:txBody>
      </p:sp>
      <p:sp>
        <p:nvSpPr>
          <p:cNvPr id="142" name="Google Shape;142;p23"/>
          <p:cNvSpPr txBox="1"/>
          <p:nvPr/>
        </p:nvSpPr>
        <p:spPr>
          <a:xfrm>
            <a:off x="4811175" y="3392050"/>
            <a:ext cx="952200" cy="1347300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16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SubKey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/>
              <a:t>(48bit)</a:t>
            </a:r>
            <a:endParaRPr sz="1200"/>
          </a:p>
        </p:txBody>
      </p:sp>
      <p:sp>
        <p:nvSpPr>
          <p:cNvPr id="143" name="Google Shape;143;p23"/>
          <p:cNvSpPr/>
          <p:nvPr/>
        </p:nvSpPr>
        <p:spPr>
          <a:xfrm>
            <a:off x="4207663" y="3959800"/>
            <a:ext cx="472800" cy="21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4" name="Google Shape;144;p23"/>
          <p:cNvGrpSpPr/>
          <p:nvPr/>
        </p:nvGrpSpPr>
        <p:grpSpPr>
          <a:xfrm>
            <a:off x="3850225" y="2193002"/>
            <a:ext cx="1009200" cy="280500"/>
            <a:chOff x="3850225" y="2193002"/>
            <a:chExt cx="1009200" cy="280500"/>
          </a:xfrm>
        </p:grpSpPr>
        <p:sp>
          <p:nvSpPr>
            <p:cNvPr id="145" name="Google Shape;145;p23"/>
            <p:cNvSpPr txBox="1"/>
            <p:nvPr/>
          </p:nvSpPr>
          <p:spPr>
            <a:xfrm>
              <a:off x="3850225" y="2193002"/>
              <a:ext cx="1009200" cy="28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64      56</a:t>
              </a:r>
              <a:endParaRPr/>
            </a:p>
          </p:txBody>
        </p:sp>
        <p:sp>
          <p:nvSpPr>
            <p:cNvPr id="146" name="Google Shape;146;p23"/>
            <p:cNvSpPr/>
            <p:nvPr/>
          </p:nvSpPr>
          <p:spPr>
            <a:xfrm>
              <a:off x="4283732" y="2300065"/>
              <a:ext cx="160500" cy="94500"/>
            </a:xfrm>
            <a:prstGeom prst="rightArrow">
              <a:avLst>
                <a:gd fmla="val 50000" name="adj1"/>
                <a:gd fmla="val 50000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" name="Google Shape;147;p23"/>
          <p:cNvGrpSpPr/>
          <p:nvPr/>
        </p:nvGrpSpPr>
        <p:grpSpPr>
          <a:xfrm>
            <a:off x="3207875" y="3563163"/>
            <a:ext cx="1009200" cy="280500"/>
            <a:chOff x="3850225" y="2116802"/>
            <a:chExt cx="1009200" cy="280500"/>
          </a:xfrm>
        </p:grpSpPr>
        <p:sp>
          <p:nvSpPr>
            <p:cNvPr id="148" name="Google Shape;148;p23"/>
            <p:cNvSpPr txBox="1"/>
            <p:nvPr/>
          </p:nvSpPr>
          <p:spPr>
            <a:xfrm>
              <a:off x="3850225" y="2116802"/>
              <a:ext cx="1009200" cy="280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/>
                <a:t>56</a:t>
              </a:r>
              <a:r>
                <a:rPr lang="ko"/>
                <a:t>      48</a:t>
              </a:r>
              <a:endParaRPr/>
            </a:p>
          </p:txBody>
        </p:sp>
        <p:sp>
          <p:nvSpPr>
            <p:cNvPr id="149" name="Google Shape;149;p23"/>
            <p:cNvSpPr/>
            <p:nvPr/>
          </p:nvSpPr>
          <p:spPr>
            <a:xfrm>
              <a:off x="4283732" y="2223865"/>
              <a:ext cx="160500" cy="94500"/>
            </a:xfrm>
            <a:prstGeom prst="rightArrow">
              <a:avLst>
                <a:gd fmla="val 50000" name="adj1"/>
                <a:gd fmla="val 50000" name="adj2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암호화하기</a:t>
            </a:r>
            <a:endParaRPr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ko">
                <a:solidFill>
                  <a:srgbClr val="222222"/>
                </a:solidFill>
              </a:rPr>
              <a:t>먼저, 암호화 하려는 평문을 이진수로 바꾸고, </a:t>
            </a:r>
            <a:br>
              <a:rPr lang="ko">
                <a:solidFill>
                  <a:srgbClr val="222222"/>
                </a:solidFill>
              </a:rPr>
            </a:br>
            <a:r>
              <a:rPr lang="ko">
                <a:solidFill>
                  <a:srgbClr val="222222"/>
                </a:solidFill>
              </a:rPr>
              <a:t>해당 이진수를 </a:t>
            </a:r>
            <a:r>
              <a:rPr b="1" lang="ko">
                <a:solidFill>
                  <a:srgbClr val="222222"/>
                </a:solidFill>
              </a:rPr>
              <a:t>64 bits 의 블록</a:t>
            </a:r>
            <a:r>
              <a:rPr lang="ko">
                <a:solidFill>
                  <a:srgbClr val="222222"/>
                </a:solidFill>
              </a:rPr>
              <a:t> 단위로 나누는 작업 진행</a:t>
            </a:r>
            <a:br>
              <a:rPr lang="ko">
                <a:solidFill>
                  <a:srgbClr val="222222"/>
                </a:solidFill>
              </a:rPr>
            </a:br>
            <a:endParaRPr>
              <a:solidFill>
                <a:srgbClr val="22222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ko">
                <a:solidFill>
                  <a:srgbClr val="222222"/>
                </a:solidFill>
              </a:rPr>
              <a:t>암호화 알고리즘은 쪼개진 64 bits 블록에 대해 각각 적용</a:t>
            </a:r>
            <a:br>
              <a:rPr lang="ko">
                <a:solidFill>
                  <a:srgbClr val="222222"/>
                </a:solidFill>
              </a:rPr>
            </a:br>
            <a:endParaRPr>
              <a:solidFill>
                <a:srgbClr val="22222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ko">
                <a:solidFill>
                  <a:srgbClr val="222222"/>
                </a:solidFill>
              </a:rPr>
              <a:t>64 bit 의 블록은 </a:t>
            </a:r>
            <a:r>
              <a:rPr b="1" lang="ko">
                <a:solidFill>
                  <a:srgbClr val="222222"/>
                </a:solidFill>
              </a:rPr>
              <a:t>IP(Initial Permutation)</a:t>
            </a:r>
            <a:r>
              <a:rPr lang="ko">
                <a:solidFill>
                  <a:srgbClr val="222222"/>
                </a:solidFill>
              </a:rPr>
              <a:t> 라는 초기 순열을 이용한 </a:t>
            </a:r>
            <a:br>
              <a:rPr lang="ko">
                <a:solidFill>
                  <a:srgbClr val="222222"/>
                </a:solidFill>
              </a:rPr>
            </a:br>
            <a:r>
              <a:rPr lang="ko">
                <a:solidFill>
                  <a:srgbClr val="222222"/>
                </a:solidFill>
              </a:rPr>
              <a:t>전치를 거쳐 새로운 64 bits 를 생성</a:t>
            </a:r>
            <a:endParaRPr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50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4"/>
          <p:cNvSpPr/>
          <p:nvPr/>
        </p:nvSpPr>
        <p:spPr>
          <a:xfrm>
            <a:off x="2419550" y="2836150"/>
            <a:ext cx="2427600" cy="272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암호화하기</a:t>
            </a:r>
            <a:endParaRPr/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</a:rPr>
              <a:t>암호화하고 싶은 평문을 2진수로  64bit씩 끊어 줍니다.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</a:rPr>
              <a:t>여기에 IP를 적용하여 전치시켜 32bit짜리 L0와 R0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000000"/>
                </a:solidFill>
              </a:rPr>
              <a:t>를 만들어 줍니다.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63" name="Google Shape;16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5556" y="1152475"/>
            <a:ext cx="3154660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5"/>
          <p:cNvSpPr/>
          <p:nvPr/>
        </p:nvSpPr>
        <p:spPr>
          <a:xfrm>
            <a:off x="7058296" y="1201775"/>
            <a:ext cx="304500" cy="272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암호화하기</a:t>
            </a:r>
            <a:endParaRPr/>
          </a:p>
        </p:txBody>
      </p:sp>
      <p:sp>
        <p:nvSpPr>
          <p:cNvPr id="170" name="Google Shape;17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ko" sz="1600">
                <a:solidFill>
                  <a:schemeClr val="dk1"/>
                </a:solidFill>
              </a:rPr>
              <a:t>아래의 규칙을 통해 L16과 R16의 값을 구합니다.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600">
                <a:solidFill>
                  <a:schemeClr val="dk1"/>
                </a:solidFill>
              </a:rPr>
              <a:t>Ln = Rn-1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</a:rPr>
              <a:t>R</a:t>
            </a:r>
            <a:r>
              <a:rPr lang="ko" sz="1600">
                <a:solidFill>
                  <a:schemeClr val="dk1"/>
                </a:solidFill>
              </a:rPr>
              <a:t>n = Ln-1 </a:t>
            </a:r>
            <a:r>
              <a:rPr lang="ko" sz="1600">
                <a:solidFill>
                  <a:srgbClr val="660000"/>
                </a:solidFill>
              </a:rPr>
              <a:t>XOR</a:t>
            </a:r>
            <a:r>
              <a:rPr lang="ko" sz="1600">
                <a:solidFill>
                  <a:schemeClr val="dk1"/>
                </a:solidFill>
              </a:rPr>
              <a:t> F(Rn-1,Kn)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*n은 순서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chemeClr val="dk1"/>
                </a:solidFill>
              </a:rPr>
              <a:t>*Kn은 보조 키값 - K1, K2...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</a:rPr>
              <a:t>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ko" sz="1600">
                <a:solidFill>
                  <a:schemeClr val="dk1"/>
                </a:solidFill>
              </a:rPr>
              <a:t>F(Rn-1,Kn) 함수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</a:rPr>
              <a:t>Rn-1(32bit)의 값과 Kn(48bit)의 값을 입력값으로 받음</a:t>
            </a:r>
            <a:br>
              <a:rPr lang="ko" sz="1600">
                <a:solidFill>
                  <a:schemeClr val="dk1"/>
                </a:solidFill>
              </a:rPr>
            </a:br>
            <a:endParaRPr sz="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</a:rPr>
              <a:t>Rn-1을 E 테이블을 통해 48bit로 확장(중복 연산)</a:t>
            </a:r>
            <a:br>
              <a:rPr lang="ko" sz="1600">
                <a:solidFill>
                  <a:schemeClr val="dk1"/>
                </a:solidFill>
              </a:rPr>
            </a:br>
            <a:endParaRPr sz="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</a:rPr>
              <a:t>Rn-1(48bit)와 Kn(48bit)를 XOR 연산을 취해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chemeClr val="dk1"/>
                </a:solidFill>
              </a:rPr>
              <a:t>48bit의 결과가 도출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5801" y="1482136"/>
            <a:ext cx="2380300" cy="32047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6"/>
          <p:cNvSpPr/>
          <p:nvPr/>
        </p:nvSpPr>
        <p:spPr>
          <a:xfrm>
            <a:off x="7233696" y="1482125"/>
            <a:ext cx="304500" cy="2724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6"/>
          <p:cNvSpPr/>
          <p:nvPr/>
        </p:nvSpPr>
        <p:spPr>
          <a:xfrm>
            <a:off x="1498351" y="3729710"/>
            <a:ext cx="237000" cy="211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>
            <a:off x="311700" y="274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암호화하기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666666"/>
                </a:solidFill>
              </a:rPr>
              <a:t> </a:t>
            </a:r>
            <a:r>
              <a:rPr lang="ko" sz="1400">
                <a:solidFill>
                  <a:srgbClr val="666666"/>
                </a:solidFill>
              </a:rPr>
              <a:t>F(Rn-1,Kn) 함수</a:t>
            </a:r>
            <a:endParaRPr sz="14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</a:rPr>
              <a:t>XOR을 통해 나온 </a:t>
            </a:r>
            <a:r>
              <a:rPr lang="ko">
                <a:solidFill>
                  <a:srgbClr val="000000"/>
                </a:solidFill>
              </a:rPr>
              <a:t>48bit를 다시 32bit로 변환 - </a:t>
            </a:r>
            <a:r>
              <a:rPr b="1" lang="ko">
                <a:solidFill>
                  <a:srgbClr val="000000"/>
                </a:solidFill>
                <a:highlight>
                  <a:srgbClr val="FFFFFF"/>
                </a:highlight>
              </a:rPr>
              <a:t>S-box(Substitution boxes)</a:t>
            </a:r>
            <a:r>
              <a:rPr lang="ko">
                <a:solidFill>
                  <a:srgbClr val="000000"/>
                </a:solidFill>
                <a:highlight>
                  <a:srgbClr val="FFFFFF"/>
                </a:highlight>
              </a:rPr>
              <a:t> 사용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highlight>
                  <a:srgbClr val="FFFFFF"/>
                </a:highlight>
              </a:rPr>
              <a:t>48bit를 6bit짜리 8개로 나눔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000000"/>
                </a:solidFill>
                <a:highlight>
                  <a:srgbClr val="FFFFFF"/>
                </a:highlight>
              </a:rPr>
              <a:t>ex) 011101 110011 ...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highlight>
                  <a:srgbClr val="FFFFFF"/>
                </a:highlight>
              </a:rPr>
              <a:t>6bit중 첫번째와 여섯번째 비트가 합쳐져 S-box의 행 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highlight>
                  <a:srgbClr val="FFFFFF"/>
                </a:highlight>
              </a:rPr>
              <a:t>나머지 가운데 비트가 열을 결정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600">
                <a:solidFill>
                  <a:srgbClr val="000000"/>
                </a:solidFill>
                <a:highlight>
                  <a:srgbClr val="FFFFFF"/>
                </a:highlight>
              </a:rPr>
              <a:t>ex) </a:t>
            </a:r>
            <a:r>
              <a:rPr lang="ko" sz="160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ko" sz="1600">
                <a:solidFill>
                  <a:srgbClr val="38761D"/>
                </a:solidFill>
                <a:highlight>
                  <a:srgbClr val="FFFFFF"/>
                </a:highlight>
              </a:rPr>
              <a:t>1110</a:t>
            </a:r>
            <a:r>
              <a:rPr lang="ko" sz="160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ko" sz="1600">
                <a:solidFill>
                  <a:srgbClr val="000000"/>
                </a:solidFill>
                <a:highlight>
                  <a:srgbClr val="FFFFFF"/>
                </a:highlight>
              </a:rPr>
              <a:t> -</a:t>
            </a:r>
            <a:r>
              <a:rPr lang="ko" sz="1600">
                <a:solidFill>
                  <a:srgbClr val="FF0000"/>
                </a:solidFill>
                <a:highlight>
                  <a:srgbClr val="FFFFFF"/>
                </a:highlight>
              </a:rPr>
              <a:t> </a:t>
            </a:r>
            <a:r>
              <a:rPr lang="ko" sz="1600">
                <a:solidFill>
                  <a:srgbClr val="000000"/>
                </a:solidFill>
                <a:highlight>
                  <a:srgbClr val="FFFFFF"/>
                </a:highlight>
              </a:rPr>
              <a:t>01</a:t>
            </a:r>
            <a:r>
              <a:rPr lang="ko" sz="140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ko" sz="1400">
                <a:solidFill>
                  <a:srgbClr val="B45F06"/>
                </a:solidFill>
                <a:highlight>
                  <a:srgbClr val="FFFFFF"/>
                </a:highlight>
              </a:rPr>
              <a:t>1</a:t>
            </a:r>
            <a:r>
              <a:rPr lang="ko" sz="1400">
                <a:solidFill>
                  <a:srgbClr val="000000"/>
                </a:solidFill>
                <a:highlight>
                  <a:srgbClr val="FFFFFF"/>
                </a:highlight>
              </a:rPr>
              <a:t>)</a:t>
            </a:r>
            <a:r>
              <a:rPr lang="ko" sz="1600">
                <a:solidFill>
                  <a:srgbClr val="000000"/>
                </a:solidFill>
                <a:highlight>
                  <a:srgbClr val="FFFFFF"/>
                </a:highlight>
              </a:rPr>
              <a:t> 행, 1110</a:t>
            </a:r>
            <a:r>
              <a:rPr lang="ko" sz="1400">
                <a:solidFill>
                  <a:srgbClr val="000000"/>
                </a:solidFill>
                <a:highlight>
                  <a:srgbClr val="FFFFFF"/>
                </a:highlight>
              </a:rPr>
              <a:t>(</a:t>
            </a:r>
            <a:r>
              <a:rPr lang="ko" sz="1400">
                <a:solidFill>
                  <a:srgbClr val="0B5394"/>
                </a:solidFill>
                <a:highlight>
                  <a:srgbClr val="FFFFFF"/>
                </a:highlight>
              </a:rPr>
              <a:t>14</a:t>
            </a:r>
            <a:r>
              <a:rPr lang="ko" sz="1400">
                <a:solidFill>
                  <a:srgbClr val="000000"/>
                </a:solidFill>
                <a:highlight>
                  <a:srgbClr val="FFFFFF"/>
                </a:highlight>
              </a:rPr>
              <a:t>)</a:t>
            </a:r>
            <a:r>
              <a:rPr lang="ko" sz="1600">
                <a:solidFill>
                  <a:srgbClr val="000000"/>
                </a:solidFill>
                <a:highlight>
                  <a:srgbClr val="FFFFFF"/>
                </a:highlight>
              </a:rPr>
              <a:t> 열 - S-box에서 03</a:t>
            </a:r>
            <a:br>
              <a:rPr lang="ko" sz="160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ko" sz="1400">
                <a:solidFill>
                  <a:srgbClr val="000000"/>
                </a:solidFill>
                <a:highlight>
                  <a:srgbClr val="FFFFFF"/>
                </a:highlight>
              </a:rPr>
              <a:t>      즉, 011101은 S-box를 통해 03(0011)로 변환</a:t>
            </a:r>
            <a:endParaRPr sz="1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  <a:highlight>
                  <a:srgbClr val="FFFFFF"/>
                </a:highlight>
              </a:rPr>
              <a:t>마지막으로 이를 P-Box를 통해 전치시킵니다 - F(Rn-1, Kn)의 결과 도출</a:t>
            </a:r>
            <a:r>
              <a:rPr lang="ko" sz="1600">
                <a:solidFill>
                  <a:srgbClr val="000000"/>
                </a:solidFill>
                <a:highlight>
                  <a:srgbClr val="FFFFFF"/>
                </a:highlight>
              </a:rPr>
              <a:t>(32bit)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solidFill>
                  <a:srgbClr val="000000"/>
                </a:solidFill>
                <a:highlight>
                  <a:srgbClr val="FFFFFF"/>
                </a:highlight>
              </a:rPr>
              <a:t>F(Rn-1, Kn)의 결과 값을 Ln-1과 XOR하면 Rn의 값을 구할 수 있습니다.</a:t>
            </a: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pic>
        <p:nvPicPr>
          <p:cNvPr id="180" name="Google Shape;18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9549" y="1655458"/>
            <a:ext cx="3756900" cy="88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7"/>
          <p:cNvSpPr/>
          <p:nvPr/>
        </p:nvSpPr>
        <p:spPr>
          <a:xfrm>
            <a:off x="4838270" y="1986857"/>
            <a:ext cx="3638100" cy="132900"/>
          </a:xfrm>
          <a:prstGeom prst="rect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7"/>
          <p:cNvSpPr/>
          <p:nvPr/>
        </p:nvSpPr>
        <p:spPr>
          <a:xfrm>
            <a:off x="8043725" y="1695100"/>
            <a:ext cx="200400" cy="713100"/>
          </a:xfrm>
          <a:prstGeom prst="rect">
            <a:avLst/>
          </a:prstGeom>
          <a:noFill/>
          <a:ln cap="flat" cmpd="sng" w="19050">
            <a:solidFill>
              <a:srgbClr val="6FA8D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7"/>
          <p:cNvSpPr/>
          <p:nvPr/>
        </p:nvSpPr>
        <p:spPr>
          <a:xfrm>
            <a:off x="8043725" y="1986850"/>
            <a:ext cx="200400" cy="1329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4" name="Google Shape;184;p27"/>
          <p:cNvGrpSpPr/>
          <p:nvPr/>
        </p:nvGrpSpPr>
        <p:grpSpPr>
          <a:xfrm>
            <a:off x="6735525" y="2427775"/>
            <a:ext cx="2077525" cy="1269175"/>
            <a:chOff x="6583125" y="2808775"/>
            <a:chExt cx="2077525" cy="1269175"/>
          </a:xfrm>
        </p:grpSpPr>
        <p:pic>
          <p:nvPicPr>
            <p:cNvPr id="185" name="Google Shape;185;p27"/>
            <p:cNvPicPr preferRelativeResize="0"/>
            <p:nvPr/>
          </p:nvPicPr>
          <p:blipFill rotWithShape="1">
            <a:blip r:embed="rId4">
              <a:alphaModFix/>
            </a:blip>
            <a:srcRect b="3001" l="0" r="0" t="31463"/>
            <a:stretch/>
          </p:blipFill>
          <p:spPr>
            <a:xfrm>
              <a:off x="6623025" y="3076475"/>
              <a:ext cx="2037625" cy="1001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6" name="Google Shape;186;p27"/>
            <p:cNvPicPr preferRelativeResize="0"/>
            <p:nvPr/>
          </p:nvPicPr>
          <p:blipFill rotWithShape="1">
            <a:blip r:embed="rId4">
              <a:alphaModFix/>
            </a:blip>
            <a:srcRect b="82482" l="0" r="0" t="0"/>
            <a:stretch/>
          </p:blipFill>
          <p:spPr>
            <a:xfrm>
              <a:off x="6583125" y="2808775"/>
              <a:ext cx="2037625" cy="2677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암호화하기</a:t>
            </a:r>
            <a:endParaRPr/>
          </a:p>
        </p:txBody>
      </p:sp>
      <p:sp>
        <p:nvSpPr>
          <p:cNvPr id="192" name="Google Shape;19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</a:rPr>
              <a:t>S-box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</a:rPr>
              <a:t>Ex) 6bit 가 100100 이라고 할때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</a:rPr>
              <a:t>행 : 첫번째와 여섯번째 1,0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</a:rPr>
              <a:t>열 : 나머지 0,0,1,0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</a:rPr>
              <a:t>정수 값 : 14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</a:rPr>
              <a:t>이진수로 변환 : 1110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93" name="Google Shape;19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8675" y="0"/>
            <a:ext cx="442990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암호화하기</a:t>
            </a:r>
            <a:endParaRPr/>
          </a:p>
        </p:txBody>
      </p:sp>
      <p:sp>
        <p:nvSpPr>
          <p:cNvPr id="199" name="Google Shape;19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</a:rPr>
              <a:t>S-box를 통해 32bit를 알아내면 P로 전치를 시켜줍니다.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</a:rPr>
              <a:t>위 과정을 반복해 L16과 R16을 알아내면 둘의 위치를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000000"/>
                </a:solidFill>
              </a:rPr>
              <a:t>바꿔줍니다. (L16+R16 -&gt; R16+L16)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00" name="Google Shape;20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4325" y="1450000"/>
            <a:ext cx="3117275" cy="178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암호화하기</a:t>
            </a:r>
            <a:endParaRPr/>
          </a:p>
        </p:txBody>
      </p:sp>
      <p:sp>
        <p:nvSpPr>
          <p:cNvPr id="206" name="Google Shape;20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222222"/>
                </a:solidFill>
                <a:highlight>
                  <a:srgbClr val="FFFFFF"/>
                </a:highlight>
              </a:rPr>
              <a:t>마지막으로 처음에 사용한 IP의 역 순열인 IP-1을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222222"/>
                </a:solidFill>
                <a:highlight>
                  <a:srgbClr val="FFFFFF"/>
                </a:highlight>
              </a:rPr>
              <a:t>64bit(R16+L16)에 적용하면 DES 암호화가 끝이 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222222"/>
                </a:solidFill>
                <a:highlight>
                  <a:srgbClr val="FFFFFF"/>
                </a:highlight>
              </a:rPr>
              <a:t>납니다. 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207" name="Google Shape;20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6019" y="967500"/>
            <a:ext cx="3076556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암호화하기</a:t>
            </a:r>
            <a:endParaRPr/>
          </a:p>
        </p:txBody>
      </p:sp>
      <p:sp>
        <p:nvSpPr>
          <p:cNvPr id="213" name="Google Shape;213;p31"/>
          <p:cNvSpPr txBox="1"/>
          <p:nvPr>
            <p:ph idx="1" type="body"/>
          </p:nvPr>
        </p:nvSpPr>
        <p:spPr>
          <a:xfrm>
            <a:off x="311700" y="1076275"/>
            <a:ext cx="8520600" cy="4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000000"/>
                </a:solidFill>
              </a:rPr>
              <a:t>정리</a:t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214" name="Google Shape;214;p31"/>
          <p:cNvSpPr txBox="1"/>
          <p:nvPr/>
        </p:nvSpPr>
        <p:spPr>
          <a:xfrm>
            <a:off x="2632775" y="1742075"/>
            <a:ext cx="729000" cy="3846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64bit</a:t>
            </a:r>
            <a:endParaRPr/>
          </a:p>
        </p:txBody>
      </p:sp>
      <p:sp>
        <p:nvSpPr>
          <p:cNvPr id="215" name="Google Shape;215;p31"/>
          <p:cNvSpPr/>
          <p:nvPr/>
        </p:nvSpPr>
        <p:spPr>
          <a:xfrm>
            <a:off x="3445925" y="1828475"/>
            <a:ext cx="472800" cy="21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1"/>
          <p:cNvSpPr/>
          <p:nvPr/>
        </p:nvSpPr>
        <p:spPr>
          <a:xfrm>
            <a:off x="3221085" y="3144513"/>
            <a:ext cx="208200" cy="2118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1"/>
          <p:cNvSpPr/>
          <p:nvPr/>
        </p:nvSpPr>
        <p:spPr>
          <a:xfrm>
            <a:off x="509113" y="2675125"/>
            <a:ext cx="472800" cy="21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1"/>
          <p:cNvSpPr txBox="1"/>
          <p:nvPr/>
        </p:nvSpPr>
        <p:spPr>
          <a:xfrm>
            <a:off x="4002875" y="1742075"/>
            <a:ext cx="729000" cy="3846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rgbClr val="000000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IP전치</a:t>
            </a:r>
            <a:endParaRPr/>
          </a:p>
        </p:txBody>
      </p:sp>
      <p:sp>
        <p:nvSpPr>
          <p:cNvPr id="219" name="Google Shape;219;p31"/>
          <p:cNvSpPr/>
          <p:nvPr/>
        </p:nvSpPr>
        <p:spPr>
          <a:xfrm>
            <a:off x="4859413" y="1828475"/>
            <a:ext cx="472800" cy="21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1"/>
          <p:cNvSpPr txBox="1"/>
          <p:nvPr/>
        </p:nvSpPr>
        <p:spPr>
          <a:xfrm>
            <a:off x="5459775" y="1742075"/>
            <a:ext cx="1009200" cy="384600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L0(32bit)</a:t>
            </a:r>
            <a:endParaRPr/>
          </a:p>
        </p:txBody>
      </p:sp>
      <p:sp>
        <p:nvSpPr>
          <p:cNvPr id="221" name="Google Shape;221;p31"/>
          <p:cNvSpPr txBox="1"/>
          <p:nvPr/>
        </p:nvSpPr>
        <p:spPr>
          <a:xfrm>
            <a:off x="1903775" y="1742075"/>
            <a:ext cx="729000" cy="3846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64bit</a:t>
            </a:r>
            <a:endParaRPr/>
          </a:p>
        </p:txBody>
      </p:sp>
      <p:sp>
        <p:nvSpPr>
          <p:cNvPr id="222" name="Google Shape;222;p31"/>
          <p:cNvSpPr txBox="1"/>
          <p:nvPr/>
        </p:nvSpPr>
        <p:spPr>
          <a:xfrm>
            <a:off x="240925" y="1688675"/>
            <a:ext cx="1009200" cy="4914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평문 N bit</a:t>
            </a:r>
            <a:endParaRPr/>
          </a:p>
        </p:txBody>
      </p:sp>
      <p:sp>
        <p:nvSpPr>
          <p:cNvPr id="223" name="Google Shape;223;p31"/>
          <p:cNvSpPr/>
          <p:nvPr/>
        </p:nvSpPr>
        <p:spPr>
          <a:xfrm>
            <a:off x="1340550" y="1828475"/>
            <a:ext cx="472800" cy="21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1"/>
          <p:cNvSpPr txBox="1"/>
          <p:nvPr/>
        </p:nvSpPr>
        <p:spPr>
          <a:xfrm>
            <a:off x="6468975" y="1742075"/>
            <a:ext cx="1009200" cy="384600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R0(32bit)</a:t>
            </a:r>
            <a:endParaRPr/>
          </a:p>
        </p:txBody>
      </p:sp>
      <p:sp>
        <p:nvSpPr>
          <p:cNvPr id="225" name="Google Shape;225;p31"/>
          <p:cNvSpPr txBox="1"/>
          <p:nvPr/>
        </p:nvSpPr>
        <p:spPr>
          <a:xfrm>
            <a:off x="1072350" y="2588738"/>
            <a:ext cx="1009200" cy="384600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L0(32bit)</a:t>
            </a:r>
            <a:endParaRPr/>
          </a:p>
        </p:txBody>
      </p:sp>
      <p:sp>
        <p:nvSpPr>
          <p:cNvPr id="226" name="Google Shape;226;p31"/>
          <p:cNvSpPr txBox="1"/>
          <p:nvPr/>
        </p:nvSpPr>
        <p:spPr>
          <a:xfrm>
            <a:off x="2186150" y="2638250"/>
            <a:ext cx="472800" cy="2805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XOR</a:t>
            </a:r>
            <a:endParaRPr sz="800"/>
          </a:p>
        </p:txBody>
      </p:sp>
      <p:sp>
        <p:nvSpPr>
          <p:cNvPr id="227" name="Google Shape;227;p31"/>
          <p:cNvSpPr txBox="1"/>
          <p:nvPr/>
        </p:nvSpPr>
        <p:spPr>
          <a:xfrm>
            <a:off x="2763550" y="2609425"/>
            <a:ext cx="1009200" cy="384600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R0(32bit)</a:t>
            </a:r>
            <a:endParaRPr/>
          </a:p>
        </p:txBody>
      </p:sp>
      <p:sp>
        <p:nvSpPr>
          <p:cNvPr id="228" name="Google Shape;228;p31"/>
          <p:cNvSpPr/>
          <p:nvPr/>
        </p:nvSpPr>
        <p:spPr>
          <a:xfrm>
            <a:off x="3877338" y="2695825"/>
            <a:ext cx="472800" cy="21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1"/>
          <p:cNvSpPr txBox="1"/>
          <p:nvPr/>
        </p:nvSpPr>
        <p:spPr>
          <a:xfrm>
            <a:off x="3410675" y="3081125"/>
            <a:ext cx="811500" cy="1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황장 전치</a:t>
            </a:r>
            <a:endParaRPr sz="800"/>
          </a:p>
        </p:txBody>
      </p:sp>
      <p:sp>
        <p:nvSpPr>
          <p:cNvPr id="230" name="Google Shape;230;p31"/>
          <p:cNvSpPr txBox="1"/>
          <p:nvPr/>
        </p:nvSpPr>
        <p:spPr>
          <a:xfrm>
            <a:off x="2960675" y="3506825"/>
            <a:ext cx="729000" cy="3846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48bit</a:t>
            </a:r>
            <a:endParaRPr/>
          </a:p>
        </p:txBody>
      </p:sp>
      <p:sp>
        <p:nvSpPr>
          <p:cNvPr id="231" name="Google Shape;231;p31"/>
          <p:cNvSpPr txBox="1"/>
          <p:nvPr/>
        </p:nvSpPr>
        <p:spPr>
          <a:xfrm>
            <a:off x="4350150" y="3506825"/>
            <a:ext cx="729000" cy="3846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48bit</a:t>
            </a:r>
            <a:endParaRPr/>
          </a:p>
        </p:txBody>
      </p:sp>
      <p:sp>
        <p:nvSpPr>
          <p:cNvPr id="232" name="Google Shape;232;p31"/>
          <p:cNvSpPr txBox="1"/>
          <p:nvPr/>
        </p:nvSpPr>
        <p:spPr>
          <a:xfrm>
            <a:off x="3786350" y="3552650"/>
            <a:ext cx="472800" cy="2805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XOR</a:t>
            </a:r>
            <a:endParaRPr sz="800"/>
          </a:p>
        </p:txBody>
      </p:sp>
      <p:sp>
        <p:nvSpPr>
          <p:cNvPr id="233" name="Google Shape;233;p31"/>
          <p:cNvSpPr/>
          <p:nvPr/>
        </p:nvSpPr>
        <p:spPr>
          <a:xfrm>
            <a:off x="3906885" y="3982713"/>
            <a:ext cx="208200" cy="2118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1"/>
          <p:cNvSpPr txBox="1"/>
          <p:nvPr/>
        </p:nvSpPr>
        <p:spPr>
          <a:xfrm>
            <a:off x="3419075" y="4344100"/>
            <a:ext cx="1160400" cy="3846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6bit x 8토막</a:t>
            </a:r>
            <a:endParaRPr/>
          </a:p>
        </p:txBody>
      </p:sp>
      <p:sp>
        <p:nvSpPr>
          <p:cNvPr id="235" name="Google Shape;235;p31"/>
          <p:cNvSpPr txBox="1"/>
          <p:nvPr/>
        </p:nvSpPr>
        <p:spPr>
          <a:xfrm>
            <a:off x="6009875" y="4396150"/>
            <a:ext cx="472800" cy="2805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XOR</a:t>
            </a:r>
            <a:endParaRPr sz="800"/>
          </a:p>
        </p:txBody>
      </p:sp>
      <p:sp>
        <p:nvSpPr>
          <p:cNvPr id="236" name="Google Shape;236;p31"/>
          <p:cNvSpPr txBox="1"/>
          <p:nvPr/>
        </p:nvSpPr>
        <p:spPr>
          <a:xfrm>
            <a:off x="4655675" y="4390850"/>
            <a:ext cx="472800" cy="280500"/>
          </a:xfrm>
          <a:prstGeom prst="rect">
            <a:avLst/>
          </a:prstGeom>
          <a:solidFill>
            <a:srgbClr val="F6B26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800"/>
              <a:t>XOR</a:t>
            </a:r>
            <a:endParaRPr sz="800"/>
          </a:p>
        </p:txBody>
      </p:sp>
      <p:sp>
        <p:nvSpPr>
          <p:cNvPr id="237" name="Google Shape;237;p31"/>
          <p:cNvSpPr txBox="1"/>
          <p:nvPr/>
        </p:nvSpPr>
        <p:spPr>
          <a:xfrm>
            <a:off x="5204663" y="4344100"/>
            <a:ext cx="729000" cy="3846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32bit</a:t>
            </a:r>
            <a:endParaRPr/>
          </a:p>
        </p:txBody>
      </p:sp>
      <p:sp>
        <p:nvSpPr>
          <p:cNvPr id="238" name="Google Shape;238;p31"/>
          <p:cNvSpPr txBox="1"/>
          <p:nvPr/>
        </p:nvSpPr>
        <p:spPr>
          <a:xfrm>
            <a:off x="6558875" y="4338800"/>
            <a:ext cx="729000" cy="384600"/>
          </a:xfrm>
          <a:prstGeom prst="rect">
            <a:avLst/>
          </a:prstGeom>
          <a:solidFill>
            <a:srgbClr val="6D9EEB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32bit</a:t>
            </a:r>
            <a:endParaRPr/>
          </a:p>
        </p:txBody>
      </p:sp>
      <p:sp>
        <p:nvSpPr>
          <p:cNvPr id="239" name="Google Shape;239;p31"/>
          <p:cNvSpPr txBox="1"/>
          <p:nvPr/>
        </p:nvSpPr>
        <p:spPr>
          <a:xfrm>
            <a:off x="4425150" y="2588738"/>
            <a:ext cx="1009200" cy="384600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L16(32bit)</a:t>
            </a:r>
            <a:endParaRPr/>
          </a:p>
        </p:txBody>
      </p:sp>
      <p:sp>
        <p:nvSpPr>
          <p:cNvPr id="240" name="Google Shape;240;p31"/>
          <p:cNvSpPr txBox="1"/>
          <p:nvPr/>
        </p:nvSpPr>
        <p:spPr>
          <a:xfrm>
            <a:off x="5513625" y="2586200"/>
            <a:ext cx="1053900" cy="384600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R16(32bit)</a:t>
            </a:r>
            <a:endParaRPr/>
          </a:p>
        </p:txBody>
      </p:sp>
      <p:sp>
        <p:nvSpPr>
          <p:cNvPr id="241" name="Google Shape;241;p31"/>
          <p:cNvSpPr/>
          <p:nvPr/>
        </p:nvSpPr>
        <p:spPr>
          <a:xfrm>
            <a:off x="6696738" y="2695825"/>
            <a:ext cx="472800" cy="21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/>
              <a:t>목차</a:t>
            </a:r>
            <a:endParaRPr b="1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431575" y="13323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</a:rPr>
              <a:t>DES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000000"/>
                </a:solidFill>
              </a:rPr>
              <a:t>1. </a:t>
            </a:r>
            <a:r>
              <a:rPr lang="ko" sz="1400">
                <a:solidFill>
                  <a:srgbClr val="000000"/>
                </a:solidFill>
              </a:rPr>
              <a:t>SUBKEY 만들기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400">
                <a:solidFill>
                  <a:srgbClr val="000000"/>
                </a:solidFill>
              </a:rPr>
              <a:t>2. 암호화하기</a:t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ko" sz="1400">
                <a:solidFill>
                  <a:srgbClr val="000000"/>
                </a:solidFill>
              </a:rPr>
              <a:t>3. DES의 한계</a:t>
            </a: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/>
          <p:nvPr/>
        </p:nvSpPr>
        <p:spPr>
          <a:xfrm>
            <a:off x="311700" y="1961750"/>
            <a:ext cx="1053900" cy="384600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R16(32bit)</a:t>
            </a:r>
            <a:endParaRPr/>
          </a:p>
        </p:txBody>
      </p:sp>
      <p:sp>
        <p:nvSpPr>
          <p:cNvPr id="247" name="Google Shape;247;p32"/>
          <p:cNvSpPr txBox="1"/>
          <p:nvPr/>
        </p:nvSpPr>
        <p:spPr>
          <a:xfrm>
            <a:off x="1418100" y="1961750"/>
            <a:ext cx="1053900" cy="384600"/>
          </a:xfrm>
          <a:prstGeom prst="rect">
            <a:avLst/>
          </a:prstGeom>
          <a:solidFill>
            <a:srgbClr val="76A5A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L16(32bit)</a:t>
            </a:r>
            <a:endParaRPr/>
          </a:p>
        </p:txBody>
      </p:sp>
      <p:sp>
        <p:nvSpPr>
          <p:cNvPr id="248" name="Google Shape;248;p32"/>
          <p:cNvSpPr/>
          <p:nvPr/>
        </p:nvSpPr>
        <p:spPr>
          <a:xfrm>
            <a:off x="2612075" y="2065350"/>
            <a:ext cx="472800" cy="21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2"/>
          <p:cNvSpPr txBox="1"/>
          <p:nvPr/>
        </p:nvSpPr>
        <p:spPr>
          <a:xfrm>
            <a:off x="3169025" y="1978950"/>
            <a:ext cx="1009200" cy="384600"/>
          </a:xfrm>
          <a:prstGeom prst="rect">
            <a:avLst/>
          </a:prstGeom>
          <a:solidFill>
            <a:srgbClr val="E06666"/>
          </a:solidFill>
          <a:ln cap="flat" cmpd="sng" w="9525">
            <a:solidFill>
              <a:srgbClr val="000000"/>
            </a:solidFill>
            <a:prstDash val="lgDash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IP역전치</a:t>
            </a:r>
            <a:endParaRPr/>
          </a:p>
        </p:txBody>
      </p:sp>
      <p:sp>
        <p:nvSpPr>
          <p:cNvPr id="250" name="Google Shape;250;p32"/>
          <p:cNvSpPr/>
          <p:nvPr/>
        </p:nvSpPr>
        <p:spPr>
          <a:xfrm>
            <a:off x="4288475" y="2065350"/>
            <a:ext cx="472800" cy="21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2"/>
          <p:cNvSpPr txBox="1"/>
          <p:nvPr/>
        </p:nvSpPr>
        <p:spPr>
          <a:xfrm>
            <a:off x="4871525" y="1961750"/>
            <a:ext cx="1952100" cy="3846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암호화된 문장1(64bit)</a:t>
            </a:r>
            <a:endParaRPr/>
          </a:p>
        </p:txBody>
      </p:sp>
      <p:sp>
        <p:nvSpPr>
          <p:cNvPr id="252" name="Google Shape;252;p32"/>
          <p:cNvSpPr txBox="1"/>
          <p:nvPr>
            <p:ph type="title"/>
          </p:nvPr>
        </p:nvSpPr>
        <p:spPr>
          <a:xfrm>
            <a:off x="311700" y="464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암호화하기</a:t>
            </a:r>
            <a:endParaRPr/>
          </a:p>
        </p:txBody>
      </p:sp>
      <p:sp>
        <p:nvSpPr>
          <p:cNvPr id="253" name="Google Shape;253;p32"/>
          <p:cNvSpPr txBox="1"/>
          <p:nvPr>
            <p:ph idx="1" type="body"/>
          </p:nvPr>
        </p:nvSpPr>
        <p:spPr>
          <a:xfrm>
            <a:off x="311700" y="1076275"/>
            <a:ext cx="8520600" cy="49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000000"/>
                </a:solidFill>
              </a:rPr>
              <a:t>정리</a:t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254" name="Google Shape;254;p32"/>
          <p:cNvSpPr txBox="1"/>
          <p:nvPr/>
        </p:nvSpPr>
        <p:spPr>
          <a:xfrm>
            <a:off x="6823625" y="1961750"/>
            <a:ext cx="1952100" cy="384600"/>
          </a:xfrm>
          <a:prstGeom prst="rect">
            <a:avLst/>
          </a:prstGeom>
          <a:solidFill>
            <a:srgbClr val="FFD966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암호화된 문장1(64bit)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DES의 한계</a:t>
            </a:r>
            <a:endParaRPr/>
          </a:p>
        </p:txBody>
      </p:sp>
      <p:sp>
        <p:nvSpPr>
          <p:cNvPr id="260" name="Google Shape;260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ko">
                <a:solidFill>
                  <a:srgbClr val="222222"/>
                </a:solidFill>
                <a:highlight>
                  <a:srgbClr val="FFFFFF"/>
                </a:highlight>
              </a:rPr>
              <a:t>DES는 현재 취약한 것으로 알려져 있음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ko">
                <a:solidFill>
                  <a:srgbClr val="222222"/>
                </a:solidFill>
                <a:highlight>
                  <a:srgbClr val="FFFFFF"/>
                </a:highlight>
              </a:rPr>
              <a:t>기술의 발전에 의해 56 bits 의 키 길이는 너무 짧은 것이 되었고, </a:t>
            </a:r>
            <a:br>
              <a:rPr lang="ko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ko">
                <a:solidFill>
                  <a:srgbClr val="222222"/>
                </a:solidFill>
                <a:highlight>
                  <a:srgbClr val="FFFFFF"/>
                </a:highlight>
              </a:rPr>
              <a:t>Brute-Force에 의해 해독이 가능</a:t>
            </a:r>
            <a:br>
              <a:rPr lang="ko">
                <a:solidFill>
                  <a:srgbClr val="222222"/>
                </a:solidFill>
                <a:highlight>
                  <a:srgbClr val="FFFFFF"/>
                </a:highlight>
              </a:rPr>
            </a:b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ko">
                <a:solidFill>
                  <a:srgbClr val="222222"/>
                </a:solidFill>
                <a:highlight>
                  <a:srgbClr val="FFFFFF"/>
                </a:highlight>
              </a:rPr>
              <a:t>현재는 DES를 세 번 반복해서 사용하는 Triple-DES나 </a:t>
            </a:r>
            <a:br>
              <a:rPr lang="ko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ko">
                <a:solidFill>
                  <a:srgbClr val="222222"/>
                </a:solidFill>
                <a:highlight>
                  <a:srgbClr val="FFFFFF"/>
                </a:highlight>
              </a:rPr>
              <a:t>AES(Advanced Encryption Standard)를 사용하고 있음</a:t>
            </a:r>
            <a:br>
              <a:rPr lang="ko">
                <a:solidFill>
                  <a:srgbClr val="222222"/>
                </a:solidFill>
                <a:highlight>
                  <a:srgbClr val="FFFFFF"/>
                </a:highlight>
              </a:rPr>
            </a:br>
            <a:endParaRPr sz="24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Char char="●"/>
            </a:pPr>
            <a:r>
              <a:rPr lang="ko">
                <a:solidFill>
                  <a:srgbClr val="222222"/>
                </a:solidFill>
                <a:highlight>
                  <a:srgbClr val="FFFFFF"/>
                </a:highlight>
              </a:rPr>
              <a:t>그러나 AES를 많이 씀!</a:t>
            </a:r>
            <a:endParaRPr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4"/>
          <p:cNvSpPr txBox="1"/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감사합니다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solidFill>
                  <a:schemeClr val="dk1"/>
                </a:solidFill>
              </a:rPr>
              <a:t>●	Data Encryption Standard의 약자로 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800">
                <a:solidFill>
                  <a:schemeClr val="dk1"/>
                </a:solidFill>
              </a:rPr>
              <a:t>    블록암호의	일종.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2800">
                <a:solidFill>
                  <a:schemeClr val="dk1"/>
                </a:solidFill>
              </a:rPr>
              <a:t>●	미국 NBS(현 NIST)에서 국가 표준으로 정한 암호.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DES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3475" y="136338"/>
            <a:ext cx="2957050" cy="4870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DES 보조키 - SubKey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ko">
                <a:solidFill>
                  <a:srgbClr val="000000"/>
                </a:solidFill>
                <a:highlight>
                  <a:srgbClr val="FFFFFF"/>
                </a:highlight>
              </a:rPr>
              <a:t>56 bit 의 비밀키 사용</a:t>
            </a:r>
            <a:br>
              <a:rPr lang="ko">
                <a:solidFill>
                  <a:srgbClr val="000000"/>
                </a:solidFill>
                <a:highlight>
                  <a:srgbClr val="FFFFFF"/>
                </a:highlight>
              </a:rPr>
            </a:b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ko">
                <a:solidFill>
                  <a:srgbClr val="000000"/>
                </a:solidFill>
                <a:highlight>
                  <a:srgbClr val="FFFFFF"/>
                </a:highlight>
              </a:rPr>
              <a:t>7 bit 마다 에러 정정 비트 삽입</a:t>
            </a:r>
            <a:br>
              <a:rPr lang="ko">
                <a:solidFill>
                  <a:srgbClr val="000000"/>
                </a:solidFill>
                <a:highlight>
                  <a:srgbClr val="FFFFFF"/>
                </a:highlight>
              </a:rPr>
            </a:br>
            <a:endParaRPr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ko">
                <a:solidFill>
                  <a:srgbClr val="000000"/>
                </a:solidFill>
                <a:highlight>
                  <a:srgbClr val="FFFFFF"/>
                </a:highlight>
              </a:rPr>
              <a:t>보조키를 생성시 총 64 bit의 키 사용</a:t>
            </a:r>
            <a:br>
              <a:rPr lang="ko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ko" sz="1600">
                <a:solidFill>
                  <a:srgbClr val="000000"/>
                </a:solidFill>
                <a:highlight>
                  <a:srgbClr val="FFFFFF"/>
                </a:highlight>
              </a:rPr>
              <a:t>56 + 8 = 64</a:t>
            </a:r>
            <a:endParaRPr sz="16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3075" y="263775"/>
            <a:ext cx="3182150" cy="4615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보조키 만드는 순서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ko">
                <a:solidFill>
                  <a:srgbClr val="000000"/>
                </a:solidFill>
              </a:rPr>
              <a:t>Key값(56bit)을 받고 7비트마다 에러 정정 비트를 삽입해 64 bit 생성</a:t>
            </a:r>
            <a:br>
              <a:rPr lang="ko">
                <a:solidFill>
                  <a:srgbClr val="000000"/>
                </a:solidFill>
              </a:rPr>
            </a:br>
            <a:endParaRPr sz="10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>
                <a:solidFill>
                  <a:srgbClr val="222222"/>
                </a:solidFill>
                <a:highlight>
                  <a:srgbClr val="FFFFFF"/>
                </a:highlight>
              </a:rPr>
              <a:t>64 bit의 키에서 에러 정정비트를 제외한 후 비트의 배열을 </a:t>
            </a:r>
            <a:br>
              <a:rPr lang="ko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ko">
                <a:solidFill>
                  <a:srgbClr val="222222"/>
                </a:solidFill>
                <a:highlight>
                  <a:srgbClr val="FFFFFF"/>
                </a:highlight>
              </a:rPr>
              <a:t>PC1</a:t>
            </a:r>
            <a:r>
              <a:rPr b="1" lang="ko">
                <a:solidFill>
                  <a:srgbClr val="222222"/>
                </a:solidFill>
                <a:highlight>
                  <a:srgbClr val="FFFFFF"/>
                </a:highlight>
              </a:rPr>
              <a:t>(Permutation Choice)</a:t>
            </a:r>
            <a:r>
              <a:rPr lang="ko">
                <a:solidFill>
                  <a:srgbClr val="222222"/>
                </a:solidFill>
                <a:highlight>
                  <a:srgbClr val="FFFFFF"/>
                </a:highlight>
              </a:rPr>
              <a:t>을 적용해서 재배열 </a:t>
            </a:r>
            <a:br>
              <a:rPr lang="ko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ko" sz="1600">
                <a:solidFill>
                  <a:srgbClr val="222222"/>
                </a:solidFill>
                <a:highlight>
                  <a:srgbClr val="FFFFFF"/>
                </a:highlight>
              </a:rPr>
              <a:t>(Left 28 bit, Right 28 bit)</a:t>
            </a:r>
            <a:br>
              <a:rPr lang="ko">
                <a:solidFill>
                  <a:srgbClr val="222222"/>
                </a:solidFill>
                <a:highlight>
                  <a:srgbClr val="FFFFFF"/>
                </a:highlight>
              </a:rPr>
            </a:br>
            <a:endParaRPr sz="10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800"/>
              <a:buAutoNum type="arabicPeriod"/>
            </a:pPr>
            <a:r>
              <a:rPr lang="ko">
                <a:solidFill>
                  <a:srgbClr val="222222"/>
                </a:solidFill>
                <a:highlight>
                  <a:srgbClr val="FFFFFF"/>
                </a:highlight>
              </a:rPr>
              <a:t>Left, Right를 각각 총 16번의 좌측 순환 이동시킨뒤 둘을 합치고</a:t>
            </a:r>
            <a:br>
              <a:rPr lang="ko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ko">
                <a:solidFill>
                  <a:srgbClr val="222222"/>
                </a:solidFill>
                <a:highlight>
                  <a:srgbClr val="FFFFFF"/>
                </a:highlight>
              </a:rPr>
              <a:t>PC2를 적용해 재배열시켜 16개의 보조키 생성</a:t>
            </a:r>
            <a:br>
              <a:rPr lang="ko">
                <a:solidFill>
                  <a:srgbClr val="222222"/>
                </a:solidFill>
                <a:highlight>
                  <a:srgbClr val="FFFFFF"/>
                </a:highlight>
              </a:rPr>
            </a:br>
            <a:r>
              <a:rPr lang="ko">
                <a:solidFill>
                  <a:srgbClr val="222222"/>
                </a:solidFill>
                <a:highlight>
                  <a:srgbClr val="FFFFFF"/>
                </a:highlight>
              </a:rPr>
              <a:t>(</a:t>
            </a:r>
            <a:r>
              <a:rPr lang="ko" sz="1600">
                <a:solidFill>
                  <a:srgbClr val="222222"/>
                </a:solidFill>
                <a:highlight>
                  <a:srgbClr val="FFFFFF"/>
                </a:highlight>
              </a:rPr>
              <a:t>48 bit의 보조</a:t>
            </a:r>
            <a:r>
              <a:rPr lang="ko" sz="1400">
                <a:solidFill>
                  <a:srgbClr val="222222"/>
                </a:solidFill>
                <a:highlight>
                  <a:srgbClr val="FFFFFF"/>
                </a:highlight>
              </a:rPr>
              <a:t>(서브)</a:t>
            </a:r>
            <a:r>
              <a:rPr lang="ko" sz="1600">
                <a:solidFill>
                  <a:srgbClr val="222222"/>
                </a:solidFill>
                <a:highlight>
                  <a:srgbClr val="FFFFFF"/>
                </a:highlight>
              </a:rPr>
              <a:t>키 생성)</a:t>
            </a:r>
            <a:endParaRPr sz="16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보조키 만드는 순서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63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700">
                <a:solidFill>
                  <a:srgbClr val="000000"/>
                </a:solidFill>
              </a:rPr>
              <a:t>Ex) Key 값을 Secrets일때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ko" sz="1700">
                <a:solidFill>
                  <a:srgbClr val="000000"/>
                </a:solidFill>
              </a:rPr>
              <a:t>16진수로 표현하면</a:t>
            </a:r>
            <a:endParaRPr sz="17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 sz="1700">
                <a:solidFill>
                  <a:srgbClr val="000000"/>
                </a:solidFill>
              </a:rPr>
              <a:t>0x53 0x65 0x63 0x72 0x65 0x74 0x73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ko" sz="1700">
                <a:solidFill>
                  <a:srgbClr val="000000"/>
                </a:solidFill>
              </a:rPr>
              <a:t>2진수로 표현하면</a:t>
            </a:r>
            <a:endParaRPr sz="17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700">
                <a:solidFill>
                  <a:srgbClr val="000000"/>
                </a:solidFill>
              </a:rPr>
              <a:t>01010011 01100101 01100011 01110010 01100101 01110100 01110011 </a:t>
            </a:r>
            <a:r>
              <a:rPr lang="ko" sz="1000">
                <a:solidFill>
                  <a:srgbClr val="000000"/>
                </a:solidFill>
              </a:rPr>
              <a:t>(56 bit)</a:t>
            </a:r>
            <a:endParaRPr sz="10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ko" sz="1700">
                <a:solidFill>
                  <a:srgbClr val="000000"/>
                </a:solidFill>
              </a:rPr>
              <a:t>여기에 7bit마다 에러 정정 비트를 삽입</a:t>
            </a:r>
            <a:endParaRPr sz="1700">
              <a:solidFill>
                <a:srgbClr val="000000"/>
              </a:solidFill>
            </a:endParaRPr>
          </a:p>
          <a:p>
            <a:pPr indent="457200" lvl="0" marL="0" rtl="0" algn="l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ko" sz="1700">
                <a:solidFill>
                  <a:srgbClr val="000000"/>
                </a:solidFill>
              </a:rPr>
              <a:t>0101001? 1011001? 0101100? 0110111? 0010011? 0010101? 1101000? 1110011?</a:t>
            </a:r>
            <a:br>
              <a:rPr lang="ko" sz="1700">
                <a:solidFill>
                  <a:srgbClr val="000000"/>
                </a:solidFill>
              </a:rPr>
            </a:br>
            <a:r>
              <a:rPr lang="ko" sz="1700">
                <a:solidFill>
                  <a:srgbClr val="000000"/>
                </a:solidFill>
              </a:rPr>
              <a:t>	</a:t>
            </a:r>
            <a:endParaRPr sz="1000"/>
          </a:p>
        </p:txBody>
      </p:sp>
      <p:sp>
        <p:nvSpPr>
          <p:cNvPr id="93" name="Google Shape;93;p19"/>
          <p:cNvSpPr txBox="1"/>
          <p:nvPr/>
        </p:nvSpPr>
        <p:spPr>
          <a:xfrm>
            <a:off x="8207400" y="4568875"/>
            <a:ext cx="624900" cy="37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000">
                <a:solidFill>
                  <a:schemeClr val="dk1"/>
                </a:solidFill>
              </a:rPr>
              <a:t>(64 bit)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보조키 만드는 순서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</a:rPr>
              <a:t>앞서 8bit의 에러 정정 비트를 삽입해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</a:rPr>
              <a:t>64bit를 만든 뒤  PC-1을 적용하여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>
                <a:solidFill>
                  <a:srgbClr val="000000"/>
                </a:solidFill>
              </a:rPr>
              <a:t>전치를 시킵니다.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00" name="Google Shape;10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8375" y="1152475"/>
            <a:ext cx="4683925" cy="202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보조키 만드는 순서</a:t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</a:rPr>
              <a:t>Left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</a:rPr>
              <a:t>1100 0010 1100 1101 1011 1010 0100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</a:rPr>
              <a:t>Right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</a:rPr>
              <a:t>1011 1011 1001 1000 0010 1100 0111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</a:rPr>
              <a:t>이 둘을 이용해 좌측 표와 같이 순환이동을 시킨뒤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0000"/>
                </a:solidFill>
              </a:rPr>
              <a:t>둘을 합쳐 PC-2를 적용합니다.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ko"/>
              <a:t> </a:t>
            </a:r>
            <a:endParaRPr/>
          </a:p>
        </p:txBody>
      </p:sp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0963" y="147638"/>
            <a:ext cx="1685925" cy="484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