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318" r:id="rId3"/>
    <p:sldId id="319" r:id="rId4"/>
    <p:sldId id="314" r:id="rId5"/>
    <p:sldId id="317" r:id="rId6"/>
    <p:sldId id="315" r:id="rId7"/>
    <p:sldId id="282" r:id="rId8"/>
    <p:sldId id="297" r:id="rId9"/>
    <p:sldId id="299" r:id="rId10"/>
    <p:sldId id="300" r:id="rId11"/>
    <p:sldId id="313" r:id="rId12"/>
    <p:sldId id="285" r:id="rId13"/>
    <p:sldId id="305" r:id="rId14"/>
    <p:sldId id="275" r:id="rId15"/>
    <p:sldId id="304" r:id="rId16"/>
    <p:sldId id="292" r:id="rId17"/>
    <p:sldId id="302" r:id="rId18"/>
    <p:sldId id="303" r:id="rId19"/>
    <p:sldId id="276" r:id="rId20"/>
    <p:sldId id="355" r:id="rId21"/>
    <p:sldId id="306" r:id="rId22"/>
    <p:sldId id="278" r:id="rId23"/>
    <p:sldId id="284" r:id="rId24"/>
    <p:sldId id="307" r:id="rId25"/>
    <p:sldId id="308" r:id="rId26"/>
    <p:sldId id="309" r:id="rId27"/>
    <p:sldId id="310" r:id="rId28"/>
    <p:sldId id="320" r:id="rId29"/>
    <p:sldId id="257" r:id="rId30"/>
    <p:sldId id="269" r:id="rId31"/>
    <p:sldId id="273" r:id="rId32"/>
    <p:sldId id="272" r:id="rId33"/>
    <p:sldId id="316" r:id="rId34"/>
    <p:sldId id="262" r:id="rId35"/>
    <p:sldId id="325" r:id="rId36"/>
    <p:sldId id="321" r:id="rId37"/>
    <p:sldId id="322" r:id="rId38"/>
    <p:sldId id="326" r:id="rId39"/>
    <p:sldId id="329" r:id="rId40"/>
    <p:sldId id="345" r:id="rId41"/>
    <p:sldId id="330" r:id="rId42"/>
    <p:sldId id="331" r:id="rId43"/>
    <p:sldId id="332" r:id="rId44"/>
    <p:sldId id="337" r:id="rId45"/>
    <p:sldId id="327" r:id="rId46"/>
    <p:sldId id="333" r:id="rId47"/>
    <p:sldId id="338" r:id="rId48"/>
    <p:sldId id="336" r:id="rId49"/>
    <p:sldId id="334" r:id="rId50"/>
    <p:sldId id="344" r:id="rId51"/>
    <p:sldId id="347" r:id="rId52"/>
    <p:sldId id="346" r:id="rId53"/>
    <p:sldId id="339" r:id="rId54"/>
    <p:sldId id="343" r:id="rId55"/>
    <p:sldId id="348" r:id="rId56"/>
    <p:sldId id="349" r:id="rId57"/>
    <p:sldId id="351" r:id="rId58"/>
    <p:sldId id="350" r:id="rId59"/>
    <p:sldId id="352" r:id="rId60"/>
    <p:sldId id="353" r:id="rId61"/>
    <p:sldId id="354" r:id="rId62"/>
    <p:sldId id="268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56" y="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3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4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3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7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8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6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0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F1E923-EFB3-4AB0-BF44-59B7EA0ED81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33D708-2146-4127-9AC1-C3B8F597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12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55774"/>
          </a:xfrm>
        </p:spPr>
        <p:txBody>
          <a:bodyPr/>
          <a:lstStyle/>
          <a:p>
            <a:pPr algn="ctr"/>
            <a:r>
              <a:rPr lang="en-US" altLang="ko-KR" dirty="0" smtClean="0"/>
              <a:t>DES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ko-KR" altLang="en-US" sz="3600" dirty="0" smtClean="0"/>
              <a:t>심민주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8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09612" y="419416"/>
            <a:ext cx="10772775" cy="115447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GitHub </a:t>
            </a:r>
            <a:r>
              <a:rPr lang="ko-KR" altLang="en-US" dirty="0" smtClean="0"/>
              <a:t>계정 만들기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2375535"/>
            <a:ext cx="4914900" cy="375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921" y="2378653"/>
            <a:ext cx="177393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완료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57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09612" y="419416"/>
            <a:ext cx="10772775" cy="1154476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983395" y="2348222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pple SD Gothic Neo"/>
              </a:rPr>
              <a:t>https://git-scm.com/downloads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6" y="3266271"/>
            <a:ext cx="8625177" cy="30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09612" y="419416"/>
            <a:ext cx="10772775" cy="115447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로컬 저장소 만들기 위한 준비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54" y="2587752"/>
            <a:ext cx="4975289" cy="26243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35643" y="5902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로컬 저장소 </a:t>
            </a:r>
            <a:r>
              <a:rPr lang="en-US" altLang="ko-KR" dirty="0"/>
              <a:t>: </a:t>
            </a:r>
            <a:r>
              <a:rPr lang="ko-KR" altLang="en-US" dirty="0"/>
              <a:t>개인적인 공간에 있는 저장소이기 때문에 다른 사람이 접근 할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5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09612" y="419416"/>
            <a:ext cx="10772775" cy="115447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로컬 저장소 만들기 위한 준비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54" y="2587752"/>
            <a:ext cx="4975289" cy="26243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4416742"/>
            <a:ext cx="87534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09612" y="419416"/>
            <a:ext cx="10772775" cy="11544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 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깃 저장소 초기화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9" y="3654779"/>
            <a:ext cx="10040953" cy="9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9612" y="419416"/>
            <a:ext cx="10772775" cy="11544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 $ </a:t>
            </a:r>
            <a:r>
              <a:rPr lang="en-US" altLang="ko-KR" dirty="0" err="1"/>
              <a:t>git</a:t>
            </a:r>
            <a:r>
              <a:rPr lang="en-US" altLang="ko-KR" dirty="0"/>
              <a:t> status  : </a:t>
            </a:r>
            <a:r>
              <a:rPr lang="ko-KR" altLang="en-US" dirty="0"/>
              <a:t>저장소</a:t>
            </a:r>
            <a:r>
              <a:rPr lang="en-US" altLang="ko-KR" dirty="0"/>
              <a:t> </a:t>
            </a:r>
            <a:r>
              <a:rPr lang="ko-KR" altLang="en-US" dirty="0"/>
              <a:t>상태 체크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46593"/>
            <a:ext cx="9814009" cy="39204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20989" y="4095958"/>
            <a:ext cx="1333108" cy="42173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328416" y="4516582"/>
            <a:ext cx="1984248" cy="11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9612" y="419416"/>
            <a:ext cx="10772775" cy="11544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 $ </a:t>
            </a:r>
            <a:r>
              <a:rPr lang="en-US" altLang="ko-KR" dirty="0" err="1"/>
              <a:t>git</a:t>
            </a:r>
            <a:r>
              <a:rPr lang="en-US" altLang="ko-KR" dirty="0"/>
              <a:t> status  : </a:t>
            </a:r>
            <a:r>
              <a:rPr lang="ko-KR" altLang="en-US" dirty="0"/>
              <a:t>저장소</a:t>
            </a:r>
            <a:r>
              <a:rPr lang="en-US" altLang="ko-KR" dirty="0"/>
              <a:t> </a:t>
            </a:r>
            <a:r>
              <a:rPr lang="ko-KR" altLang="en-US" dirty="0"/>
              <a:t>상태 체크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46593"/>
            <a:ext cx="9814009" cy="39204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96276" y="4543462"/>
            <a:ext cx="2412099" cy="42173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9612" y="419416"/>
            <a:ext cx="10772775" cy="11544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 $ </a:t>
            </a:r>
            <a:r>
              <a:rPr lang="en-US" altLang="ko-KR" dirty="0" err="1"/>
              <a:t>git</a:t>
            </a:r>
            <a:r>
              <a:rPr lang="en-US" altLang="ko-KR" dirty="0"/>
              <a:t> status  : </a:t>
            </a:r>
            <a:r>
              <a:rPr lang="ko-KR" altLang="en-US" dirty="0"/>
              <a:t>저장소</a:t>
            </a:r>
            <a:r>
              <a:rPr lang="en-US" altLang="ko-KR" dirty="0"/>
              <a:t> </a:t>
            </a:r>
            <a:r>
              <a:rPr lang="ko-KR" altLang="en-US" dirty="0"/>
              <a:t>상태 체크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46593"/>
            <a:ext cx="9814009" cy="39204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647837" y="4854358"/>
            <a:ext cx="1214236" cy="42173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9612" y="419416"/>
            <a:ext cx="10772775" cy="11544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 $ </a:t>
            </a:r>
            <a:r>
              <a:rPr lang="en-US" altLang="ko-KR" dirty="0" err="1"/>
              <a:t>git</a:t>
            </a:r>
            <a:r>
              <a:rPr lang="en-US" altLang="ko-KR" dirty="0"/>
              <a:t> status  : </a:t>
            </a:r>
            <a:r>
              <a:rPr lang="ko-KR" altLang="en-US" dirty="0"/>
              <a:t>저장소</a:t>
            </a:r>
            <a:r>
              <a:rPr lang="en-US" altLang="ko-KR" dirty="0"/>
              <a:t> </a:t>
            </a:r>
            <a:r>
              <a:rPr lang="ko-KR" altLang="en-US" dirty="0"/>
              <a:t>상태 체크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46593"/>
            <a:ext cx="9814009" cy="39204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629548" y="5302414"/>
            <a:ext cx="2412099" cy="42173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28061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5. $ </a:t>
            </a:r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 add </a:t>
            </a:r>
            <a:r>
              <a:rPr lang="ko-KR" altLang="en-US" sz="4000" dirty="0" smtClean="0"/>
              <a:t>원하는 파일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폴더 이름</a:t>
            </a:r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12" y="3145536"/>
            <a:ext cx="7547935" cy="100050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557016" y="3839374"/>
            <a:ext cx="548640" cy="11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 &amp; </a:t>
            </a:r>
            <a:r>
              <a:rPr lang="en-US" altLang="ko-KR" sz="4000" dirty="0" err="1" smtClean="0"/>
              <a:t>Github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사용방법</a:t>
            </a:r>
            <a:endParaRPr lang="en-US" altLang="ko-KR" sz="4000" dirty="0" smtClean="0"/>
          </a:p>
          <a:p>
            <a:pPr>
              <a:lnSpc>
                <a:spcPct val="220000"/>
              </a:lnSpc>
            </a:pPr>
            <a:r>
              <a:rPr lang="en-US" altLang="ko-KR" sz="4000" dirty="0" smtClean="0"/>
              <a:t> C</a:t>
            </a:r>
            <a:r>
              <a:rPr lang="ko-KR" altLang="en-US" sz="4000" dirty="0" smtClean="0"/>
              <a:t>언어 공부</a:t>
            </a:r>
            <a:endParaRPr lang="en-US" altLang="ko-KR" sz="4000" dirty="0" smtClean="0"/>
          </a:p>
          <a:p>
            <a:pPr>
              <a:lnSpc>
                <a:spcPct val="220000"/>
              </a:lnSpc>
            </a:pPr>
            <a:r>
              <a:rPr lang="en-US" altLang="ko-KR" sz="4000" dirty="0" smtClean="0"/>
              <a:t> DES </a:t>
            </a:r>
            <a:r>
              <a:rPr lang="ko-KR" altLang="en-US" sz="4000" dirty="0" smtClean="0"/>
              <a:t>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5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72485"/>
          </a:xfrm>
        </p:spPr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ko-KR" altLang="en-US" dirty="0" smtClean="0"/>
              <a:t>현재 상태를 스냅샷처럼 저장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명령어를 이용하여 원하는 메모와 함께 현재 상태 저장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6. 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/>
              <a:t>원하는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60" y="3894772"/>
            <a:ext cx="9155501" cy="204520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517136" y="4626041"/>
            <a:ext cx="41696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72485"/>
          </a:xfrm>
        </p:spPr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ko-KR" altLang="en-US" dirty="0" smtClean="0"/>
              <a:t>현재 상태를 스냅샷처럼 저장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명령어를 이용하여 원하는 메모와 함께 현재 상태 저장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6. 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/>
              <a:t>원하는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60" y="3894772"/>
            <a:ext cx="9155501" cy="204520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803284" y="4917376"/>
            <a:ext cx="2796148" cy="42173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72485"/>
          </a:xfrm>
        </p:spPr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ko-KR" altLang="en-US" dirty="0" smtClean="0"/>
              <a:t>현재 상태를 스냅샷처럼 저장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명령어를 이용하여 원하는 메모와 함께 현재 상태 저장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6. 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/>
              <a:t>원하는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60" y="3894772"/>
            <a:ext cx="9155501" cy="204520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1869385" y="5669280"/>
            <a:ext cx="5957879" cy="187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원격 저장소로 연결하기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1" y="2949647"/>
            <a:ext cx="9134856" cy="107692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1528571" y="3488107"/>
            <a:ext cx="2834882" cy="358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33473" y="6184159"/>
            <a:ext cx="6785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원격 저장소 </a:t>
            </a:r>
            <a:r>
              <a:rPr lang="en-US" altLang="ko-KR" dirty="0"/>
              <a:t>: </a:t>
            </a:r>
            <a:r>
              <a:rPr lang="ko-KR" altLang="en-US" dirty="0"/>
              <a:t>온라인으로 접근해야 하는 </a:t>
            </a:r>
            <a:r>
              <a:rPr lang="ko-KR" altLang="en-US" dirty="0" err="1"/>
              <a:t>데스크탑</a:t>
            </a:r>
            <a:r>
              <a:rPr lang="ko-KR" altLang="en-US" dirty="0"/>
              <a:t> 외부의 저장소</a:t>
            </a:r>
          </a:p>
        </p:txBody>
      </p:sp>
    </p:spTree>
    <p:extLst>
      <p:ext uri="{BB962C8B-B14F-4D97-AF65-F5344CB8AC3E}">
        <p14:creationId xmlns:p14="http://schemas.microsoft.com/office/powerpoint/2010/main" val="34111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원격 저장소로 연결하기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1" y="2949647"/>
            <a:ext cx="9134856" cy="107692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1528571" y="3488107"/>
            <a:ext cx="2834882" cy="358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3707947"/>
            <a:ext cx="4857750" cy="18383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67812" y="6184159"/>
            <a:ext cx="7024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원격 저장소 </a:t>
            </a:r>
            <a:r>
              <a:rPr lang="en-US" altLang="ko-KR" dirty="0"/>
              <a:t>: </a:t>
            </a:r>
            <a:r>
              <a:rPr lang="ko-KR" altLang="en-US" dirty="0"/>
              <a:t>온라인으로 접근해야 하는 </a:t>
            </a:r>
            <a:r>
              <a:rPr lang="ko-KR" altLang="en-US" dirty="0" err="1"/>
              <a:t>데스크탑</a:t>
            </a:r>
            <a:r>
              <a:rPr lang="ko-KR" altLang="en-US" dirty="0"/>
              <a:t> 외부의 저장소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683496" y="3550189"/>
            <a:ext cx="409604" cy="13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원격 저장소로 연결하기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7" y="3677464"/>
            <a:ext cx="9134856" cy="10657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6327" y="2519026"/>
            <a:ext cx="2468977" cy="52322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연동 확인하기</a:t>
            </a:r>
            <a:endParaRPr lang="ko-KR" altLang="en-US" sz="2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24031" y="3862510"/>
            <a:ext cx="2468977" cy="356063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8. Push </a:t>
            </a:r>
            <a:r>
              <a:rPr lang="ko-KR" altLang="en-US" dirty="0" smtClean="0"/>
              <a:t>하여 원격장소로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내용 올리기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27" y="2552636"/>
            <a:ext cx="9968967" cy="297581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89468" y="2795968"/>
            <a:ext cx="3582532" cy="42173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57224" y="499533"/>
            <a:ext cx="10772775" cy="1028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9.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허브에서 확인하기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80" y="3416008"/>
            <a:ext cx="4132800" cy="28582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138" y="3392489"/>
            <a:ext cx="4132800" cy="2905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83091" y="2509295"/>
            <a:ext cx="1882800" cy="58477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추가 후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73480" y="2536316"/>
            <a:ext cx="1882800" cy="58477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추가 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4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7200" dirty="0" smtClean="0"/>
              <a:t>C</a:t>
            </a:r>
            <a:r>
              <a:rPr lang="ko-KR" altLang="en-US" sz="7200" dirty="0" smtClean="0"/>
              <a:t>언어 공부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588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25088" y="376928"/>
            <a:ext cx="5184560" cy="603112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+mj-ea"/>
                <a:ea typeface="+mj-ea"/>
              </a:rPr>
              <a:t>4</a:t>
            </a:r>
            <a:r>
              <a:rPr lang="ko-KR" altLang="en-US" sz="2800" dirty="0" smtClean="0">
                <a:latin typeface="+mj-ea"/>
                <a:ea typeface="+mj-ea"/>
              </a:rPr>
              <a:t>장 </a:t>
            </a:r>
            <a:r>
              <a:rPr lang="en-US" altLang="ko-KR" sz="2800" dirty="0" smtClean="0">
                <a:latin typeface="+mj-ea"/>
                <a:ea typeface="+mj-ea"/>
              </a:rPr>
              <a:t>~ 9</a:t>
            </a:r>
            <a:r>
              <a:rPr lang="ko-KR" altLang="en-US" sz="2800" dirty="0" smtClean="0">
                <a:latin typeface="+mj-ea"/>
                <a:ea typeface="+mj-ea"/>
              </a:rPr>
              <a:t>장 </a:t>
            </a:r>
            <a:r>
              <a:rPr lang="en-US" altLang="ko-KR" sz="2800" dirty="0" smtClean="0">
                <a:latin typeface="+mj-ea"/>
                <a:ea typeface="+mj-ea"/>
              </a:rPr>
              <a:t>: ~ 1/9 </a:t>
            </a:r>
          </a:p>
          <a:p>
            <a:pPr marL="201168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4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연산자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	5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latin typeface="+mj-ea"/>
                <a:ea typeface="+mj-ea"/>
              </a:rPr>
              <a:t>선택문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	6</a:t>
            </a:r>
            <a:r>
              <a:rPr lang="ko-KR" altLang="en-US" sz="2000" dirty="0" smtClean="0">
                <a:latin typeface="+mj-ea"/>
                <a:ea typeface="+mj-ea"/>
              </a:rPr>
              <a:t>장 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latin typeface="+mj-ea"/>
                <a:ea typeface="+mj-ea"/>
              </a:rPr>
              <a:t>반복문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	7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함수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	8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배열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	9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포인터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+mj-ea"/>
                <a:ea typeface="+mj-ea"/>
              </a:rPr>
              <a:t>10</a:t>
            </a:r>
            <a:r>
              <a:rPr lang="ko-KR" altLang="en-US" sz="2800" dirty="0" smtClean="0">
                <a:latin typeface="+mj-ea"/>
                <a:ea typeface="+mj-ea"/>
              </a:rPr>
              <a:t>장 </a:t>
            </a:r>
            <a:r>
              <a:rPr lang="en-US" altLang="ko-KR" sz="2800" dirty="0" smtClean="0">
                <a:latin typeface="+mj-ea"/>
                <a:ea typeface="+mj-ea"/>
              </a:rPr>
              <a:t>~ 18</a:t>
            </a:r>
            <a:r>
              <a:rPr lang="ko-KR" altLang="en-US" sz="2800" dirty="0" smtClean="0">
                <a:latin typeface="+mj-ea"/>
                <a:ea typeface="+mj-ea"/>
              </a:rPr>
              <a:t>장 </a:t>
            </a:r>
            <a:r>
              <a:rPr lang="en-US" altLang="ko-KR" sz="2800" dirty="0" smtClean="0">
                <a:latin typeface="+mj-ea"/>
                <a:ea typeface="+mj-ea"/>
              </a:rPr>
              <a:t>: ~ 1/18</a:t>
            </a:r>
          </a:p>
          <a:p>
            <a:pPr marL="201168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10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배열과 포인터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11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문자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12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문자열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13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변수의 영역과 데이터 공유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16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메모리 동적 할당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01168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17</a:t>
            </a:r>
            <a:r>
              <a:rPr lang="ko-KR" altLang="en-US" sz="2000" dirty="0" smtClean="0">
                <a:latin typeface="+mj-ea"/>
                <a:ea typeface="+mj-ea"/>
              </a:rPr>
              <a:t>장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사용자 정의 </a:t>
            </a:r>
            <a:r>
              <a:rPr lang="ko-KR" altLang="en-US" sz="2000" dirty="0" err="1" smtClean="0">
                <a:latin typeface="+mj-ea"/>
                <a:ea typeface="+mj-ea"/>
              </a:rPr>
              <a:t>자료형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87" y="470517"/>
            <a:ext cx="4486095" cy="60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dirty="0"/>
              <a:t>1</a:t>
            </a:r>
            <a:r>
              <a:rPr lang="en-US" altLang="ko-KR" sz="6600" dirty="0" smtClean="0"/>
              <a:t>)  </a:t>
            </a:r>
            <a:r>
              <a:rPr lang="en-US" altLang="ko-KR" sz="6600" dirty="0" err="1"/>
              <a:t>Git</a:t>
            </a:r>
            <a:r>
              <a:rPr lang="en-US" altLang="ko-KR" sz="6600" dirty="0"/>
              <a:t> &amp; GitHub </a:t>
            </a:r>
            <a:r>
              <a:rPr lang="ko-KR" altLang="en-US" sz="6600" dirty="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32032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164"/>
            <a:ext cx="10058400" cy="6318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1192" y="6488668"/>
            <a:ext cx="506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https://github.com/MinjooSim/C_tutorial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11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60920" y="6488668"/>
            <a:ext cx="51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https://github.com/MinjooSim/C_tutorial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2047508"/>
            <a:ext cx="11420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3" y="143301"/>
            <a:ext cx="9984899" cy="6259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980" y="6457537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https://github.com/MinjooSim/C_tutorial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302"/>
            <a:ext cx="5773446" cy="62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6" y="213064"/>
            <a:ext cx="6236639" cy="62756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66" y="213064"/>
            <a:ext cx="5405684" cy="62756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5841" y="6488668"/>
            <a:ext cx="468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https://github.com/MinjooSim/C_tutorial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9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7200" dirty="0" smtClean="0"/>
              <a:t>DES</a:t>
            </a:r>
            <a:r>
              <a:rPr lang="ko-KR" altLang="en-US" sz="7200" dirty="0" smtClean="0"/>
              <a:t>구현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734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0. DES(Data </a:t>
            </a:r>
            <a:r>
              <a:rPr lang="en-US" altLang="ko-KR" dirty="0"/>
              <a:t>Encryption Standard)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996279"/>
            <a:ext cx="10058400" cy="41317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 smtClean="0"/>
              <a:t>미국 표준의 </a:t>
            </a:r>
            <a:r>
              <a:rPr lang="en-US" altLang="ko-KR" sz="4400" dirty="0" smtClean="0"/>
              <a:t>56bit</a:t>
            </a:r>
            <a:r>
              <a:rPr lang="ko-KR" altLang="en-US" sz="4400" dirty="0"/>
              <a:t> </a:t>
            </a:r>
            <a:r>
              <a:rPr lang="ko-KR" altLang="en-US" sz="4400" dirty="0" smtClean="0"/>
              <a:t>암호 키를 사용하는 </a:t>
            </a:r>
            <a:r>
              <a:rPr lang="ko-KR" altLang="en-US" sz="4400" dirty="0" err="1" smtClean="0"/>
              <a:t>대칭키</a:t>
            </a:r>
            <a:r>
              <a:rPr lang="ko-KR" altLang="en-US" sz="4400" dirty="0" smtClean="0"/>
              <a:t> 블록 암호화 알고리즘</a:t>
            </a:r>
            <a:endParaRPr lang="en-US" altLang="ko-KR" sz="4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8716" y="5604149"/>
            <a:ext cx="707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**30</a:t>
            </a:r>
            <a:r>
              <a:rPr lang="ko-KR" altLang="en-US" dirty="0" smtClean="0"/>
              <a:t>년간 전세계적으로 널리 통용되어온 실질적인 블록 암호화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4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0. DES</a:t>
            </a:r>
            <a:r>
              <a:rPr lang="ko-KR" altLang="en-US" dirty="0" smtClean="0"/>
              <a:t>의 한계점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755648"/>
            <a:ext cx="10058400" cy="4131734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컴퓨터의 처리 속도가 급속도로 발전하면서 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smtClean="0"/>
              <a:t>암호 키와 암호화 루틴을 해독하는 것이 쉬워짐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r>
              <a:rPr lang="ko-KR" altLang="en-US" sz="3200" dirty="0" smtClean="0"/>
              <a:t>보안을 위해 </a:t>
            </a:r>
            <a:r>
              <a:rPr lang="en-US" altLang="ko-KR" sz="3200" dirty="0" smtClean="0"/>
              <a:t>Triple DES(3DES)</a:t>
            </a:r>
            <a:r>
              <a:rPr lang="ko-KR" altLang="en-US" sz="3200" dirty="0" smtClean="0"/>
              <a:t>개발</a:t>
            </a: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3200" dirty="0" smtClean="0"/>
              <a:t>DES</a:t>
            </a:r>
            <a:r>
              <a:rPr lang="ko-KR" altLang="en-US" sz="3200" dirty="0" smtClean="0"/>
              <a:t>의 암호 키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개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암호화 작업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중으로 처리</a:t>
            </a:r>
            <a:endParaRPr lang="en-US" altLang="ko-KR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4600" y="5650992"/>
            <a:ext cx="698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현재는 </a:t>
            </a:r>
            <a:r>
              <a:rPr lang="en-US" altLang="ko-KR" dirty="0"/>
              <a:t>AES(Advanced Encryption Standard) </a:t>
            </a:r>
            <a:r>
              <a:rPr lang="ko-KR" altLang="en-US" dirty="0" smtClean="0"/>
              <a:t>가 새로운 표준</a:t>
            </a:r>
            <a:r>
              <a:rPr lang="en-US" altLang="ko-KR" dirty="0" smtClean="0"/>
              <a:t>(2000~)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05" y="2222287"/>
            <a:ext cx="537410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0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22287"/>
            <a:ext cx="5004572" cy="3636511"/>
          </a:xfrm>
        </p:spPr>
        <p:txBody>
          <a:bodyPr/>
          <a:lstStyle/>
          <a:p>
            <a:r>
              <a:rPr lang="en-US" altLang="ko-KR" sz="3200" dirty="0" err="1"/>
              <a:t>Feistel</a:t>
            </a:r>
            <a:r>
              <a:rPr lang="en-US" altLang="ko-KR" sz="3200" dirty="0"/>
              <a:t> </a:t>
            </a:r>
            <a:r>
              <a:rPr lang="ko-KR" altLang="en-US" sz="3200" dirty="0"/>
              <a:t>암호 </a:t>
            </a:r>
            <a:r>
              <a:rPr lang="ko-KR" altLang="en-US" sz="3200" dirty="0" smtClean="0"/>
              <a:t>구조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n-bit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평문을</a:t>
            </a:r>
            <a:r>
              <a:rPr lang="ko-KR" altLang="en-US" sz="2000" dirty="0"/>
              <a:t> 입력으로 </a:t>
            </a:r>
            <a:r>
              <a:rPr lang="ko-KR" altLang="en-US" sz="2000" dirty="0" smtClean="0"/>
              <a:t>했을 때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n-bit</a:t>
            </a:r>
            <a:r>
              <a:rPr lang="ko-KR" altLang="en-US" sz="2000" dirty="0"/>
              <a:t>의 암호문이 나오게 </a:t>
            </a:r>
            <a:r>
              <a:rPr lang="ko-KR" altLang="en-US" sz="2000" dirty="0" smtClean="0"/>
              <a:t>되고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각각의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평문</a:t>
            </a:r>
            <a:r>
              <a:rPr lang="ko-KR" altLang="en-US" sz="2000" dirty="0" smtClean="0"/>
              <a:t> 블록은 </a:t>
            </a:r>
            <a:r>
              <a:rPr lang="ko-KR" altLang="en-US" sz="2000" dirty="0"/>
              <a:t>유일한 암호문 블록을 생성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47972"/>
            <a:ext cx="5466950" cy="64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4904" y="2236338"/>
            <a:ext cx="5849112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 smtClean="0"/>
              <a:t>1) 64bit </a:t>
            </a:r>
            <a:r>
              <a:rPr lang="ko-KR" altLang="en-US" sz="4400" dirty="0" err="1" smtClean="0"/>
              <a:t>평문</a:t>
            </a:r>
            <a:r>
              <a:rPr lang="ko-KR" altLang="en-US" sz="4400" dirty="0" smtClean="0"/>
              <a:t> </a:t>
            </a:r>
            <a:endParaRPr lang="en-US" altLang="ko-KR" sz="4400" dirty="0" smtClean="0"/>
          </a:p>
          <a:p>
            <a:pPr marL="0" indent="0">
              <a:buNone/>
            </a:pPr>
            <a:r>
              <a:rPr lang="ko-KR" altLang="en-US" sz="4400" dirty="0" smtClean="0"/>
              <a:t>초기 치환</a:t>
            </a:r>
            <a:r>
              <a:rPr lang="en-US" altLang="ko-KR" sz="4400" dirty="0" smtClean="0"/>
              <a:t>(IP)</a:t>
            </a:r>
            <a:r>
              <a:rPr lang="ko-KR" altLang="en-US" sz="4400" dirty="0" smtClean="0"/>
              <a:t>단계 통과</a:t>
            </a:r>
            <a:endParaRPr lang="en-US" altLang="ko-KR" sz="4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47972"/>
            <a:ext cx="5466950" cy="64890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479792" y="147972"/>
            <a:ext cx="3995928" cy="821292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606" y="353482"/>
            <a:ext cx="10772775" cy="1154476"/>
          </a:xfrm>
        </p:spPr>
        <p:txBody>
          <a:bodyPr/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606" y="1748589"/>
            <a:ext cx="11037089" cy="455866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4400" dirty="0"/>
              <a:t>컴퓨터 프로그램 소스를 </a:t>
            </a:r>
            <a:r>
              <a:rPr lang="ko-KR" altLang="en-US" sz="4400" dirty="0" smtClean="0"/>
              <a:t>공유하고</a:t>
            </a:r>
            <a:endParaRPr lang="en-US" altLang="ko-KR" sz="4400" dirty="0" smtClean="0"/>
          </a:p>
          <a:p>
            <a:pPr marL="0" indent="0" algn="ctr">
              <a:buNone/>
            </a:pPr>
            <a:r>
              <a:rPr lang="ko-KR" altLang="en-US" sz="4400" dirty="0" smtClean="0"/>
              <a:t> </a:t>
            </a:r>
            <a:r>
              <a:rPr lang="ko-KR" altLang="en-US" sz="4400" dirty="0"/>
              <a:t>협업하여 개발할 수 있는 버전 </a:t>
            </a:r>
            <a:r>
              <a:rPr lang="ko-KR" altLang="en-US" sz="4400" b="1" dirty="0"/>
              <a:t>관리 </a:t>
            </a:r>
            <a:r>
              <a:rPr lang="ko-KR" altLang="en-US" sz="4400" b="1" dirty="0" smtClean="0"/>
              <a:t>시스템</a:t>
            </a:r>
            <a:endParaRPr lang="ko-KR" altLang="en-US" sz="4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1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4904" y="2236338"/>
            <a:ext cx="5849112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 smtClean="0"/>
              <a:t>1) 64bit </a:t>
            </a:r>
            <a:r>
              <a:rPr lang="ko-KR" altLang="en-US" sz="4400" dirty="0" err="1" smtClean="0"/>
              <a:t>평문</a:t>
            </a:r>
            <a:r>
              <a:rPr lang="ko-KR" altLang="en-US" sz="4400" dirty="0" smtClean="0"/>
              <a:t> </a:t>
            </a:r>
            <a:endParaRPr lang="en-US" altLang="ko-KR" sz="4400" dirty="0" smtClean="0"/>
          </a:p>
          <a:p>
            <a:pPr marL="0" indent="0">
              <a:buNone/>
            </a:pPr>
            <a:r>
              <a:rPr lang="ko-KR" altLang="en-US" sz="4400" dirty="0" smtClean="0"/>
              <a:t>초기 치환</a:t>
            </a:r>
            <a:r>
              <a:rPr lang="en-US" altLang="ko-KR" sz="4400" dirty="0" smtClean="0"/>
              <a:t>(IP)</a:t>
            </a:r>
            <a:r>
              <a:rPr lang="ko-KR" altLang="en-US" sz="4400" dirty="0" smtClean="0"/>
              <a:t>단계 통과</a:t>
            </a:r>
            <a:endParaRPr lang="en-US" altLang="ko-KR" sz="4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47972"/>
            <a:ext cx="5466950" cy="64890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479792" y="147972"/>
            <a:ext cx="3995928" cy="821292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78" y="2087110"/>
            <a:ext cx="3562350" cy="20955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789792" y="2208836"/>
            <a:ext cx="594360" cy="42456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278846" y="2300161"/>
            <a:ext cx="1363980" cy="241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01368" y="2236338"/>
            <a:ext cx="1316736" cy="369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1-&gt;58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6240" y="2219781"/>
            <a:ext cx="5711952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2) </a:t>
            </a:r>
            <a:r>
              <a:rPr lang="ko-KR" altLang="en-US" sz="4000" dirty="0" smtClean="0"/>
              <a:t>초기 치환을 거친 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err="1" smtClean="0"/>
              <a:t>평문을</a:t>
            </a:r>
            <a:r>
              <a:rPr lang="ko-KR" altLang="en-US" sz="4000" dirty="0" smtClean="0"/>
              <a:t> 총 </a:t>
            </a:r>
            <a:r>
              <a:rPr lang="en-US" altLang="ko-KR" sz="4000" dirty="0" smtClean="0"/>
              <a:t>16</a:t>
            </a:r>
            <a:r>
              <a:rPr lang="ko-KR" altLang="en-US" sz="4000" dirty="0" smtClean="0"/>
              <a:t>번의 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smtClean="0"/>
              <a:t>라운드를 거쳐 암호화</a:t>
            </a:r>
            <a:endParaRPr lang="en-US" altLang="ko-KR" sz="4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47972"/>
            <a:ext cx="5466950" cy="64890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370064" y="5392454"/>
            <a:ext cx="557784" cy="46383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000488" y="5392454"/>
            <a:ext cx="557784" cy="46383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426150" y="4831622"/>
            <a:ext cx="557784" cy="46383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29768" y="2236338"/>
            <a:ext cx="576681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3) </a:t>
            </a:r>
            <a:r>
              <a:rPr lang="ko-KR" altLang="en-US" sz="4000" dirty="0" smtClean="0"/>
              <a:t>각 라운드는 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32bit</a:t>
            </a:r>
            <a:r>
              <a:rPr lang="ko-KR" altLang="en-US" sz="4000" dirty="0" smtClean="0"/>
              <a:t>씩</a:t>
            </a:r>
            <a:r>
              <a:rPr lang="en-US" altLang="ko-KR" sz="4000" dirty="0" smtClean="0"/>
              <a:t>(L, R) </a:t>
            </a:r>
            <a:r>
              <a:rPr lang="ko-KR" altLang="en-US" sz="4000" dirty="0" smtClean="0"/>
              <a:t>나누어 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smtClean="0"/>
              <a:t>들어감</a:t>
            </a:r>
            <a:endParaRPr lang="en-US" altLang="ko-KR" sz="4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47972"/>
            <a:ext cx="5466950" cy="648903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397495" y="1025697"/>
            <a:ext cx="1912581" cy="463838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98250" y="1034841"/>
            <a:ext cx="1961828" cy="463838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48640" y="2395728"/>
            <a:ext cx="529437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4) </a:t>
            </a:r>
            <a:r>
              <a:rPr lang="ko-KR" altLang="en-US" sz="4000" dirty="0" smtClean="0"/>
              <a:t>오른쪽 </a:t>
            </a:r>
            <a:r>
              <a:rPr lang="en-US" altLang="ko-KR" sz="4000" dirty="0" smtClean="0"/>
              <a:t>32bit</a:t>
            </a:r>
            <a:r>
              <a:rPr lang="ko-KR" altLang="en-US" sz="4000" dirty="0" smtClean="0"/>
              <a:t>는 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smtClean="0"/>
              <a:t>키 스케줄에 의해 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smtClean="0"/>
              <a:t>만들어진 </a:t>
            </a:r>
            <a:r>
              <a:rPr lang="en-US" altLang="ko-KR" sz="4000" dirty="0" smtClean="0"/>
              <a:t>48bit</a:t>
            </a:r>
            <a:r>
              <a:rPr lang="ko-KR" altLang="en-US" sz="4000" dirty="0" smtClean="0"/>
              <a:t>의 키와 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smtClean="0"/>
              <a:t>함께 </a:t>
            </a:r>
            <a:r>
              <a:rPr lang="en-US" altLang="ko-KR" sz="4000" dirty="0" smtClean="0"/>
              <a:t>f</a:t>
            </a:r>
            <a:r>
              <a:rPr lang="ko-KR" altLang="en-US" sz="4000" dirty="0" smtClean="0"/>
              <a:t>함수에 들어감</a:t>
            </a:r>
            <a:endParaRPr lang="en-US" altLang="ko-KR" sz="4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47972"/>
            <a:ext cx="5466950" cy="648903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235439" y="932688"/>
            <a:ext cx="2542033" cy="1463040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29768" y="2236338"/>
            <a:ext cx="576681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5) L1 = R0</a:t>
            </a:r>
          </a:p>
          <a:p>
            <a:pPr marL="0" indent="0">
              <a:buNone/>
            </a:pPr>
            <a:r>
              <a:rPr lang="en-US" altLang="ko-KR" sz="4000" dirty="0"/>
              <a:t> </a:t>
            </a:r>
            <a:r>
              <a:rPr lang="en-US" altLang="ko-KR" sz="4000" dirty="0" smtClean="0"/>
              <a:t>   R1 = </a:t>
            </a:r>
            <a:r>
              <a:rPr lang="en-US" altLang="ko-KR" sz="4000" dirty="0" smtClean="0"/>
              <a:t>L0 </a:t>
            </a:r>
            <a:r>
              <a:rPr lang="en-US" altLang="ko-KR" sz="4000" b="1" dirty="0" smtClean="0"/>
              <a:t>XOR</a:t>
            </a:r>
            <a:r>
              <a:rPr lang="en-US" altLang="ko-KR" sz="4000" dirty="0" smtClean="0"/>
              <a:t> F(R0,K1)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47972"/>
            <a:ext cx="5466950" cy="648903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324343" y="1025697"/>
            <a:ext cx="4454213" cy="1653495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58" y="3556917"/>
            <a:ext cx="2800350" cy="25527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74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22287"/>
            <a:ext cx="4548816" cy="3636511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 smtClean="0"/>
              <a:t> F </a:t>
            </a:r>
            <a:r>
              <a:rPr lang="ko-KR" altLang="en-US" sz="4400" dirty="0" smtClean="0"/>
              <a:t>함수</a:t>
            </a:r>
            <a:endParaRPr lang="en-US" altLang="ko-KR" sz="4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31431"/>
            <a:ext cx="454881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5</a:t>
            </a:r>
            <a:r>
              <a:rPr lang="en-US" altLang="ko-KR" sz="3600" dirty="0" smtClean="0"/>
              <a:t>) 32bit</a:t>
            </a:r>
            <a:r>
              <a:rPr lang="ko-KR" altLang="en-US" sz="3600" dirty="0" smtClean="0"/>
              <a:t>의 </a:t>
            </a:r>
            <a:r>
              <a:rPr lang="ko-KR" altLang="en-US" sz="3600" dirty="0" err="1" smtClean="0"/>
              <a:t>평문을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48bit</a:t>
            </a:r>
            <a:r>
              <a:rPr lang="ko-KR" altLang="en-US" sz="3600" dirty="0" smtClean="0"/>
              <a:t>로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확장</a:t>
            </a:r>
            <a:endParaRPr lang="en-US" altLang="ko-KR" sz="3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684263" y="274320"/>
            <a:ext cx="2542033" cy="2523744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60928" y="2432304"/>
            <a:ext cx="4548816" cy="3426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**E</a:t>
            </a:r>
            <a:r>
              <a:rPr lang="ko-KR" altLang="en-US" sz="3600" dirty="0" smtClean="0"/>
              <a:t>구조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-32bit-&gt;4bit </a:t>
            </a:r>
            <a:r>
              <a:rPr lang="ko-KR" altLang="en-US" sz="3600" dirty="0" smtClean="0"/>
              <a:t>씩</a:t>
            </a:r>
            <a:r>
              <a:rPr lang="en-US" altLang="ko-KR" sz="3600" dirty="0" smtClean="0"/>
              <a:t> 8</a:t>
            </a:r>
            <a:r>
              <a:rPr lang="ko-KR" altLang="en-US" sz="3600" dirty="0" smtClean="0"/>
              <a:t>세트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-</a:t>
            </a:r>
            <a:r>
              <a:rPr lang="ko-KR" altLang="en-US" sz="3600" dirty="0" smtClean="0"/>
              <a:t>앞뒤로 한 비트씩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붙여준다</a:t>
            </a:r>
            <a:endParaRPr lang="en-US" altLang="ko-KR" sz="3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422200" y="1115785"/>
            <a:ext cx="951779" cy="768417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15" y="3271288"/>
            <a:ext cx="6753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23" y="2482897"/>
            <a:ext cx="5563799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6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확장된 문장과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암호키를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XOR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684263" y="1884202"/>
            <a:ext cx="4882897" cy="150828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419" y="4033288"/>
            <a:ext cx="2800350" cy="25527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25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222287"/>
            <a:ext cx="540410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7</a:t>
            </a:r>
            <a:r>
              <a:rPr lang="en-US" altLang="ko-KR" sz="3600" dirty="0" smtClean="0"/>
              <a:t>) 6bit</a:t>
            </a:r>
            <a:r>
              <a:rPr lang="ko-KR" altLang="en-US" sz="3600" dirty="0" smtClean="0"/>
              <a:t>씩 </a:t>
            </a:r>
            <a:r>
              <a:rPr lang="en-US" altLang="ko-KR" sz="3600" dirty="0" smtClean="0"/>
              <a:t>8</a:t>
            </a:r>
            <a:r>
              <a:rPr lang="ko-KR" altLang="en-US" sz="3600" dirty="0" smtClean="0"/>
              <a:t>개로 나눈 후</a:t>
            </a:r>
            <a:r>
              <a:rPr lang="en-US" altLang="ko-KR" sz="3600" dirty="0" smtClean="0"/>
              <a:t>, s-box</a:t>
            </a:r>
            <a:r>
              <a:rPr lang="ko-KR" altLang="en-US" sz="3600" dirty="0" smtClean="0"/>
              <a:t>를 사용하여 암호화 진행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-4bit 8</a:t>
            </a:r>
            <a:r>
              <a:rPr lang="ko-KR" altLang="en-US" sz="3600" dirty="0" smtClean="0"/>
              <a:t>개의 결과가 나옴</a:t>
            </a:r>
            <a:endParaRPr lang="en-US" altLang="ko-KR" sz="3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685113" y="3392488"/>
            <a:ext cx="4882897" cy="150828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606" y="353482"/>
            <a:ext cx="10772775" cy="1154476"/>
          </a:xfrm>
        </p:spPr>
        <p:txBody>
          <a:bodyPr/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GitHub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57606" y="1507958"/>
            <a:ext cx="10753725" cy="45586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 err="1" smtClean="0"/>
              <a:t>Git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에 프로젝트 관리 지원기능을 </a:t>
            </a:r>
            <a:endParaRPr lang="en-US" altLang="ko-KR" sz="4400" dirty="0" smtClean="0"/>
          </a:p>
          <a:p>
            <a:pPr marL="0" indent="0" algn="ctr">
              <a:buNone/>
            </a:pPr>
            <a:r>
              <a:rPr lang="ko-KR" altLang="en-US" sz="4400" dirty="0" smtClean="0"/>
              <a:t>확장하여 제공하는 </a:t>
            </a:r>
            <a:r>
              <a:rPr lang="ko-KR" altLang="en-US" sz="4400" b="1" dirty="0" smtClean="0"/>
              <a:t>웹 </a:t>
            </a:r>
            <a:r>
              <a:rPr lang="ko-KR" altLang="en-US" sz="4400" b="1" dirty="0" err="1" smtClean="0"/>
              <a:t>호스팅</a:t>
            </a:r>
            <a:r>
              <a:rPr lang="ko-KR" altLang="en-US" sz="4400" b="1" dirty="0" smtClean="0"/>
              <a:t> 서비스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11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222287"/>
            <a:ext cx="540410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7</a:t>
            </a:r>
            <a:r>
              <a:rPr lang="en-US" altLang="ko-KR" sz="3600" dirty="0" smtClean="0"/>
              <a:t>) 6bit</a:t>
            </a:r>
            <a:r>
              <a:rPr lang="ko-KR" altLang="en-US" sz="3600" dirty="0" smtClean="0"/>
              <a:t>씩 </a:t>
            </a:r>
            <a:r>
              <a:rPr lang="en-US" altLang="ko-KR" sz="3600" dirty="0" smtClean="0"/>
              <a:t>8</a:t>
            </a:r>
            <a:r>
              <a:rPr lang="ko-KR" altLang="en-US" sz="3600" dirty="0" smtClean="0"/>
              <a:t>개로 나눈 후</a:t>
            </a:r>
            <a:r>
              <a:rPr lang="en-US" altLang="ko-KR" sz="3600" dirty="0" smtClean="0"/>
              <a:t>, s-box</a:t>
            </a:r>
            <a:r>
              <a:rPr lang="ko-KR" altLang="en-US" sz="3600" dirty="0" smtClean="0"/>
              <a:t>를 사용하여 암호화 진행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/>
              <a:t>-4bit 8</a:t>
            </a:r>
            <a:r>
              <a:rPr lang="ko-KR" altLang="en-US" sz="3600" dirty="0"/>
              <a:t>개의 결과가 나옴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685113" y="3392488"/>
            <a:ext cx="4882897" cy="150828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26" y="4976618"/>
            <a:ext cx="7239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685113" y="3392488"/>
            <a:ext cx="4882897" cy="150828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222287"/>
            <a:ext cx="540410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**s-box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09" y="1504594"/>
            <a:ext cx="7330955" cy="32000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4" y="4916197"/>
            <a:ext cx="7239000" cy="153352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57200" y="6005102"/>
            <a:ext cx="676656" cy="26768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90130" y="5166360"/>
            <a:ext cx="743746" cy="3383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49141" y="6005102"/>
            <a:ext cx="484666" cy="2043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42780" y="2244170"/>
            <a:ext cx="2253164" cy="3344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9476585">
            <a:off x="3358605" y="4028267"/>
            <a:ext cx="4328362" cy="337743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44916" y="3037955"/>
            <a:ext cx="743746" cy="3383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6586" y="3942804"/>
            <a:ext cx="743746" cy="3383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761959">
            <a:off x="1215653" y="5003496"/>
            <a:ext cx="7043797" cy="301325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685113" y="3392488"/>
            <a:ext cx="4882897" cy="150828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222287"/>
            <a:ext cx="540410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**s-box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09" y="1504594"/>
            <a:ext cx="7330955" cy="32000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4" y="4916197"/>
            <a:ext cx="7239000" cy="153352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57200" y="6005102"/>
            <a:ext cx="676656" cy="26768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90130" y="5166360"/>
            <a:ext cx="743746" cy="3383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49141" y="6005102"/>
            <a:ext cx="484666" cy="2043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42780" y="2244170"/>
            <a:ext cx="2253164" cy="3344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8561328">
            <a:off x="2402657" y="4209369"/>
            <a:ext cx="5441399" cy="330275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44916" y="3037955"/>
            <a:ext cx="743746" cy="3383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6586" y="3942804"/>
            <a:ext cx="743746" cy="3383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800455"/>
            <a:ext cx="454881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8</a:t>
            </a:r>
            <a:r>
              <a:rPr lang="en-US" altLang="ko-KR" sz="3600" dirty="0" smtClean="0"/>
              <a:t>) S-box</a:t>
            </a:r>
            <a:r>
              <a:rPr lang="ko-KR" altLang="en-US" sz="3600" dirty="0" smtClean="0"/>
              <a:t>를 거친 결과값을 치환한 후 반환</a:t>
            </a:r>
            <a:endParaRPr lang="en-US" altLang="ko-KR" sz="3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685113" y="4928680"/>
            <a:ext cx="4882897" cy="150828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800455"/>
            <a:ext cx="454881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8</a:t>
            </a:r>
            <a:r>
              <a:rPr lang="en-US" altLang="ko-KR" sz="3600" dirty="0" smtClean="0"/>
              <a:t>) S-box</a:t>
            </a:r>
            <a:r>
              <a:rPr lang="ko-KR" altLang="en-US" sz="3600" dirty="0" smtClean="0"/>
              <a:t>를 거친 결과값을 치환한 후 반환</a:t>
            </a:r>
            <a:endParaRPr lang="en-US" altLang="ko-KR" sz="3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0" y="167193"/>
            <a:ext cx="5631004" cy="64187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685113" y="4928680"/>
            <a:ext cx="4882897" cy="150828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85" y="1553254"/>
            <a:ext cx="7820025" cy="200025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137983" y="2199692"/>
            <a:ext cx="594360" cy="42456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2569464" y="2304288"/>
            <a:ext cx="1426464" cy="24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208" y="2317106"/>
            <a:ext cx="1795096" cy="369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1-&gt;16</a:t>
            </a:r>
            <a:r>
              <a:rPr lang="ko-KR" altLang="en-US" dirty="0" smtClean="0"/>
              <a:t>으로 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22287"/>
            <a:ext cx="4548816" cy="3636511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 smtClean="0"/>
              <a:t> </a:t>
            </a:r>
            <a:r>
              <a:rPr lang="ko-KR" altLang="en-US" sz="4400" dirty="0" smtClean="0"/>
              <a:t>키 스케줄</a:t>
            </a:r>
            <a:r>
              <a:rPr lang="en-US" altLang="ko-KR" sz="4400" dirty="0" smtClean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47" y="648623"/>
            <a:ext cx="4964531" cy="59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22287"/>
            <a:ext cx="4548816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9) key(64bit)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 smtClean="0"/>
              <a:t>8bit </a:t>
            </a:r>
            <a:r>
              <a:rPr lang="ko-KR" altLang="en-US" sz="4400" dirty="0" smtClean="0"/>
              <a:t>패리티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체크 비트 제거</a:t>
            </a:r>
            <a:r>
              <a:rPr lang="en-US" altLang="ko-KR" sz="4400" dirty="0" smtClean="0"/>
              <a:t>(56bit)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47" y="648623"/>
            <a:ext cx="4964531" cy="599356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656832" y="648623"/>
            <a:ext cx="3337560" cy="1180177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805085" y="3240505"/>
            <a:ext cx="339168" cy="994611"/>
          </a:xfrm>
          <a:prstGeom prst="downArrow">
            <a:avLst>
              <a:gd name="adj1" fmla="val 50000"/>
              <a:gd name="adj2" fmla="val 38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78" y="2459038"/>
            <a:ext cx="7248525" cy="1866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5608" y="3460741"/>
            <a:ext cx="120310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PC1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22287"/>
            <a:ext cx="4548816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9) key(64bit)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 smtClean="0"/>
              <a:t>8bit </a:t>
            </a:r>
            <a:r>
              <a:rPr lang="ko-KR" altLang="en-US" sz="4400" dirty="0" smtClean="0"/>
              <a:t>패리티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체크 비트 제거</a:t>
            </a:r>
            <a:r>
              <a:rPr lang="en-US" altLang="ko-KR" sz="4400" dirty="0" smtClean="0"/>
              <a:t>(56bit)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47" y="648623"/>
            <a:ext cx="4964531" cy="599356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656832" y="648623"/>
            <a:ext cx="3337560" cy="1180177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805085" y="3240505"/>
            <a:ext cx="339168" cy="994611"/>
          </a:xfrm>
          <a:prstGeom prst="downArrow">
            <a:avLst>
              <a:gd name="adj1" fmla="val 50000"/>
              <a:gd name="adj2" fmla="val 38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24" y="2922420"/>
            <a:ext cx="5362575" cy="34194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103120" y="4873752"/>
            <a:ext cx="3026664" cy="18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22287"/>
            <a:ext cx="4548816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10) C0, D0 28bit</a:t>
            </a:r>
            <a:r>
              <a:rPr lang="ko-KR" altLang="en-US" sz="4400" dirty="0" smtClean="0"/>
              <a:t>를 각각 왼쪽으로 비트 이동</a:t>
            </a:r>
            <a:endParaRPr lang="en-US" altLang="ko-KR" sz="4400" dirty="0" smtClean="0"/>
          </a:p>
          <a:p>
            <a:pPr marL="0" indent="0" algn="ctr">
              <a:buNone/>
            </a:pPr>
            <a:r>
              <a:rPr lang="en-US" altLang="ko-KR" sz="4400" dirty="0" smtClean="0"/>
              <a:t>(1</a:t>
            </a:r>
            <a:r>
              <a:rPr lang="ko-KR" altLang="en-US" sz="4400" dirty="0" smtClean="0"/>
              <a:t>라운드</a:t>
            </a:r>
            <a:r>
              <a:rPr lang="en-US" altLang="ko-KR" sz="4400" dirty="0" smtClean="0"/>
              <a:t>-&gt; 1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)</a:t>
            </a:r>
          </a:p>
          <a:p>
            <a:pPr marL="0" indent="0" algn="ctr">
              <a:buNone/>
            </a:pPr>
            <a:endParaRPr lang="en-US" altLang="ko-KR" sz="4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47" y="648623"/>
            <a:ext cx="4964531" cy="599356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684263" y="1884202"/>
            <a:ext cx="3209545" cy="1188182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01" y="5475772"/>
            <a:ext cx="7105650" cy="90487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29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1. DES </a:t>
            </a:r>
            <a:r>
              <a:rPr lang="ko-KR" altLang="en-US" dirty="0" smtClean="0"/>
              <a:t>암호화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8712" y="2222287"/>
            <a:ext cx="4548816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11) PC2 </a:t>
            </a:r>
            <a:r>
              <a:rPr lang="ko-KR" altLang="en-US" sz="4400" dirty="0" smtClean="0"/>
              <a:t>치환 후</a:t>
            </a:r>
            <a:r>
              <a:rPr lang="en-US" altLang="ko-KR" sz="4400" dirty="0" smtClean="0"/>
              <a:t>, K(48bit) </a:t>
            </a:r>
            <a:r>
              <a:rPr lang="ko-KR" altLang="en-US" sz="4400" dirty="0" smtClean="0"/>
              <a:t>생성</a:t>
            </a:r>
            <a:endParaRPr lang="en-US" altLang="ko-KR" sz="4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47" y="648623"/>
            <a:ext cx="4964531" cy="599356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636137" y="3077288"/>
            <a:ext cx="4785841" cy="1141785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78" y="4824052"/>
            <a:ext cx="7315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606" y="353482"/>
            <a:ext cx="10772775" cy="1154476"/>
          </a:xfrm>
        </p:spPr>
        <p:txBody>
          <a:bodyPr/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GitHub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2125" y="2085474"/>
            <a:ext cx="4715496" cy="4558665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원본 프로젝트를 건드리지 않고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 </a:t>
            </a:r>
            <a:r>
              <a:rPr lang="ko-KR" altLang="en-US" sz="2400" dirty="0" err="1" smtClean="0"/>
              <a:t>수정본을</a:t>
            </a:r>
            <a:r>
              <a:rPr lang="ko-KR" altLang="en-US" sz="2400" dirty="0" smtClean="0"/>
              <a:t> 만들어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수정가능</a:t>
            </a:r>
            <a:endParaRPr lang="en-US" altLang="ko-KR" sz="2400" dirty="0" smtClean="0"/>
          </a:p>
          <a:p>
            <a:r>
              <a:rPr lang="ko-KR" altLang="en-US" sz="2400" dirty="0" smtClean="0"/>
              <a:t>수정할 때마다 기록</a:t>
            </a:r>
            <a:r>
              <a:rPr lang="en-US" altLang="ko-KR" sz="2400" dirty="0" smtClean="0"/>
              <a:t>(commit)</a:t>
            </a:r>
            <a:r>
              <a:rPr lang="ko-KR" altLang="en-US" sz="2400" dirty="0" smtClean="0"/>
              <a:t>이 남고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원할 때 특정 변경    위치로 돌아갈 수 있음</a:t>
            </a:r>
            <a:endParaRPr lang="en-US" altLang="ko-KR" sz="2400" dirty="0" smtClean="0"/>
          </a:p>
          <a:p>
            <a:r>
              <a:rPr lang="ko-KR" altLang="en-US" sz="2400" dirty="0" smtClean="0"/>
              <a:t>어떤 팀원이 수정을 잘 했더라도 팀원에게 승인을 받아야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원본 프로젝트 변경 가능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5" y="2428073"/>
            <a:ext cx="6915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2. DES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</a:t>
            </a:r>
            <a:r>
              <a:rPr lang="ko-KR" altLang="en-US" smtClean="0"/>
              <a:t>진행 중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92" y="2432304"/>
            <a:ext cx="6934200" cy="36195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4412" y="5132806"/>
            <a:ext cx="4341876" cy="84737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79211"/>
            <a:ext cx="10058400" cy="892973"/>
          </a:xfrm>
        </p:spPr>
        <p:txBody>
          <a:bodyPr/>
          <a:lstStyle/>
          <a:p>
            <a:r>
              <a:rPr lang="en-US" altLang="ko-KR" dirty="0" smtClean="0"/>
              <a:t>2. DES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3" name="내용 개체 틀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64" y="320548"/>
            <a:ext cx="7516368" cy="63515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4253484" y="5233389"/>
            <a:ext cx="4341876" cy="1438729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450592"/>
            <a:ext cx="10058400" cy="221284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8800" dirty="0" smtClean="0">
                <a:latin typeface="+mn-ea"/>
              </a:rPr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6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62" y="2732596"/>
            <a:ext cx="7690155" cy="3767137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09612" y="419416"/>
            <a:ext cx="10772775" cy="1154476"/>
          </a:xfrm>
        </p:spPr>
        <p:txBody>
          <a:bodyPr/>
          <a:lstStyle/>
          <a:p>
            <a:r>
              <a:rPr lang="en-US" altLang="ko-KR" dirty="0" smtClean="0"/>
              <a:t>1. GitHub </a:t>
            </a:r>
            <a:r>
              <a:rPr lang="ko-KR" altLang="en-US" dirty="0" smtClean="0"/>
              <a:t>계정 만들기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11921" y="2378653"/>
            <a:ext cx="177393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r>
              <a:rPr lang="ko-KR" altLang="en-US" sz="4000" dirty="0" smtClean="0"/>
              <a:t>단계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288505" y="2001627"/>
            <a:ext cx="4812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https://</a:t>
            </a:r>
            <a:r>
              <a:rPr lang="ko-KR" altLang="en-US" sz="3600" b="1" dirty="0" smtClean="0"/>
              <a:t>github.com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83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09612" y="419416"/>
            <a:ext cx="10772775" cy="115447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GitHub </a:t>
            </a:r>
            <a:r>
              <a:rPr lang="ko-KR" altLang="en-US" dirty="0" smtClean="0"/>
              <a:t>계정 만들기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64" y="2572846"/>
            <a:ext cx="5833872" cy="39343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8889" y="3734934"/>
            <a:ext cx="1740480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무료 이용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45241" y="3473909"/>
            <a:ext cx="3247870" cy="707886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매달 </a:t>
            </a:r>
            <a:r>
              <a:rPr lang="en-US" altLang="ko-KR" sz="2000" dirty="0" smtClean="0"/>
              <a:t>$7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비공개 저장소 사용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1921" y="2378653"/>
            <a:ext cx="177393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2</a:t>
            </a:r>
            <a:r>
              <a:rPr lang="ko-KR" altLang="en-US" sz="4000" dirty="0" smtClean="0"/>
              <a:t>단계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36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09612" y="419416"/>
            <a:ext cx="10772775" cy="115447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GitHub </a:t>
            </a:r>
            <a:r>
              <a:rPr lang="ko-KR" altLang="en-US" dirty="0" smtClean="0"/>
              <a:t>계정 만들기</a:t>
            </a:r>
            <a:endParaRPr lang="en-US" altLang="ko-KR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757" y="2579116"/>
            <a:ext cx="4356485" cy="3636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9595" y="3978142"/>
            <a:ext cx="1892808" cy="58477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Skip </a:t>
            </a:r>
            <a:r>
              <a:rPr lang="ko-KR" altLang="en-US" sz="3200" dirty="0" smtClean="0"/>
              <a:t>가능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11921" y="2378653"/>
            <a:ext cx="177393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3</a:t>
            </a:r>
            <a:r>
              <a:rPr lang="ko-KR" altLang="en-US" sz="4000" dirty="0" smtClean="0"/>
              <a:t>단계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23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904</TotalTime>
  <Words>818</Words>
  <Application>Microsoft Office PowerPoint</Application>
  <PresentationFormat>와이드스크린</PresentationFormat>
  <Paragraphs>173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Apple SD Gothic Neo</vt:lpstr>
      <vt:lpstr>맑은 고딕</vt:lpstr>
      <vt:lpstr>Century Gothic</vt:lpstr>
      <vt:lpstr>Wingdings</vt:lpstr>
      <vt:lpstr>Wingdings 2</vt:lpstr>
      <vt:lpstr>명언</vt:lpstr>
      <vt:lpstr>DES 구현</vt:lpstr>
      <vt:lpstr>목차</vt:lpstr>
      <vt:lpstr>PowerPoint 프레젠테이션</vt:lpstr>
      <vt:lpstr>0. Git이란?</vt:lpstr>
      <vt:lpstr>0. GitHub이란?</vt:lpstr>
      <vt:lpstr>0. GitHub이란?</vt:lpstr>
      <vt:lpstr>1. GitHub 계정 만들기</vt:lpstr>
      <vt:lpstr>1. GitHub 계정 만들기</vt:lpstr>
      <vt:lpstr>1. GitHub 계정 만들기</vt:lpstr>
      <vt:lpstr>1. GitHub 계정 만들기</vt:lpstr>
      <vt:lpstr>2. Git 다운</vt:lpstr>
      <vt:lpstr>2. 로컬 저장소 만들기 위한 준비</vt:lpstr>
      <vt:lpstr>2. 로컬 저장소 만들기 위한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$ git add 원하는 파일/폴더 이름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DES(Data Encryption Standard) 정의 </vt:lpstr>
      <vt:lpstr>0. DES의 한계점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1. DES 암호화 과정</vt:lpstr>
      <vt:lpstr>2. DES 구현 (진행 중) </vt:lpstr>
      <vt:lpstr>2. DES 구현 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MINJOO</dc:creator>
  <cp:lastModifiedBy>MINJOO</cp:lastModifiedBy>
  <cp:revision>107</cp:revision>
  <dcterms:created xsi:type="dcterms:W3CDTF">2019-02-11T05:13:25Z</dcterms:created>
  <dcterms:modified xsi:type="dcterms:W3CDTF">2019-02-15T03:43:33Z</dcterms:modified>
</cp:coreProperties>
</file>