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58" r:id="rId4"/>
    <p:sldId id="259" r:id="rId5"/>
    <p:sldId id="265" r:id="rId6"/>
    <p:sldId id="256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213"/>
    <a:srgbClr val="ED7D31"/>
    <a:srgbClr val="8B6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6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D88-1B3D-4A00-8860-47557C454C9B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1837A-8D6D-4599-A1BC-F563DA939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3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1837A-8D6D-4599-A1BC-F563DA93913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6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2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6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4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8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2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C098-7FA8-4D43-A26D-B46DE06EDA3D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AF4FF-E2F5-44A0-8A9A-04D7C3E3E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43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0917" b="-99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28259" y="5532090"/>
            <a:ext cx="2935475" cy="451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00374" y="5573718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1495037 </a:t>
            </a:r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유원상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0429" y="2637785"/>
            <a:ext cx="6370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공인인증서의 폐지 및 대안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/>
          <p:cNvCxnSpPr>
            <a:stCxn id="2" idx="2"/>
            <a:endCxn id="14" idx="6"/>
          </p:cNvCxnSpPr>
          <p:nvPr/>
        </p:nvCxnSpPr>
        <p:spPr>
          <a:xfrm flipV="1">
            <a:off x="453972" y="3572795"/>
            <a:ext cx="11072364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8880" y="37055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Certificate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036934" y="3497964"/>
            <a:ext cx="149663" cy="149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403209" y="3511231"/>
            <a:ext cx="123127" cy="12312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5790" y="3497964"/>
            <a:ext cx="149663" cy="149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978078" y="3497964"/>
            <a:ext cx="149663" cy="149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481" y="3972910"/>
            <a:ext cx="45719" cy="977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86597" y="3972910"/>
            <a:ext cx="45719" cy="977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45453" y="2218849"/>
            <a:ext cx="45719" cy="977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27741" y="2218849"/>
            <a:ext cx="45719" cy="9774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5341" y="413780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공인인증서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도입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배경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2003" y="413780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공인인증서 문제점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2003" y="4507135"/>
            <a:ext cx="144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1)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액티브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와 공생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2)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호환 문제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3)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유효기간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4)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보안 취약성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6914" y="2370023"/>
            <a:ext cx="1758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공인인증서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작동원리</a:t>
            </a:r>
            <a:r>
              <a:rPr lang="en-US" altLang="ko-KR" dirty="0" smtClean="0">
                <a:solidFill>
                  <a:schemeClr val="bg1"/>
                </a:solidFill>
              </a:rPr>
              <a:t>&amp;</a:t>
            </a:r>
            <a:r>
              <a:rPr lang="ko-KR" altLang="en-US" dirty="0" smtClean="0">
                <a:solidFill>
                  <a:schemeClr val="bg1"/>
                </a:solidFill>
              </a:rPr>
              <a:t>내용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9972" y="2636615"/>
            <a:ext cx="10626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1)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블록 체인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2)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생체 인증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3)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뱅크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사인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4) QR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코드</a:t>
            </a:r>
            <a:endParaRPr lang="en-US" altLang="ko-KR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453972" y="3497964"/>
            <a:ext cx="149663" cy="149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03635" y="3143770"/>
            <a:ext cx="4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25742" y="3633113"/>
            <a:ext cx="4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00784" y="3140091"/>
            <a:ext cx="4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80804" y="3633113"/>
            <a:ext cx="4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428" y="7183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90130" y="229519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공인인증서 대안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각형 11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Certificate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0306" y="4922917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거래 당사자 간 신원확인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90198" y="4943465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거래 내용의 변경 여부 확인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16019" y="4922917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거래 사실에 대한 증명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4477" y="2857957"/>
            <a:ext cx="3347282" cy="28604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44137" y="2619941"/>
            <a:ext cx="3347282" cy="286041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99146" y="2619941"/>
            <a:ext cx="3347282" cy="286041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154155" y="2619941"/>
            <a:ext cx="3347282" cy="286041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88880" y="708053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공인인증서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도입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9" y="2583074"/>
            <a:ext cx="2438095" cy="2438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81" y="3014109"/>
            <a:ext cx="2438611" cy="17336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748" y="2857957"/>
            <a:ext cx="2438095" cy="18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오각형 23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8880" y="37055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Certificate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151285" y="2008682"/>
              <a:ext cx="2053652" cy="205365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7542970" y="3047999"/>
              <a:ext cx="557515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2486194" y="2008682"/>
              <a:ext cx="5217007" cy="2934057"/>
              <a:chOff x="787405" y="2008682"/>
              <a:chExt cx="5217007" cy="2934057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974362" y="2008682"/>
                <a:ext cx="2053652" cy="2053652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3712566" y="2008682"/>
                <a:ext cx="2053652" cy="2053652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8" name="직선 화살표 연결선 27"/>
              <p:cNvCxnSpPr/>
              <p:nvPr/>
            </p:nvCxnSpPr>
            <p:spPr>
              <a:xfrm>
                <a:off x="3082481" y="3047999"/>
                <a:ext cx="557515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87405" y="4275860"/>
                <a:ext cx="21804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</a:t>
                </a:r>
                <a:r>
                  <a:rPr lang="ko-KR" altLang="en-US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인증기관</a:t>
                </a:r>
                <a:r>
                  <a:rPr lang="en-US" altLang="ko-KR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(CA)</a:t>
                </a:r>
                <a:r>
                  <a:rPr lang="ko-KR" altLang="en-US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endPara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공개키</a:t>
                </a:r>
                <a:r>
                  <a:rPr lang="en-US" altLang="ko-KR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공증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78748" y="4296408"/>
                <a:ext cx="2425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b="1" dirty="0" err="1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공개키에</a:t>
                </a:r>
                <a:r>
                  <a:rPr lang="ko-KR" altLang="en-US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대응되는</a:t>
                </a:r>
                <a:endParaRPr lang="en-US" altLang="ko-KR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개인키 입력</a:t>
                </a:r>
                <a:endParaRPr lang="ko-KR" altLang="en-US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8464319" y="4307317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b="1" dirty="0" smtClean="0">
                  <a:solidFill>
                    <a:schemeClr val="accent2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거래 완료</a:t>
              </a:r>
              <a:endParaRPr lang="ko-KR" altLang="en-US" b="1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8880" y="851889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공인인증서 작동원리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0157" y="5310546"/>
            <a:ext cx="10409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공인인증서는 파일에 대한 전자서명을 파일형태로 나타내어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전자 신분증 형태로 관리하는 것이다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화살표: 오각형 11"/>
          <p:cNvSpPr/>
          <p:nvPr/>
        </p:nvSpPr>
        <p:spPr>
          <a:xfrm>
            <a:off x="462980" y="530404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28266" y="481857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Certificate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583" y="2394885"/>
            <a:ext cx="1291710" cy="12917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09" y="2293456"/>
            <a:ext cx="1396636" cy="13966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32" y="2303730"/>
            <a:ext cx="1393139" cy="13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각형 23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88880" y="37055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Certificate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8880" y="708053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공인인증서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1504940"/>
            <a:ext cx="5494321" cy="503519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7" name="직사각형 26"/>
          <p:cNvSpPr/>
          <p:nvPr/>
        </p:nvSpPr>
        <p:spPr>
          <a:xfrm>
            <a:off x="6236413" y="1504940"/>
            <a:ext cx="5414477" cy="503519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나눔고딕" panose="020D0604000000000000"/>
              </a:rPr>
              <a:t>인증서 </a:t>
            </a:r>
            <a:r>
              <a:rPr lang="ko-KR" altLang="en-US" dirty="0" err="1" smtClean="0">
                <a:ea typeface="나눔고딕" panose="020D0604000000000000"/>
              </a:rPr>
              <a:t>기본영역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버전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일련번호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서명 </a:t>
            </a:r>
            <a:r>
              <a:rPr lang="ko-KR" altLang="en-US" dirty="0" smtClean="0">
                <a:ea typeface="나눔고딕" panose="020D0604000000000000"/>
              </a:rPr>
              <a:t>알고리즘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err="1" smtClean="0">
                <a:ea typeface="나눔고딕" panose="020D0604000000000000"/>
              </a:rPr>
              <a:t>발급자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유효기간</a:t>
            </a:r>
            <a:r>
              <a:rPr lang="en-US" altLang="ko-KR" dirty="0" smtClean="0">
                <a:ea typeface="나눔고딕" panose="020D0604000000000000"/>
              </a:rPr>
              <a:t>(</a:t>
            </a:r>
            <a:r>
              <a:rPr lang="ko-KR" altLang="en-US" dirty="0" smtClean="0">
                <a:ea typeface="나눔고딕" panose="020D0604000000000000"/>
              </a:rPr>
              <a:t>시작</a:t>
            </a:r>
            <a:r>
              <a:rPr lang="en-US" altLang="ko-KR" dirty="0" smtClean="0">
                <a:ea typeface="나눔고딕" panose="020D0604000000000000"/>
              </a:rPr>
              <a:t>, </a:t>
            </a:r>
            <a:r>
              <a:rPr lang="ko-KR" altLang="en-US" dirty="0" smtClean="0">
                <a:ea typeface="나눔고딕" panose="020D0604000000000000"/>
              </a:rPr>
              <a:t>끝</a:t>
            </a:r>
            <a:r>
              <a:rPr lang="en-US" altLang="ko-KR" dirty="0" smtClean="0">
                <a:ea typeface="나눔고딕" panose="020D0604000000000000"/>
              </a:rPr>
              <a:t>)</a:t>
            </a:r>
          </a:p>
          <a:p>
            <a:r>
              <a:rPr lang="ko-KR" altLang="en-US" dirty="0" smtClean="0">
                <a:ea typeface="나눔고딕" panose="020D0604000000000000"/>
              </a:rPr>
              <a:t>주체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공개키</a:t>
            </a:r>
            <a:endParaRPr lang="en-US" altLang="ko-KR" dirty="0" smtClean="0">
              <a:ea typeface="나눔고딕" panose="020D0604000000000000"/>
            </a:endParaRPr>
          </a:p>
          <a:p>
            <a:endParaRPr lang="en-US" altLang="ko-KR" dirty="0" smtClean="0">
              <a:ea typeface="나눔고딕" panose="020D0604000000000000"/>
            </a:endParaRPr>
          </a:p>
          <a:p>
            <a:pPr algn="ctr"/>
            <a:r>
              <a:rPr lang="en-US" altLang="ko-KR" sz="2000" dirty="0" smtClean="0">
                <a:ea typeface="나눔고딕" panose="020D0604000000000000"/>
              </a:rPr>
              <a:t>+</a:t>
            </a:r>
          </a:p>
          <a:p>
            <a:pPr algn="ctr"/>
            <a:endParaRPr lang="en-US" altLang="ko-KR" dirty="0" smtClean="0">
              <a:ea typeface="나눔고딕" panose="020D0604000000000000"/>
            </a:endParaRPr>
          </a:p>
          <a:p>
            <a:pPr algn="ctr"/>
            <a:r>
              <a:rPr lang="ko-KR" altLang="en-US" dirty="0" smtClean="0">
                <a:ea typeface="나눔고딕" panose="020D0604000000000000"/>
              </a:rPr>
              <a:t>인증서 </a:t>
            </a:r>
            <a:r>
              <a:rPr lang="ko-KR" altLang="en-US" dirty="0" err="1" smtClean="0">
                <a:ea typeface="나눔고딕" panose="020D0604000000000000"/>
              </a:rPr>
              <a:t>확장영역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기관 </a:t>
            </a:r>
            <a:r>
              <a:rPr lang="ko-KR" altLang="en-US" dirty="0" smtClean="0">
                <a:ea typeface="나눔고딕" panose="020D0604000000000000"/>
              </a:rPr>
              <a:t>키 </a:t>
            </a:r>
            <a:r>
              <a:rPr lang="ko-KR" altLang="en-US" dirty="0" err="1" smtClean="0">
                <a:ea typeface="나눔고딕" panose="020D0604000000000000"/>
              </a:rPr>
              <a:t>식별자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주체 </a:t>
            </a:r>
            <a:r>
              <a:rPr lang="ko-KR" altLang="en-US" dirty="0" smtClean="0">
                <a:ea typeface="나눔고딕" panose="020D0604000000000000"/>
              </a:rPr>
              <a:t>키 </a:t>
            </a:r>
            <a:r>
              <a:rPr lang="ko-KR" altLang="en-US" dirty="0" err="1" smtClean="0">
                <a:ea typeface="나눔고딕" panose="020D0604000000000000"/>
              </a:rPr>
              <a:t>식별자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주체 </a:t>
            </a:r>
            <a:r>
              <a:rPr lang="ko-KR" altLang="en-US" dirty="0" smtClean="0">
                <a:ea typeface="나눔고딕" panose="020D0604000000000000"/>
              </a:rPr>
              <a:t>대체 이름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en-US" altLang="ko-KR" dirty="0" smtClean="0">
                <a:ea typeface="나눔고딕" panose="020D0604000000000000"/>
              </a:rPr>
              <a:t>CRL </a:t>
            </a:r>
            <a:r>
              <a:rPr lang="ko-KR" altLang="en-US" dirty="0" smtClean="0">
                <a:ea typeface="나눔고딕" panose="020D0604000000000000"/>
              </a:rPr>
              <a:t>배포 지점</a:t>
            </a:r>
            <a:endParaRPr lang="en-US" altLang="ko-KR" dirty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기관 </a:t>
            </a:r>
            <a:r>
              <a:rPr lang="ko-KR" altLang="en-US" dirty="0" smtClean="0">
                <a:ea typeface="나눔고딕" panose="020D0604000000000000"/>
              </a:rPr>
              <a:t>정보 </a:t>
            </a:r>
            <a:r>
              <a:rPr lang="ko-KR" altLang="en-US" dirty="0" err="1" smtClean="0">
                <a:ea typeface="나눔고딕" panose="020D0604000000000000"/>
              </a:rPr>
              <a:t>엑세스</a:t>
            </a:r>
            <a:endParaRPr lang="en-US" altLang="ko-KR" dirty="0" smtClean="0">
              <a:ea typeface="나눔고딕" panose="020D0604000000000000"/>
            </a:endParaRPr>
          </a:p>
          <a:p>
            <a:r>
              <a:rPr lang="ko-KR" altLang="en-US" dirty="0" smtClean="0">
                <a:ea typeface="나눔고딕" panose="020D0604000000000000"/>
              </a:rPr>
              <a:t>키 </a:t>
            </a:r>
            <a:r>
              <a:rPr lang="ko-KR" altLang="en-US" dirty="0" smtClean="0">
                <a:ea typeface="나눔고딕" panose="020D0604000000000000"/>
              </a:rPr>
              <a:t>사용 용도</a:t>
            </a:r>
            <a:endParaRPr lang="ko-KR" altLang="en-US" dirty="0"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711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41167" y="2249714"/>
            <a:ext cx="3109666" cy="3109665"/>
            <a:chOff x="4397847" y="1730846"/>
            <a:chExt cx="3396306" cy="3396305"/>
          </a:xfrm>
        </p:grpSpPr>
        <p:sp>
          <p:nvSpPr>
            <p:cNvPr id="7" name="직사각형 6"/>
            <p:cNvSpPr/>
            <p:nvPr/>
          </p:nvSpPr>
          <p:spPr>
            <a:xfrm rot="2700000">
              <a:off x="5436000" y="1730846"/>
              <a:ext cx="1320000" cy="13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700000">
              <a:off x="4397847" y="2768999"/>
              <a:ext cx="1320000" cy="13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2700000">
              <a:off x="6474153" y="2768999"/>
              <a:ext cx="1320000" cy="13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5436000" y="3807151"/>
              <a:ext cx="1320000" cy="13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화살표: 오각형 14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8880" y="37055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Certificate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9077" y="1564923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액티브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공생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6408" y="1889254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사이트마다 다른 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액티브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필요함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7743" y="340654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 문제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86598" y="3730877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 익스플로러 외에 다른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 브라우저와 호환 안됨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06014" y="340654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짧은 유효기간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18622" y="3730877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년의 유효기간이</a:t>
            </a:r>
            <a:endParaRPr lang="en-US" altLang="ko-KR" sz="1400" dirty="0" smtClean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지나면 갱신 필요함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9263" y="532169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보안 취약성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5295" y="5646029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DDOS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좀비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</a:p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악성코드의 주 감염경로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69" y="2495723"/>
            <a:ext cx="710641" cy="71064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8880" y="708053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공인인증서 문제점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28" y="3504542"/>
            <a:ext cx="747830" cy="67934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91" y="4358334"/>
            <a:ext cx="931461" cy="75035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27" y="3498754"/>
            <a:ext cx="853044" cy="7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오각형 1"/>
          <p:cNvSpPr/>
          <p:nvPr/>
        </p:nvSpPr>
        <p:spPr>
          <a:xfrm>
            <a:off x="361950" y="419100"/>
            <a:ext cx="147716" cy="65495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8880" y="370553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Certificate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302549" y="1724400"/>
            <a:ext cx="9619683" cy="4093073"/>
            <a:chOff x="1271017" y="1787465"/>
            <a:chExt cx="9619683" cy="3686844"/>
          </a:xfrm>
        </p:grpSpPr>
        <p:sp>
          <p:nvSpPr>
            <p:cNvPr id="38" name="사다리꼴 37"/>
            <p:cNvSpPr/>
            <p:nvPr/>
          </p:nvSpPr>
          <p:spPr>
            <a:xfrm rot="10800000">
              <a:off x="5528009" y="4219768"/>
              <a:ext cx="1092178" cy="1228497"/>
            </a:xfrm>
            <a:prstGeom prst="trapezoid">
              <a:avLst>
                <a:gd name="adj" fmla="val 3589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>
              <a:off x="3048362" y="1787465"/>
              <a:ext cx="1092178" cy="1228497"/>
            </a:xfrm>
            <a:prstGeom prst="trapezoid">
              <a:avLst>
                <a:gd name="adj" fmla="val 35897"/>
              </a:avLst>
            </a:prstGeom>
            <a:solidFill>
              <a:srgbClr val="D76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다리꼴 38"/>
            <p:cNvSpPr/>
            <p:nvPr/>
          </p:nvSpPr>
          <p:spPr>
            <a:xfrm>
              <a:off x="8014570" y="1787465"/>
              <a:ext cx="1092178" cy="1228497"/>
            </a:xfrm>
            <a:prstGeom prst="trapezoid">
              <a:avLst>
                <a:gd name="adj" fmla="val 35897"/>
              </a:avLst>
            </a:prstGeom>
            <a:solidFill>
              <a:srgbClr val="D76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8714458" y="1787466"/>
              <a:ext cx="2176242" cy="3686843"/>
              <a:chOff x="8248364" y="2014539"/>
              <a:chExt cx="1620759" cy="3398699"/>
            </a:xfrm>
            <a:solidFill>
              <a:schemeClr val="bg1">
                <a:lumMod val="75000"/>
              </a:schemeClr>
            </a:solidFill>
          </p:grpSpPr>
          <p:sp>
            <p:nvSpPr>
              <p:cNvPr id="41" name="직각 삼각형 40"/>
              <p:cNvSpPr/>
              <p:nvPr/>
            </p:nvSpPr>
            <p:spPr>
              <a:xfrm>
                <a:off x="8248365" y="2014539"/>
                <a:ext cx="1620758" cy="44767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248364" y="2462213"/>
                <a:ext cx="1620758" cy="249078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/>
              <p:cNvSpPr/>
              <p:nvPr/>
            </p:nvSpPr>
            <p:spPr>
              <a:xfrm rot="10800000">
                <a:off x="8248364" y="4953000"/>
                <a:ext cx="1620758" cy="46023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6230617" y="1787466"/>
              <a:ext cx="2176243" cy="3673214"/>
              <a:chOff x="6230617" y="1787466"/>
              <a:chExt cx="2176243" cy="3673214"/>
            </a:xfrm>
            <a:solidFill>
              <a:schemeClr val="accent2"/>
            </a:solidFill>
          </p:grpSpPr>
          <p:sp>
            <p:nvSpPr>
              <p:cNvPr id="34" name="직각 삼각형 33"/>
              <p:cNvSpPr/>
              <p:nvPr/>
            </p:nvSpPr>
            <p:spPr>
              <a:xfrm flipH="1">
                <a:off x="6230617" y="1787466"/>
                <a:ext cx="2176242" cy="48562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 flipH="1">
                <a:off x="6230618" y="2273094"/>
                <a:ext cx="2176242" cy="2701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각 삼각형 43"/>
              <p:cNvSpPr/>
              <p:nvPr/>
            </p:nvSpPr>
            <p:spPr>
              <a:xfrm rot="10800000" flipH="1">
                <a:off x="6230617" y="4975052"/>
                <a:ext cx="2176242" cy="48562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271017" y="1787466"/>
              <a:ext cx="2176243" cy="3660798"/>
              <a:chOff x="688879" y="2008189"/>
              <a:chExt cx="2176243" cy="3660798"/>
            </a:xfrm>
            <a:solidFill>
              <a:schemeClr val="accent2"/>
            </a:solidFill>
          </p:grpSpPr>
          <p:grpSp>
            <p:nvGrpSpPr>
              <p:cNvPr id="8" name="그룹 7"/>
              <p:cNvGrpSpPr/>
              <p:nvPr/>
            </p:nvGrpSpPr>
            <p:grpSpPr>
              <a:xfrm>
                <a:off x="688879" y="2008189"/>
                <a:ext cx="2176243" cy="3660798"/>
                <a:chOff x="688879" y="2008189"/>
                <a:chExt cx="2176243" cy="3660798"/>
              </a:xfrm>
              <a:grpFill/>
            </p:grpSpPr>
            <p:sp>
              <p:nvSpPr>
                <p:cNvPr id="20" name="직각 삼각형 19"/>
                <p:cNvSpPr/>
                <p:nvPr/>
              </p:nvSpPr>
              <p:spPr>
                <a:xfrm flipH="1">
                  <a:off x="688879" y="2008189"/>
                  <a:ext cx="2176242" cy="48562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flipH="1">
                  <a:off x="688880" y="2493817"/>
                  <a:ext cx="2176242" cy="270195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직각 삼각형 46"/>
                <p:cNvSpPr/>
                <p:nvPr/>
              </p:nvSpPr>
              <p:spPr>
                <a:xfrm rot="10800000">
                  <a:off x="688880" y="5183359"/>
                  <a:ext cx="2176240" cy="485628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6" name="직각 삼각형 45"/>
              <p:cNvSpPr/>
              <p:nvPr/>
            </p:nvSpPr>
            <p:spPr>
              <a:xfrm rot="10800000" flipH="1">
                <a:off x="688879" y="5180940"/>
                <a:ext cx="2176242" cy="48562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741554" y="1787466"/>
              <a:ext cx="2182375" cy="3660798"/>
              <a:chOff x="3798704" y="1787466"/>
              <a:chExt cx="2182375" cy="3660798"/>
            </a:xfrm>
          </p:grpSpPr>
          <p:sp>
            <p:nvSpPr>
              <p:cNvPr id="48" name="직각 삼각형 47"/>
              <p:cNvSpPr/>
              <p:nvPr/>
            </p:nvSpPr>
            <p:spPr>
              <a:xfrm rot="10800000">
                <a:off x="3798704" y="4962636"/>
                <a:ext cx="2182373" cy="485628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3804837" y="1787466"/>
                <a:ext cx="2176242" cy="3187586"/>
                <a:chOff x="8248364" y="2014539"/>
                <a:chExt cx="1620759" cy="2938461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30" name="직각 삼각형 29"/>
                <p:cNvSpPr/>
                <p:nvPr/>
              </p:nvSpPr>
              <p:spPr>
                <a:xfrm>
                  <a:off x="8248365" y="2014539"/>
                  <a:ext cx="1620758" cy="447674"/>
                </a:xfrm>
                <a:prstGeom prst="rt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8248364" y="2462213"/>
                  <a:ext cx="1620758" cy="249078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1865525" y="3593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뱅크사인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02548" y="4120159"/>
            <a:ext cx="22021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chemeClr val="bg1"/>
                </a:solidFill>
              </a:rPr>
              <a:t>은행권 주도로 만들어졌지만</a:t>
            </a:r>
            <a:r>
              <a:rPr lang="en-US" altLang="ko-KR" sz="1350" dirty="0" smtClean="0">
                <a:solidFill>
                  <a:schemeClr val="bg1"/>
                </a:solidFill>
              </a:rPr>
              <a:t>, </a:t>
            </a:r>
            <a:r>
              <a:rPr lang="ko-KR" altLang="en-US" sz="1350" dirty="0" smtClean="0">
                <a:solidFill>
                  <a:schemeClr val="bg1"/>
                </a:solidFill>
              </a:rPr>
              <a:t>여전히 별도 앱 설치</a:t>
            </a:r>
            <a:r>
              <a:rPr lang="en-US" altLang="ko-KR" sz="1350" dirty="0" smtClean="0">
                <a:solidFill>
                  <a:schemeClr val="bg1"/>
                </a:solidFill>
              </a:rPr>
              <a:t>/</a:t>
            </a:r>
            <a:r>
              <a:rPr lang="ko-KR" altLang="en-US" sz="1350" dirty="0" smtClean="0">
                <a:solidFill>
                  <a:schemeClr val="bg1"/>
                </a:solidFill>
              </a:rPr>
              <a:t>실행 필요해 불편</a:t>
            </a:r>
            <a:r>
              <a:rPr lang="en-US" altLang="ko-KR" sz="1350" dirty="0" smtClean="0">
                <a:solidFill>
                  <a:schemeClr val="bg1"/>
                </a:solidFill>
              </a:rPr>
              <a:t>.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27349" y="248336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QR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774646" y="3020396"/>
            <a:ext cx="22021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/>
              <a:t>스마트폰으로 </a:t>
            </a:r>
            <a:r>
              <a:rPr lang="en-US" altLang="ko-KR" sz="1350" dirty="0" smtClean="0"/>
              <a:t>QR</a:t>
            </a:r>
            <a:r>
              <a:rPr lang="ko-KR" altLang="en-US" sz="1350" dirty="0" smtClean="0"/>
              <a:t>코드를 스캔하면 각종 결제 가능</a:t>
            </a:r>
            <a:endParaRPr lang="ko-KR" altLang="en-US" sz="135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05278" y="3593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블록체인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42301" y="4120159"/>
            <a:ext cx="220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smtClean="0">
                <a:solidFill>
                  <a:schemeClr val="bg1"/>
                </a:solidFill>
              </a:rPr>
              <a:t>컴퓨터마다 분산된 장부를 통해 개인정보</a:t>
            </a:r>
            <a:r>
              <a:rPr lang="en-US" altLang="ko-KR" sz="1350" dirty="0" smtClean="0">
                <a:solidFill>
                  <a:schemeClr val="bg1"/>
                </a:solidFill>
              </a:rPr>
              <a:t>, </a:t>
            </a:r>
            <a:r>
              <a:rPr lang="ko-KR" altLang="en-US" sz="1350" dirty="0" smtClean="0">
                <a:solidFill>
                  <a:schemeClr val="bg1"/>
                </a:solidFill>
              </a:rPr>
              <a:t>데이터 변조 등을 최소화시켜 정보유출 예방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77376" y="24525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생체인증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714399" y="2927930"/>
            <a:ext cx="22021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 err="1" smtClean="0">
                <a:ea typeface="나눔고딕" panose="020D0604000000000000"/>
              </a:rPr>
              <a:t>정맥인식</a:t>
            </a:r>
            <a:r>
              <a:rPr lang="en-US" altLang="ko-KR" sz="1350" dirty="0" smtClean="0">
                <a:ea typeface="나눔고딕" panose="020D0604000000000000"/>
              </a:rPr>
              <a:t>, </a:t>
            </a:r>
            <a:r>
              <a:rPr lang="ko-KR" altLang="en-US" sz="1350" dirty="0" smtClean="0">
                <a:ea typeface="나눔고딕" panose="020D0604000000000000"/>
              </a:rPr>
              <a:t>홍채인식</a:t>
            </a:r>
            <a:r>
              <a:rPr lang="en-US" altLang="ko-KR" sz="1350" dirty="0" smtClean="0">
                <a:ea typeface="나눔고딕" panose="020D0604000000000000"/>
              </a:rPr>
              <a:t>, </a:t>
            </a:r>
            <a:r>
              <a:rPr lang="ko-KR" altLang="en-US" sz="1350" dirty="0" err="1" smtClean="0">
                <a:ea typeface="나눔고딕" panose="020D0604000000000000"/>
              </a:rPr>
              <a:t>안면익식</a:t>
            </a:r>
            <a:r>
              <a:rPr lang="en-US" altLang="ko-KR" sz="1350" dirty="0" smtClean="0">
                <a:ea typeface="나눔고딕" panose="020D0604000000000000"/>
              </a:rPr>
              <a:t>, </a:t>
            </a:r>
            <a:r>
              <a:rPr lang="ko-KR" altLang="en-US" sz="1350" dirty="0" smtClean="0">
                <a:ea typeface="나눔고딕" panose="020D0604000000000000"/>
              </a:rPr>
              <a:t>음성인식</a:t>
            </a:r>
            <a:r>
              <a:rPr lang="en-US" altLang="ko-KR" sz="1350" dirty="0" smtClean="0">
                <a:ea typeface="나눔고딕" panose="020D0604000000000000"/>
              </a:rPr>
              <a:t>, </a:t>
            </a:r>
            <a:r>
              <a:rPr lang="ko-KR" altLang="en-US" sz="1350" dirty="0" smtClean="0">
                <a:ea typeface="나눔고딕" panose="020D0604000000000000"/>
              </a:rPr>
              <a:t>지문인식 등을 통해 자신임을 증명</a:t>
            </a:r>
            <a:endParaRPr lang="ko-KR" altLang="en-US" sz="1350" dirty="0">
              <a:ea typeface="나눔고딕" panose="020D060400000000000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8880" y="69777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공인인증서 대안</a:t>
            </a:r>
            <a:endParaRPr lang="ko-KR" altLang="en-US" sz="2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36" y="2415922"/>
            <a:ext cx="1165108" cy="1064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53" y="4049379"/>
            <a:ext cx="1450128" cy="11973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85" y="2243052"/>
            <a:ext cx="1158738" cy="11145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62" y="3919370"/>
            <a:ext cx="1828509" cy="12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0917" b="-99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0098" y="2637785"/>
            <a:ext cx="2689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1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250</Words>
  <Application>Microsoft Office PowerPoint</Application>
  <PresentationFormat>와이드스크린</PresentationFormat>
  <Paragraphs>83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ASUS</cp:lastModifiedBy>
  <cp:revision>56</cp:revision>
  <dcterms:created xsi:type="dcterms:W3CDTF">2016-12-05T08:14:09Z</dcterms:created>
  <dcterms:modified xsi:type="dcterms:W3CDTF">2019-02-14T12:33:56Z</dcterms:modified>
</cp:coreProperties>
</file>