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Default Extension="fntdata" ContentType="application/x-fontdata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58"/>
  </p:notesMasterIdLst>
  <p:sldIdLst>
    <p:sldId id="256" r:id="rId2"/>
    <p:sldId id="312" r:id="rId3"/>
    <p:sldId id="258" r:id="rId4"/>
    <p:sldId id="316" r:id="rId5"/>
    <p:sldId id="259" r:id="rId6"/>
    <p:sldId id="311" r:id="rId7"/>
    <p:sldId id="288" r:id="rId8"/>
    <p:sldId id="289" r:id="rId9"/>
    <p:sldId id="290" r:id="rId10"/>
    <p:sldId id="291" r:id="rId11"/>
    <p:sldId id="292" r:id="rId12"/>
    <p:sldId id="293" r:id="rId13"/>
    <p:sldId id="294" r:id="rId14"/>
    <p:sldId id="295" r:id="rId15"/>
    <p:sldId id="296" r:id="rId16"/>
    <p:sldId id="297" r:id="rId17"/>
    <p:sldId id="298" r:id="rId18"/>
    <p:sldId id="299" r:id="rId19"/>
    <p:sldId id="300" r:id="rId20"/>
    <p:sldId id="301" r:id="rId21"/>
    <p:sldId id="302" r:id="rId22"/>
    <p:sldId id="303" r:id="rId23"/>
    <p:sldId id="304" r:id="rId24"/>
    <p:sldId id="309" r:id="rId25"/>
    <p:sldId id="305" r:id="rId26"/>
    <p:sldId id="306" r:id="rId27"/>
    <p:sldId id="307" r:id="rId28"/>
    <p:sldId id="310" r:id="rId29"/>
    <p:sldId id="272" r:id="rId30"/>
    <p:sldId id="273" r:id="rId31"/>
    <p:sldId id="274" r:id="rId32"/>
    <p:sldId id="313" r:id="rId33"/>
    <p:sldId id="314" r:id="rId34"/>
    <p:sldId id="275" r:id="rId35"/>
    <p:sldId id="276" r:id="rId36"/>
    <p:sldId id="277" r:id="rId37"/>
    <p:sldId id="278" r:id="rId38"/>
    <p:sldId id="279" r:id="rId39"/>
    <p:sldId id="280" r:id="rId40"/>
    <p:sldId id="281" r:id="rId41"/>
    <p:sldId id="284" r:id="rId42"/>
    <p:sldId id="285" r:id="rId43"/>
    <p:sldId id="286" r:id="rId44"/>
    <p:sldId id="287" r:id="rId45"/>
    <p:sldId id="308" r:id="rId46"/>
    <p:sldId id="260" r:id="rId47"/>
    <p:sldId id="261" r:id="rId48"/>
    <p:sldId id="262" r:id="rId49"/>
    <p:sldId id="263" r:id="rId50"/>
    <p:sldId id="264" r:id="rId51"/>
    <p:sldId id="265" r:id="rId52"/>
    <p:sldId id="266" r:id="rId53"/>
    <p:sldId id="267" r:id="rId54"/>
    <p:sldId id="268" r:id="rId55"/>
    <p:sldId id="282" r:id="rId56"/>
    <p:sldId id="315" r:id="rId57"/>
  </p:sldIdLst>
  <p:sldSz cx="13004800" cy="9753600"/>
  <p:notesSz cx="6858000" cy="9144000"/>
  <p:embeddedFontLst>
    <p:embeddedFont>
      <p:font typeface="Times" panose="02020603050405020304" pitchFamily="18" charset="0"/>
      <p:regular r:id="rId59"/>
      <p:bold r:id="rId60"/>
      <p:italic r:id="rId61"/>
      <p:boldItalic r:id="rId62"/>
    </p:embeddedFont>
    <p:embeddedFont>
      <p:font typeface="나눔스퀘어" panose="020B0600000101010101" pitchFamily="50" charset="-127"/>
      <p:regular r:id="rId63"/>
    </p:embeddedFont>
    <p:embeddedFont>
      <p:font typeface="나눔스퀘어 Bold" panose="020B0600000101010101" pitchFamily="50" charset="-127"/>
      <p:bold r:id="rId64"/>
    </p:embeddedFont>
    <p:embeddedFont>
      <p:font typeface="나눔스퀘어 ExtraBold" panose="020B0600000101010101" pitchFamily="50" charset="-127"/>
      <p:bold r:id="rId65"/>
    </p:embeddedFont>
  </p:embeddedFontLst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1800" b="0" i="0" u="none" strike="noStrike" cap="none" spc="0" normalizeH="0" baseline="0">
        <a:ln>
          <a:noFill/>
        </a:ln>
        <a:solidFill>
          <a:srgbClr val="000000"/>
        </a:solidFill>
        <a:effectLst/>
        <a:uFillTx/>
      </a:defRPr>
    </a:defPPr>
    <a:lvl1pPr marL="0" marR="0" indent="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나눔스퀘어"/>
        <a:ea typeface="나눔스퀘어"/>
        <a:cs typeface="나눔스퀘어"/>
        <a:sym typeface="나눔스퀘어"/>
      </a:defRPr>
    </a:lvl1pPr>
    <a:lvl2pPr marL="0" marR="0" indent="228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나눔스퀘어"/>
        <a:ea typeface="나눔스퀘어"/>
        <a:cs typeface="나눔스퀘어"/>
        <a:sym typeface="나눔스퀘어"/>
      </a:defRPr>
    </a:lvl2pPr>
    <a:lvl3pPr marL="0" marR="0" indent="457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나눔스퀘어"/>
        <a:ea typeface="나눔스퀘어"/>
        <a:cs typeface="나눔스퀘어"/>
        <a:sym typeface="나눔스퀘어"/>
      </a:defRPr>
    </a:lvl3pPr>
    <a:lvl4pPr marL="0" marR="0" indent="685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나눔스퀘어"/>
        <a:ea typeface="나눔스퀘어"/>
        <a:cs typeface="나눔스퀘어"/>
        <a:sym typeface="나눔스퀘어"/>
      </a:defRPr>
    </a:lvl4pPr>
    <a:lvl5pPr marL="0" marR="0" indent="9144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나눔스퀘어"/>
        <a:ea typeface="나눔스퀘어"/>
        <a:cs typeface="나눔스퀘어"/>
        <a:sym typeface="나눔스퀘어"/>
      </a:defRPr>
    </a:lvl5pPr>
    <a:lvl6pPr marL="0" marR="0" indent="11430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나눔스퀘어"/>
        <a:ea typeface="나눔스퀘어"/>
        <a:cs typeface="나눔스퀘어"/>
        <a:sym typeface="나눔스퀘어"/>
      </a:defRPr>
    </a:lvl6pPr>
    <a:lvl7pPr marL="0" marR="0" indent="13716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나눔스퀘어"/>
        <a:ea typeface="나눔스퀘어"/>
        <a:cs typeface="나눔스퀘어"/>
        <a:sym typeface="나눔스퀘어"/>
      </a:defRPr>
    </a:lvl7pPr>
    <a:lvl8pPr marL="0" marR="0" indent="16002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나눔스퀘어"/>
        <a:ea typeface="나눔스퀘어"/>
        <a:cs typeface="나눔스퀘어"/>
        <a:sym typeface="나눔스퀘어"/>
      </a:defRPr>
    </a:lvl8pPr>
    <a:lvl9pPr marL="0" marR="0" indent="1828800" algn="ctr" defTabSz="584200" rtl="0" fontAlgn="auto" latinLnBrk="0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kumimoji="0" sz="2400" b="1" i="0" u="none" strike="noStrike" cap="none" spc="0" normalizeH="0" baseline="0">
        <a:ln>
          <a:noFill/>
        </a:ln>
        <a:solidFill>
          <a:srgbClr val="FFFFFF"/>
        </a:solidFill>
        <a:effectLst/>
        <a:uFillTx/>
        <a:latin typeface="나눔스퀘어"/>
        <a:ea typeface="나눔스퀘어"/>
        <a:cs typeface="나눔스퀘어"/>
        <a:sym typeface="나눔스퀘어"/>
      </a:defRPr>
    </a:lvl9pPr>
  </p:defaultTextStyle>
  <p:extLst>
    <p:ext uri="{EFAFB233-063F-42B5-8137-9DF3F51BA10A}">
      <p15:sldGuideLst xmlns:p15="http://schemas.microsoft.com/office/powerpoint/2012/main">
        <p15:guide id="3" pos="4096" userDrawn="1">
          <p15:clr>
            <a:srgbClr val="A4A3A4"/>
          </p15:clr>
        </p15:guide>
        <p15:guide id="4" orient="horz" pos="3049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940675A-B579-460E-94D1-54222C63F5DA}">
  <a:tblStyle styleId="{4C3C2611-4C71-4FC5-86AE-919BDF0F9419}" styleName="">
    <a:tblBg/>
    <a:wholeTbl>
      <a:tcTxStyle b="off" i="off">
        <a:font>
          <a:latin typeface="나눔스퀘어"/>
          <a:ea typeface="나눔스퀘어"/>
          <a:cs typeface="나눔스퀘어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나눔스퀘어"/>
          <a:ea typeface="나눔스퀘어"/>
          <a:cs typeface="나눔스퀘어"/>
        </a:font>
        <a:srgbClr val="FFFFFF"/>
      </a:tcTxStyle>
      <a:tcStyle>
        <a:tcBdr>
          <a:left>
            <a:ln w="12700" cap="flat">
              <a:solidFill>
                <a:srgbClr val="D6D6D6"/>
              </a:solidFill>
              <a:prstDash val="solid"/>
              <a:miter lim="400000"/>
            </a:ln>
          </a:left>
          <a:right>
            <a:ln w="254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ff" i="off">
        <a:font>
          <a:latin typeface="나눔스퀘어"/>
          <a:ea typeface="나눔스퀘어"/>
          <a:cs typeface="나눔스퀘어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254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6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lastRow>
    <a:firstRow>
      <a:tcTxStyle b="on" i="off">
        <a:font>
          <a:latin typeface="나눔스퀘어"/>
          <a:ea typeface="나눔스퀘어"/>
          <a:cs typeface="나눔스퀘어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6D6"/>
              </a:solidFill>
              <a:prstDash val="solid"/>
              <a:miter lim="400000"/>
            </a:ln>
          </a:top>
          <a:bottom>
            <a:ln w="254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solidFill>
            <a:srgbClr val="032650"/>
          </a:solidFill>
        </a:fill>
      </a:tcStyle>
    </a:firstRow>
  </a:tblStyle>
  <a:tblStyle styleId="{C7B018BB-80A7-4F77-B60F-C8B233D01FF8}" styleName="">
    <a:tblBg/>
    <a:wholeTbl>
      <a:tcTxStyle b="off" i="off">
        <a:font>
          <a:latin typeface="나눔스퀘어"/>
          <a:ea typeface="나눔스퀘어"/>
          <a:cs typeface="나눔스퀘어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prstDash val="solid"/>
              <a:miter lim="400000"/>
            </a:ln>
          </a:left>
          <a:right>
            <a:ln w="127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solidFill>
                <a:srgbClr val="929292"/>
              </a:solidFill>
              <a:prstDash val="solid"/>
              <a:miter lim="400000"/>
            </a:ln>
          </a:bottom>
          <a:insideH>
            <a:ln w="12700" cap="flat">
              <a:solidFill>
                <a:srgbClr val="929292"/>
              </a:solidFill>
              <a:prstDash val="solid"/>
              <a:miter lim="400000"/>
            </a:ln>
          </a:insideH>
          <a:insideV>
            <a:ln w="127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나눔스퀘어"/>
          <a:ea typeface="나눔스퀘어"/>
          <a:cs typeface="나눔스퀘어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84E00"/>
          </a:solidFill>
        </a:fill>
      </a:tcStyle>
    </a:firstCol>
    <a:lastRow>
      <a:tcTxStyle b="off" i="off">
        <a:font>
          <a:latin typeface="나눔스퀘어"/>
          <a:ea typeface="나눔스퀘어"/>
          <a:cs typeface="나눔스퀘어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lastRow>
    <a:firstRow>
      <a:tcTxStyle b="on" i="off">
        <a:font>
          <a:latin typeface="나눔스퀘어"/>
          <a:ea typeface="나눔스퀘어"/>
          <a:cs typeface="나눔스퀘어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017101"/>
          </a:solidFill>
        </a:fill>
      </a:tcStyle>
    </a:firstRow>
  </a:tblStyle>
  <a:tblStyle styleId="{EEE7283C-3CF3-47DC-8721-378D4A62B228}" styleName="">
    <a:tblBg/>
    <a:wholeTbl>
      <a:tcTxStyle b="off" i="off">
        <a:font>
          <a:latin typeface="나눔스퀘어"/>
          <a:ea typeface="나눔스퀘어"/>
          <a:cs typeface="나눔스퀘어"/>
        </a:font>
        <a:srgbClr val="FFFFFF"/>
      </a:tcTxStyle>
      <a:tcStyle>
        <a:tcBdr>
          <a:left>
            <a:ln w="12700" cap="flat">
              <a:solidFill>
                <a:srgbClr val="AAAAAA"/>
              </a:solidFill>
              <a:prstDash val="solid"/>
              <a:miter lim="400000"/>
            </a:ln>
          </a:left>
          <a:right>
            <a:ln w="12700" cap="flat">
              <a:solidFill>
                <a:srgbClr val="AAAAAA"/>
              </a:solidFill>
              <a:prstDash val="solid"/>
              <a:miter lim="400000"/>
            </a:ln>
          </a:right>
          <a:top>
            <a:ln w="12700" cap="flat">
              <a:solidFill>
                <a:srgbClr val="AAAAAA"/>
              </a:solidFill>
              <a:prstDash val="solid"/>
              <a:miter lim="400000"/>
            </a:ln>
          </a:top>
          <a:bottom>
            <a:ln w="12700" cap="flat">
              <a:solidFill>
                <a:srgbClr val="AAAAAA"/>
              </a:solidFill>
              <a:prstDash val="solid"/>
              <a:miter lim="400000"/>
            </a:ln>
          </a:bottom>
          <a:insideH>
            <a:ln w="12700" cap="flat">
              <a:solidFill>
                <a:srgbClr val="AAAAAA"/>
              </a:solidFill>
              <a:prstDash val="solid"/>
              <a:miter lim="400000"/>
            </a:ln>
          </a:insideH>
          <a:insideV>
            <a:ln w="12700" cap="flat">
              <a:solidFill>
                <a:srgbClr val="AAAAAA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나눔스퀘어"/>
          <a:ea typeface="나눔스퀘어"/>
          <a:cs typeface="나눔스퀘어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/>
          </a:solidFill>
        </a:fill>
      </a:tcStyle>
    </a:firstCol>
    <a:lastRow>
      <a:tcTxStyle b="off" i="off">
        <a:font>
          <a:latin typeface="나눔스퀘어"/>
          <a:ea typeface="나눔스퀘어"/>
          <a:cs typeface="나눔스퀘어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lastRow>
    <a:firstRow>
      <a:tcTxStyle b="on" i="off">
        <a:font>
          <a:latin typeface="나눔스퀘어"/>
          <a:ea typeface="나눔스퀘어"/>
          <a:cs typeface="나눔스퀘어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5">
              <a:hueOff val="106375"/>
              <a:satOff val="9554"/>
              <a:lumOff val="-13516"/>
            </a:schemeClr>
          </a:solidFill>
        </a:fill>
      </a:tcStyle>
    </a:firstRow>
  </a:tblStyle>
  <a:tblStyle styleId="{CF821DB8-F4EB-4A41-A1BA-3FCAFE7338EE}" styleName="">
    <a:tblBg/>
    <a:wholeTbl>
      <a:tcTxStyle b="off" i="off">
        <a:font>
          <a:latin typeface="나눔스퀘어"/>
          <a:ea typeface="나눔스퀘어"/>
          <a:cs typeface="나눔스퀘어"/>
        </a:font>
        <a:srgbClr val="FFFFFF"/>
      </a:tcTxStyle>
      <a:tcStyle>
        <a:tcBdr>
          <a:left>
            <a:ln w="12700" cap="flat">
              <a:solidFill>
                <a:srgbClr val="D6D7D6"/>
              </a:solidFill>
              <a:prstDash val="solid"/>
              <a:miter lim="400000"/>
            </a:ln>
          </a:left>
          <a:right>
            <a:ln w="12700" cap="flat">
              <a:solidFill>
                <a:srgbClr val="D6D7D6"/>
              </a:solidFill>
              <a:prstDash val="solid"/>
              <a:miter lim="400000"/>
            </a:ln>
          </a:right>
          <a:top>
            <a:ln w="12700" cap="flat">
              <a:solidFill>
                <a:srgbClr val="D6D7D6"/>
              </a:solidFill>
              <a:prstDash val="solid"/>
              <a:miter lim="400000"/>
            </a:ln>
          </a:top>
          <a:bottom>
            <a:ln w="12700" cap="flat">
              <a:solidFill>
                <a:srgbClr val="D6D7D6"/>
              </a:solidFill>
              <a:prstDash val="solid"/>
              <a:miter lim="400000"/>
            </a:ln>
          </a:bottom>
          <a:insideH>
            <a:ln w="12700" cap="flat">
              <a:solidFill>
                <a:srgbClr val="D6D7D6"/>
              </a:solidFill>
              <a:prstDash val="solid"/>
              <a:miter lim="400000"/>
            </a:ln>
          </a:insideH>
          <a:insideV>
            <a:ln w="12700" cap="flat">
              <a:solidFill>
                <a:srgbClr val="D6D7D6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나눔스퀘어"/>
          <a:ea typeface="나눔스퀘어"/>
          <a:cs typeface="나눔스퀘어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6">
              <a:hueOff val="-119728"/>
              <a:satOff val="5580"/>
              <a:lumOff val="-12961"/>
            </a:schemeClr>
          </a:solidFill>
        </a:fill>
      </a:tcStyle>
    </a:firstCol>
    <a:lastRow>
      <a:tcTxStyle b="off" i="off">
        <a:font>
          <a:latin typeface="나눔스퀘어"/>
          <a:ea typeface="나눔스퀘어"/>
          <a:cs typeface="나눔스퀘어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lastRow>
    <a:firstRow>
      <a:tcTxStyle b="on" i="off">
        <a:font>
          <a:latin typeface="나눔스퀘어"/>
          <a:ea typeface="나눔스퀘어"/>
          <a:cs typeface="나눔스퀘어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650E48"/>
          </a:solidFill>
        </a:fill>
      </a:tcStyle>
    </a:firstRow>
  </a:tblStyle>
  <a:tblStyle styleId="{33BA23B1-9221-436E-865A-0063620EA4FD}" styleName="">
    <a:tblBg/>
    <a:wholeTbl>
      <a:tcTxStyle b="off" i="off">
        <a:font>
          <a:latin typeface="나눔스퀘어"/>
          <a:ea typeface="나눔스퀘어"/>
          <a:cs typeface="나눔스퀘어"/>
        </a:font>
        <a:srgbClr val="FFFFFF"/>
      </a:tcTxStyle>
      <a:tcStyle>
        <a:tcBdr>
          <a:left>
            <a:ln w="12700" cap="flat">
              <a:solidFill>
                <a:srgbClr val="909090"/>
              </a:solidFill>
              <a:prstDash val="solid"/>
              <a:miter lim="400000"/>
            </a:ln>
          </a:left>
          <a:right>
            <a:ln w="12700" cap="flat">
              <a:solidFill>
                <a:srgbClr val="909090"/>
              </a:solidFill>
              <a:prstDash val="solid"/>
              <a:miter lim="400000"/>
            </a:ln>
          </a:right>
          <a:top>
            <a:ln w="12700" cap="flat">
              <a:solidFill>
                <a:srgbClr val="909090"/>
              </a:solidFill>
              <a:prstDash val="solid"/>
              <a:miter lim="400000"/>
            </a:ln>
          </a:top>
          <a:bottom>
            <a:ln w="12700" cap="flat">
              <a:solidFill>
                <a:srgbClr val="909090"/>
              </a:solidFill>
              <a:prstDash val="solid"/>
              <a:miter lim="400000"/>
            </a:ln>
          </a:bottom>
          <a:insideH>
            <a:ln w="12700" cap="flat">
              <a:solidFill>
                <a:srgbClr val="909090"/>
              </a:solidFill>
              <a:prstDash val="solid"/>
              <a:miter lim="400000"/>
            </a:ln>
          </a:insideH>
          <a:insideV>
            <a:ln w="12700" cap="flat">
              <a:solidFill>
                <a:srgbClr val="909090"/>
              </a:solidFill>
              <a:prstDash val="solid"/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나눔스퀘어"/>
          <a:ea typeface="나눔스퀘어"/>
          <a:cs typeface="나눔스퀘어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798089"/>
          </a:solidFill>
        </a:fill>
      </a:tcStyle>
    </a:firstCol>
    <a:lastRow>
      <a:tcTxStyle b="off" i="off">
        <a:font>
          <a:latin typeface="나눔스퀘어"/>
          <a:ea typeface="나눔스퀘어"/>
          <a:cs typeface="나눔스퀘어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lastRow>
    <a:firstRow>
      <a:tcTxStyle b="on" i="off">
        <a:font>
          <a:latin typeface="나눔스퀘어"/>
          <a:ea typeface="나눔스퀘어"/>
          <a:cs typeface="나눔스퀘어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96A0AC"/>
          </a:solidFill>
        </a:fill>
      </a:tcStyle>
    </a:firstRow>
  </a:tblStyle>
  <a:tblStyle styleId="{2708684C-4D16-4618-839F-0558EEFCDFE6}" styleName="">
    <a:tblBg/>
    <a:wholeTbl>
      <a:tcTxStyle b="off" i="off">
        <a:font>
          <a:latin typeface="나눔스퀘어"/>
          <a:ea typeface="나눔스퀘어"/>
          <a:cs typeface="나눔스퀘어"/>
        </a:font>
        <a:srgbClr val="FFFFFF"/>
      </a:tcTxStyle>
      <a:tcStyle>
        <a:tcBdr>
          <a:lef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left>
          <a:right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right>
          <a:top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top>
          <a:bottom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bottom>
          <a:insideH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H>
          <a:insideV>
            <a:ln w="12700" cap="flat">
              <a:solidFill>
                <a:srgbClr val="929292"/>
              </a:solidFill>
              <a:custDash>
                <a:ds d="200000" sp="200000"/>
              </a:custDash>
              <a:miter lim="400000"/>
            </a:ln>
          </a:insideV>
        </a:tcBdr>
        <a:fill>
          <a:noFill/>
        </a:fill>
      </a:tcStyle>
    </a:wholeTbl>
    <a:band2H>
      <a:tcTxStyle/>
      <a:tcStyle>
        <a:tcBdr/>
        <a:fill>
          <a:solidFill>
            <a:srgbClr val="747676">
              <a:alpha val="63790"/>
            </a:srgbClr>
          </a:solidFill>
        </a:fill>
      </a:tcStyle>
    </a:band2H>
    <a:firstCol>
      <a:tcTxStyle b="on" i="off">
        <a:font>
          <a:latin typeface="나눔스퀘어"/>
          <a:ea typeface="나눔스퀘어"/>
          <a:cs typeface="나눔스퀘어"/>
        </a:font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Col>
    <a:lastRow>
      <a:tcTxStyle b="off" i="off">
        <a:font>
          <a:latin typeface="나눔스퀘어"/>
          <a:ea typeface="나눔스퀘어"/>
          <a:cs typeface="나눔스퀘어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25400" cap="flat">
              <a:solidFill>
                <a:srgbClr val="929292"/>
              </a:solidFill>
              <a:prstDash val="solid"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lastRow>
    <a:firstRow>
      <a:tcTxStyle b="on" i="off">
        <a:font>
          <a:latin typeface="나눔스퀘어"/>
          <a:ea typeface="나눔스퀘어"/>
          <a:cs typeface="나눔스퀘어"/>
        </a:font>
        <a:srgbClr val="FFFFFF"/>
      </a:tcTxStyle>
      <a:tcStyle>
        <a:tcBdr>
          <a:left>
            <a:ln w="25400" cap="flat">
              <a:solidFill>
                <a:srgbClr val="929292"/>
              </a:solidFill>
              <a:prstDash val="solid"/>
              <a:miter lim="400000"/>
            </a:ln>
          </a:left>
          <a:right>
            <a:ln w="25400" cap="flat">
              <a:solidFill>
                <a:srgbClr val="929292"/>
              </a:solidFill>
              <a:prstDash val="solid"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25400" cap="flat">
              <a:solidFill>
                <a:srgbClr val="929292"/>
              </a:solidFill>
              <a:prstDash val="solid"/>
              <a:miter lim="400000"/>
            </a:ln>
          </a:bottom>
          <a:insideH>
            <a:ln w="25400" cap="flat">
              <a:solidFill>
                <a:srgbClr val="929292"/>
              </a:solidFill>
              <a:prstDash val="solid"/>
              <a:miter lim="400000"/>
            </a:ln>
          </a:insideH>
          <a:insideV>
            <a:ln w="25400" cap="flat">
              <a:solidFill>
                <a:srgbClr val="929292"/>
              </a:solidFill>
              <a:prstDash val="solid"/>
              <a:miter lim="400000"/>
            </a:ln>
          </a:insideV>
        </a:tcBdr>
        <a:fill>
          <a:noFill/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58" d="100"/>
          <a:sy n="58" d="100"/>
        </p:scale>
        <p:origin x="1474" y="53"/>
      </p:cViewPr>
      <p:guideLst>
        <p:guide pos="4096"/>
        <p:guide orient="horz" pos="3049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openxmlformats.org/officeDocument/2006/relationships/font" Target="fonts/font5.fntdata"/><Relationship Id="rId68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notesMaster" Target="notesMasters/notesMaster1.xml"/><Relationship Id="rId66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slide" Target="slides/slide56.xml"/><Relationship Id="rId61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font" Target="fonts/font2.fntdata"/><Relationship Id="rId65" Type="http://schemas.openxmlformats.org/officeDocument/2006/relationships/font" Target="fonts/font7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64" Type="http://schemas.openxmlformats.org/officeDocument/2006/relationships/font" Target="fonts/font6.fntdata"/><Relationship Id="rId69" Type="http://schemas.openxmlformats.org/officeDocument/2006/relationships/tableStyles" Target="tableStyles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font" Target="fonts/font1.fntdata"/><Relationship Id="rId67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openxmlformats.org/officeDocument/2006/relationships/font" Target="fonts/font4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6" name="Shape 116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endParaRPr dirty="0"/>
          </a:p>
        </p:txBody>
      </p:sp>
      <p:sp>
        <p:nvSpPr>
          <p:cNvPr id="117" name="Shape 117"/>
          <p:cNvSpPr>
            <a:spLocks noGrp="1"/>
          </p:cNvSpPr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endParaR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나눔스퀘어" panose="020B0600000101010101" pitchFamily="50" charset="-127"/>
        <a:ea typeface="나눔스퀘어" panose="020B0600000101010101" pitchFamily="50" charset="-127"/>
        <a:cs typeface="나눔스퀘어" panose="020B0600000101010101" pitchFamily="50" charset="-127"/>
        <a:sym typeface="나눔스퀘어"/>
      </a:defRPr>
    </a:lvl1pPr>
    <a:lvl2pPr indent="228600" defTabSz="457200" latinLnBrk="0">
      <a:lnSpc>
        <a:spcPct val="117999"/>
      </a:lnSpc>
      <a:defRPr sz="2200">
        <a:latin typeface="나눔스퀘어"/>
        <a:ea typeface="나눔스퀘어"/>
        <a:cs typeface="나눔스퀘어"/>
        <a:sym typeface="나눔스퀘어"/>
      </a:defRPr>
    </a:lvl2pPr>
    <a:lvl3pPr indent="457200" defTabSz="457200" latinLnBrk="0">
      <a:lnSpc>
        <a:spcPct val="117999"/>
      </a:lnSpc>
      <a:defRPr sz="2200">
        <a:latin typeface="나눔스퀘어"/>
        <a:ea typeface="나눔스퀘어"/>
        <a:cs typeface="나눔스퀘어"/>
        <a:sym typeface="나눔스퀘어"/>
      </a:defRPr>
    </a:lvl3pPr>
    <a:lvl4pPr indent="685800" defTabSz="457200" latinLnBrk="0">
      <a:lnSpc>
        <a:spcPct val="117999"/>
      </a:lnSpc>
      <a:defRPr sz="2200">
        <a:latin typeface="나눔스퀘어"/>
        <a:ea typeface="나눔스퀘어"/>
        <a:cs typeface="나눔스퀘어"/>
        <a:sym typeface="나눔스퀘어"/>
      </a:defRPr>
    </a:lvl4pPr>
    <a:lvl5pPr indent="914400" defTabSz="457200" latinLnBrk="0">
      <a:lnSpc>
        <a:spcPct val="117999"/>
      </a:lnSpc>
      <a:defRPr sz="2200">
        <a:latin typeface="나눔스퀘어"/>
        <a:ea typeface="나눔스퀘어"/>
        <a:cs typeface="나눔스퀘어"/>
        <a:sym typeface="나눔스퀘어"/>
      </a:defRPr>
    </a:lvl5pPr>
    <a:lvl6pPr indent="1143000" defTabSz="457200" latinLnBrk="0">
      <a:lnSpc>
        <a:spcPct val="117999"/>
      </a:lnSpc>
      <a:defRPr sz="2200">
        <a:latin typeface="나눔스퀘어"/>
        <a:ea typeface="나눔스퀘어"/>
        <a:cs typeface="나눔스퀘어"/>
        <a:sym typeface="나눔스퀘어"/>
      </a:defRPr>
    </a:lvl6pPr>
    <a:lvl7pPr indent="1371600" defTabSz="457200" latinLnBrk="0">
      <a:lnSpc>
        <a:spcPct val="117999"/>
      </a:lnSpc>
      <a:defRPr sz="2200">
        <a:latin typeface="나눔스퀘어"/>
        <a:ea typeface="나눔스퀘어"/>
        <a:cs typeface="나눔스퀘어"/>
        <a:sym typeface="나눔스퀘어"/>
      </a:defRPr>
    </a:lvl7pPr>
    <a:lvl8pPr indent="1600200" defTabSz="457200" latinLnBrk="0">
      <a:lnSpc>
        <a:spcPct val="117999"/>
      </a:lnSpc>
      <a:defRPr sz="2200">
        <a:latin typeface="나눔스퀘어"/>
        <a:ea typeface="나눔스퀘어"/>
        <a:cs typeface="나눔스퀘어"/>
        <a:sym typeface="나눔스퀘어"/>
      </a:defRPr>
    </a:lvl8pPr>
    <a:lvl9pPr indent="1828800" defTabSz="457200" latinLnBrk="0">
      <a:lnSpc>
        <a:spcPct val="117999"/>
      </a:lnSpc>
      <a:defRPr sz="2200">
        <a:latin typeface="나눔스퀘어"/>
        <a:ea typeface="나눔스퀘어"/>
        <a:cs typeface="나눔스퀘어"/>
        <a:sym typeface="나눔스퀘어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슬라이드 이미지 개체 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슬라이드 노트 개체 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23928831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제목 및 부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제목 텍스트"/>
          <p:cNvSpPr txBox="1">
            <a:spLocks noGrp="1"/>
          </p:cNvSpPr>
          <p:nvPr>
            <p:ph type="title"/>
          </p:nvPr>
        </p:nvSpPr>
        <p:spPr>
          <a:xfrm>
            <a:off x="1270000" y="1638300"/>
            <a:ext cx="10464800" cy="3302000"/>
          </a:xfrm>
          <a:prstGeom prst="rect">
            <a:avLst/>
          </a:prstGeom>
        </p:spPr>
        <p:txBody>
          <a:bodyPr anchor="b"/>
          <a:lstStyle>
            <a:lvl1pPr>
              <a:defRPr/>
            </a:lvl1pPr>
          </a:lstStyle>
          <a:p>
            <a:r>
              <a:rPr dirty="0" err="1"/>
              <a:t>제목</a:t>
            </a:r>
            <a:r>
              <a:rPr dirty="0"/>
              <a:t> </a:t>
            </a:r>
            <a:r>
              <a:rPr dirty="0" err="1"/>
              <a:t>텍스트</a:t>
            </a:r>
            <a:endParaRPr dirty="0"/>
          </a:p>
        </p:txBody>
      </p:sp>
      <p:sp>
        <p:nvSpPr>
          <p:cNvPr id="12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1270000" y="50292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1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인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–Johnny Appleseed"/>
          <p:cNvSpPr txBox="1">
            <a:spLocks noGrp="1"/>
          </p:cNvSpPr>
          <p:nvPr>
            <p:ph type="body" sz="quarter" idx="13"/>
          </p:nvPr>
        </p:nvSpPr>
        <p:spPr>
          <a:xfrm>
            <a:off x="1270000" y="6362700"/>
            <a:ext cx="10464800" cy="461366"/>
          </a:xfrm>
          <a:prstGeom prst="rect">
            <a:avLst/>
          </a:prstGeom>
        </p:spPr>
        <p:txBody>
          <a:bodyPr anchor="t"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sz="2400" i="1"/>
            </a:lvl1pPr>
          </a:lstStyle>
          <a:p>
            <a:r>
              <a:t>–Johnny Appleseed</a:t>
            </a:r>
          </a:p>
        </p:txBody>
      </p:sp>
      <p:sp>
        <p:nvSpPr>
          <p:cNvPr id="94" name="“여기에 인용을 입력하십시오.”"/>
          <p:cNvSpPr txBox="1">
            <a:spLocks noGrp="1"/>
          </p:cNvSpPr>
          <p:nvPr>
            <p:ph type="body" sz="quarter" idx="14"/>
          </p:nvPr>
        </p:nvSpPr>
        <p:spPr>
          <a:xfrm>
            <a:off x="1270000" y="4290678"/>
            <a:ext cx="10464800" cy="645617"/>
          </a:xfrm>
          <a:prstGeom prst="rect">
            <a:avLst/>
          </a:prstGeom>
        </p:spPr>
        <p:txBody>
          <a:bodyPr>
            <a:spAutoFit/>
          </a:bodyPr>
          <a:lstStyle>
            <a:lvl1pPr marL="0" indent="0" algn="ctr">
              <a:spcBef>
                <a:spcPts val="0"/>
              </a:spcBef>
              <a:buClrTx/>
              <a:buSzTx/>
              <a:buNone/>
              <a:defRPr sz="3400">
                <a:latin typeface="나눔스퀘어 Bold" panose="020B0600000101010101" pitchFamily="50" charset="-127"/>
                <a:ea typeface="나눔스퀘어 Bold" panose="020B0600000101010101" pitchFamily="50" charset="-127"/>
                <a:cs typeface="+mn-cs"/>
                <a:sym typeface="나눔스퀘어"/>
              </a:defRPr>
            </a:lvl1pPr>
          </a:lstStyle>
          <a:p>
            <a:r>
              <a:rPr dirty="0"/>
              <a:t>“</a:t>
            </a:r>
            <a:r>
              <a:rPr dirty="0" err="1"/>
              <a:t>여기에</a:t>
            </a:r>
            <a:r>
              <a:rPr dirty="0"/>
              <a:t> </a:t>
            </a:r>
            <a:r>
              <a:rPr dirty="0" err="1"/>
              <a:t>인용을</a:t>
            </a:r>
            <a:r>
              <a:rPr dirty="0"/>
              <a:t> </a:t>
            </a:r>
            <a:r>
              <a:rPr dirty="0" err="1"/>
              <a:t>입력하십시오</a:t>
            </a:r>
            <a:r>
              <a:rPr dirty="0"/>
              <a:t>.” </a:t>
            </a:r>
          </a:p>
        </p:txBody>
      </p:sp>
      <p:sp>
        <p:nvSpPr>
          <p:cNvPr id="95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이미지"/>
          <p:cNvSpPr>
            <a:spLocks noGrp="1"/>
          </p:cNvSpPr>
          <p:nvPr>
            <p:ph type="pic" idx="13"/>
          </p:nvPr>
        </p:nvSpPr>
        <p:spPr>
          <a:xfrm>
            <a:off x="0" y="0"/>
            <a:ext cx="13004800" cy="9753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10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빈 페이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0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ko-KR" altLang="en-US" dirty="0"/>
              <a:t>마스터 제목 스타일 편집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fld id="{A1F351C3-531B-4A1B-B3E9-AAE2D01066A0}" type="datetimeFigureOut">
              <a:rPr lang="ko-KR" altLang="en-US" smtClean="0"/>
              <a:pPr/>
              <a:t>2019-02-15</a:t>
            </a:fld>
            <a:endParaRPr lang="ko-KR" alt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나눔스퀘어" panose="020B0600000101010101" pitchFamily="50" charset="-127"/>
                <a:ea typeface="나눔스퀘어" panose="020B0600000101010101" pitchFamily="50" charset="-127"/>
              </a:defRPr>
            </a:lvl1pPr>
          </a:lstStyle>
          <a:p>
            <a:endParaRPr lang="ko-KR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321882" y="9296400"/>
            <a:ext cx="354264" cy="348813"/>
          </a:xfrm>
        </p:spPr>
        <p:txBody>
          <a:bodyPr/>
          <a:lstStyle/>
          <a:p>
            <a:fld id="{4C88AB63-FCD0-4AF6-9740-53385FDD107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8344221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8440840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수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이미지"/>
          <p:cNvSpPr>
            <a:spLocks noGrp="1"/>
          </p:cNvSpPr>
          <p:nvPr>
            <p:ph type="pic" idx="13"/>
          </p:nvPr>
        </p:nvSpPr>
        <p:spPr>
          <a:xfrm>
            <a:off x="1619250" y="673100"/>
            <a:ext cx="9758016" cy="5905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21" name="제목 텍스트"/>
          <p:cNvSpPr txBox="1">
            <a:spLocks noGrp="1"/>
          </p:cNvSpPr>
          <p:nvPr>
            <p:ph type="title"/>
          </p:nvPr>
        </p:nvSpPr>
        <p:spPr>
          <a:xfrm>
            <a:off x="1270000" y="6718300"/>
            <a:ext cx="10464800" cy="14224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dirty="0" err="1"/>
              <a:t>제목</a:t>
            </a:r>
            <a:r>
              <a:rPr dirty="0"/>
              <a:t> </a:t>
            </a:r>
            <a:r>
              <a:rPr dirty="0" err="1"/>
              <a:t>텍스트</a:t>
            </a:r>
            <a:endParaRPr dirty="0"/>
          </a:p>
        </p:txBody>
      </p:sp>
      <p:sp>
        <p:nvSpPr>
          <p:cNvPr id="22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1270000" y="8153400"/>
            <a:ext cx="10464800" cy="11303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23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- 가운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제목 텍스트"/>
          <p:cNvSpPr txBox="1">
            <a:spLocks noGrp="1"/>
          </p:cNvSpPr>
          <p:nvPr>
            <p:ph type="title"/>
          </p:nvPr>
        </p:nvSpPr>
        <p:spPr>
          <a:xfrm>
            <a:off x="1270000" y="3225800"/>
            <a:ext cx="10464800" cy="3302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dirty="0" err="1"/>
              <a:t>제목</a:t>
            </a:r>
            <a:r>
              <a:rPr dirty="0"/>
              <a:t> </a:t>
            </a:r>
            <a:r>
              <a:rPr dirty="0" err="1"/>
              <a:t>텍스트</a:t>
            </a:r>
            <a:endParaRPr dirty="0"/>
          </a:p>
        </p:txBody>
      </p:sp>
      <p:sp>
        <p:nvSpPr>
          <p:cNvPr id="3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수직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이미지"/>
          <p:cNvSpPr>
            <a:spLocks noGrp="1"/>
          </p:cNvSpPr>
          <p:nvPr>
            <p:ph type="pic" sz="half" idx="13"/>
          </p:nvPr>
        </p:nvSpPr>
        <p:spPr>
          <a:xfrm>
            <a:off x="6718300" y="638919"/>
            <a:ext cx="5334001" cy="8216901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39" name="제목 텍스트"/>
          <p:cNvSpPr txBox="1">
            <a:spLocks noGrp="1"/>
          </p:cNvSpPr>
          <p:nvPr>
            <p:ph type="title"/>
          </p:nvPr>
        </p:nvSpPr>
        <p:spPr>
          <a:xfrm>
            <a:off x="952500" y="635000"/>
            <a:ext cx="5334000" cy="3987800"/>
          </a:xfrm>
          <a:prstGeom prst="rect">
            <a:avLst/>
          </a:prstGeom>
        </p:spPr>
        <p:txBody>
          <a:bodyPr anchor="b"/>
          <a:lstStyle>
            <a:lvl1pPr>
              <a:defRPr sz="6000"/>
            </a:lvl1pPr>
          </a:lstStyle>
          <a:p>
            <a:r>
              <a:rPr dirty="0" err="1"/>
              <a:t>제목</a:t>
            </a:r>
            <a:r>
              <a:rPr dirty="0"/>
              <a:t> </a:t>
            </a:r>
            <a:r>
              <a:rPr dirty="0" err="1"/>
              <a:t>텍스트</a:t>
            </a:r>
            <a:endParaRPr dirty="0"/>
          </a:p>
        </p:txBody>
      </p:sp>
      <p:sp>
        <p:nvSpPr>
          <p:cNvPr id="40" name="본문 첫 번째 줄…"/>
          <p:cNvSpPr txBox="1">
            <a:spLocks noGrp="1"/>
          </p:cNvSpPr>
          <p:nvPr>
            <p:ph type="body" sz="quarter" idx="1"/>
          </p:nvPr>
        </p:nvSpPr>
        <p:spPr>
          <a:xfrm>
            <a:off x="952500" y="4724400"/>
            <a:ext cx="5334000" cy="4114800"/>
          </a:xfrm>
          <a:prstGeom prst="rect">
            <a:avLst/>
          </a:prstGeom>
        </p:spPr>
        <p:txBody>
          <a:bodyPr anchor="t"/>
          <a:lstStyle>
            <a:lvl1pPr marL="0" indent="0" algn="ctr">
              <a:spcBef>
                <a:spcPts val="0"/>
              </a:spcBef>
              <a:buClrTx/>
              <a:buSzTx/>
              <a:buNone/>
              <a:defRPr sz="3700"/>
            </a:lvl1pPr>
            <a:lvl2pPr marL="0" indent="0" algn="ctr">
              <a:spcBef>
                <a:spcPts val="0"/>
              </a:spcBef>
              <a:buClrTx/>
              <a:buSzTx/>
              <a:buNone/>
              <a:defRPr sz="3700"/>
            </a:lvl2pPr>
            <a:lvl3pPr marL="0" indent="0" algn="ctr">
              <a:spcBef>
                <a:spcPts val="0"/>
              </a:spcBef>
              <a:buClrTx/>
              <a:buSzTx/>
              <a:buNone/>
              <a:defRPr sz="3700"/>
            </a:lvl3pPr>
            <a:lvl4pPr marL="0" indent="0" algn="ctr">
              <a:spcBef>
                <a:spcPts val="0"/>
              </a:spcBef>
              <a:buClrTx/>
              <a:buSzTx/>
              <a:buNone/>
              <a:defRPr sz="3700"/>
            </a:lvl4pPr>
            <a:lvl5pPr marL="0" indent="0" algn="ctr">
              <a:spcBef>
                <a:spcPts val="0"/>
              </a:spcBef>
              <a:buClrTx/>
              <a:buSzTx/>
              <a:buNone/>
              <a:defRPr sz="37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41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- 상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dirty="0" err="1"/>
              <a:t>제목</a:t>
            </a:r>
            <a:r>
              <a:rPr dirty="0"/>
              <a:t> </a:t>
            </a:r>
            <a:r>
              <a:rPr dirty="0" err="1"/>
              <a:t>텍스트</a:t>
            </a:r>
            <a:endParaRPr dirty="0"/>
          </a:p>
        </p:txBody>
      </p:sp>
      <p:sp>
        <p:nvSpPr>
          <p:cNvPr id="49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 및 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dirty="0" err="1"/>
              <a:t>제목</a:t>
            </a:r>
            <a:r>
              <a:rPr dirty="0"/>
              <a:t> </a:t>
            </a:r>
            <a:r>
              <a:rPr dirty="0" err="1"/>
              <a:t>텍스트</a:t>
            </a:r>
            <a:endParaRPr dirty="0"/>
          </a:p>
        </p:txBody>
      </p:sp>
      <p:sp>
        <p:nvSpPr>
          <p:cNvPr id="57" name="본문 첫 번째 줄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5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제목, 구분점 및 사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이미지"/>
          <p:cNvSpPr>
            <a:spLocks noGrp="1"/>
          </p:cNvSpPr>
          <p:nvPr>
            <p:ph type="pic" sz="half" idx="13"/>
          </p:nvPr>
        </p:nvSpPr>
        <p:spPr>
          <a:xfrm>
            <a:off x="6718300" y="2590800"/>
            <a:ext cx="5334000" cy="62865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제목 텍스트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dirty="0" err="1"/>
              <a:t>제목</a:t>
            </a:r>
            <a:r>
              <a:rPr dirty="0"/>
              <a:t> </a:t>
            </a:r>
            <a:r>
              <a:rPr dirty="0" err="1"/>
              <a:t>텍스트</a:t>
            </a:r>
            <a:endParaRPr dirty="0"/>
          </a:p>
        </p:txBody>
      </p:sp>
      <p:sp>
        <p:nvSpPr>
          <p:cNvPr id="67" name="본문 첫 번째 줄…"/>
          <p:cNvSpPr txBox="1">
            <a:spLocks noGrp="1"/>
          </p:cNvSpPr>
          <p:nvPr>
            <p:ph type="body" sz="half" idx="1"/>
          </p:nvPr>
        </p:nvSpPr>
        <p:spPr>
          <a:xfrm>
            <a:off x="952500" y="2590800"/>
            <a:ext cx="5334000" cy="6286500"/>
          </a:xfrm>
          <a:prstGeom prst="rect">
            <a:avLst/>
          </a:prstGeom>
        </p:spPr>
        <p:txBody>
          <a:bodyPr/>
          <a:lstStyle>
            <a:lvl1pPr marL="342900" indent="-342900">
              <a:spcBef>
                <a:spcPts val="3200"/>
              </a:spcBef>
              <a:buClrTx/>
              <a:defRPr sz="2800"/>
            </a:lvl1pPr>
            <a:lvl2pPr marL="685800" indent="-342900">
              <a:spcBef>
                <a:spcPts val="3200"/>
              </a:spcBef>
              <a:buClrTx/>
              <a:defRPr sz="2800"/>
            </a:lvl2pPr>
            <a:lvl3pPr marL="1028700" indent="-342900">
              <a:spcBef>
                <a:spcPts val="3200"/>
              </a:spcBef>
              <a:buClrTx/>
              <a:defRPr sz="2800"/>
            </a:lvl3pPr>
            <a:lvl4pPr marL="1371600" indent="-342900">
              <a:spcBef>
                <a:spcPts val="3200"/>
              </a:spcBef>
              <a:buClrTx/>
              <a:defRPr sz="2800"/>
            </a:lvl4pPr>
            <a:lvl5pPr marL="1714500" indent="-342900">
              <a:spcBef>
                <a:spcPts val="3200"/>
              </a:spcBef>
              <a:buClrTx/>
              <a:defRPr sz="2800"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68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구분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952500" y="1270000"/>
            <a:ext cx="11099800" cy="7213600"/>
          </a:xfrm>
          <a:prstGeom prst="rect">
            <a:avLst/>
          </a:prstGeom>
        </p:spPr>
        <p:txBody>
          <a:bodyPr/>
          <a:lstStyle>
            <a:lvl1pPr>
              <a:buClrTx/>
            </a:lvl1pPr>
            <a:lvl2pPr>
              <a:buClrTx/>
            </a:lvl2pPr>
            <a:lvl3pPr>
              <a:buClrTx/>
            </a:lvl3pPr>
            <a:lvl4pPr>
              <a:buClrTx/>
            </a:lvl4pPr>
            <a:lvl5pPr>
              <a:buClrTx/>
            </a:lvl5pPr>
          </a:lstStyle>
          <a:p>
            <a:r>
              <a:t>본문 첫 번째 줄</a:t>
            </a:r>
          </a:p>
          <a:p>
            <a:pPr lvl="1"/>
            <a:r>
              <a:t>본문 두 번째 줄</a:t>
            </a:r>
          </a:p>
          <a:p>
            <a:pPr lvl="2"/>
            <a:r>
              <a:t>본문 세 번째 줄</a:t>
            </a:r>
          </a:p>
          <a:p>
            <a:pPr lvl="3"/>
            <a:r>
              <a:t>본문 네 번째 줄</a:t>
            </a:r>
          </a:p>
          <a:p>
            <a:pPr lvl="4"/>
            <a:r>
              <a:t>본문 다섯 번째 줄</a:t>
            </a:r>
          </a:p>
        </p:txBody>
      </p:sp>
      <p:sp>
        <p:nvSpPr>
          <p:cNvPr id="76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사진 - 3장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이미지"/>
          <p:cNvSpPr>
            <a:spLocks noGrp="1"/>
          </p:cNvSpPr>
          <p:nvPr>
            <p:ph type="pic" sz="quarter" idx="13"/>
          </p:nvPr>
        </p:nvSpPr>
        <p:spPr>
          <a:xfrm>
            <a:off x="6731000" y="49657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4" name="이미지"/>
          <p:cNvSpPr>
            <a:spLocks noGrp="1"/>
          </p:cNvSpPr>
          <p:nvPr>
            <p:ph type="pic" sz="quarter" idx="14"/>
          </p:nvPr>
        </p:nvSpPr>
        <p:spPr>
          <a:xfrm>
            <a:off x="6731000" y="635000"/>
            <a:ext cx="5334000" cy="38989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5" name="이미지"/>
          <p:cNvSpPr>
            <a:spLocks noGrp="1"/>
          </p:cNvSpPr>
          <p:nvPr>
            <p:ph type="pic" sz="half" idx="15"/>
          </p:nvPr>
        </p:nvSpPr>
        <p:spPr>
          <a:xfrm>
            <a:off x="952500" y="635000"/>
            <a:ext cx="5334000" cy="82296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86" name="슬라이드 번호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</p:cSld>
  <p:clrMapOvr>
    <a:masterClrMapping/>
  </p:clrMapOvr>
  <p:transition spd="med"/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텍스트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21590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rPr dirty="0" err="1"/>
              <a:t>제목</a:t>
            </a:r>
            <a:r>
              <a:rPr dirty="0"/>
              <a:t> </a:t>
            </a:r>
            <a:r>
              <a:rPr dirty="0" err="1"/>
              <a:t>텍스트</a:t>
            </a:r>
            <a:endParaRPr dirty="0"/>
          </a:p>
        </p:txBody>
      </p:sp>
      <p:sp>
        <p:nvSpPr>
          <p:cNvPr id="3" name="본문 첫 번째 줄…"/>
          <p:cNvSpPr txBox="1">
            <a:spLocks noGrp="1"/>
          </p:cNvSpPr>
          <p:nvPr>
            <p:ph type="body" idx="1"/>
          </p:nvPr>
        </p:nvSpPr>
        <p:spPr>
          <a:xfrm>
            <a:off x="952500" y="2590800"/>
            <a:ext cx="11099800" cy="6286500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>
            <a:normAutofit/>
          </a:bodyPr>
          <a:lstStyle/>
          <a:p>
            <a:r>
              <a:rPr dirty="0" err="1"/>
              <a:t>본문</a:t>
            </a:r>
            <a:r>
              <a:rPr dirty="0"/>
              <a:t> 첫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1"/>
            <a:r>
              <a:rPr dirty="0" err="1"/>
              <a:t>본문</a:t>
            </a:r>
            <a:r>
              <a:rPr dirty="0"/>
              <a:t> 두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2"/>
            <a:r>
              <a:rPr dirty="0" err="1"/>
              <a:t>본문</a:t>
            </a:r>
            <a:r>
              <a:rPr dirty="0"/>
              <a:t> 세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3"/>
            <a:r>
              <a:rPr dirty="0" err="1"/>
              <a:t>본문</a:t>
            </a:r>
            <a:r>
              <a:rPr dirty="0"/>
              <a:t> 네 </a:t>
            </a:r>
            <a:r>
              <a:rPr dirty="0" err="1"/>
              <a:t>번째</a:t>
            </a:r>
            <a:r>
              <a:rPr dirty="0"/>
              <a:t> 줄</a:t>
            </a:r>
          </a:p>
          <a:p>
            <a:pPr lvl="4"/>
            <a:r>
              <a:rPr dirty="0" err="1"/>
              <a:t>본문</a:t>
            </a:r>
            <a:r>
              <a:rPr dirty="0"/>
              <a:t> </a:t>
            </a:r>
            <a:r>
              <a:rPr dirty="0" err="1"/>
              <a:t>다섯</a:t>
            </a:r>
            <a:r>
              <a:rPr dirty="0"/>
              <a:t> </a:t>
            </a:r>
            <a:r>
              <a:rPr dirty="0" err="1"/>
              <a:t>번째</a:t>
            </a:r>
            <a:r>
              <a:rPr dirty="0"/>
              <a:t> 줄</a:t>
            </a:r>
          </a:p>
        </p:txBody>
      </p:sp>
      <p:sp>
        <p:nvSpPr>
          <p:cNvPr id="4" name="슬라이드 번호"/>
          <p:cNvSpPr txBox="1">
            <a:spLocks noGrp="1"/>
          </p:cNvSpPr>
          <p:nvPr>
            <p:ph type="sldNum" sz="quarter" idx="2"/>
          </p:nvPr>
        </p:nvSpPr>
        <p:spPr>
          <a:xfrm>
            <a:off x="6201656" y="9296400"/>
            <a:ext cx="594715" cy="348813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>
            <a:spAutoFit/>
          </a:bodyPr>
          <a:lstStyle>
            <a:lvl1pPr>
              <a:defRPr sz="1600" b="0">
                <a:latin typeface="나눔스퀘어" panose="020B0600000101010101" pitchFamily="50" charset="-127"/>
                <a:ea typeface="나눔스퀘어" panose="020B0600000101010101" pitchFamily="50" charset="-127"/>
                <a:cs typeface="나눔스퀘어" panose="020B0600000101010101" pitchFamily="50" charset="-127"/>
                <a:sym typeface="나눔스퀘어"/>
              </a:defRPr>
            </a:lvl1pPr>
          </a:lstStyle>
          <a:p>
            <a:fld id="{86CB4B4D-7CA3-9044-876B-883B54F8677D}" type="slidenum">
              <a:rPr lang="en-US" altLang="ko-KR" smtClean="0"/>
              <a:pPr/>
              <a:t>‹#›</a:t>
            </a:fld>
            <a:endParaRPr lang="en-US" altLang="ko-KR" dirty="0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</p:sldLayoutIdLst>
  <p:transition spd="med"/>
  <p:txStyles>
    <p:title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나눔스퀘어 Bold" panose="020B0600000101010101" pitchFamily="50" charset="-127"/>
          <a:ea typeface="나눔스퀘어 Bold" panose="020B0600000101010101" pitchFamily="50" charset="-127"/>
          <a:cs typeface="+mn-cs"/>
          <a:sym typeface="나눔스퀘어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나눔스퀘어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나눔스퀘어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나눔스퀘어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나눔스퀘어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나눔스퀘어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나눔스퀘어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나눔스퀘어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8000" b="0" i="0" u="none" strike="noStrike" cap="none" spc="0" baseline="0">
          <a:ln>
            <a:noFill/>
          </a:ln>
          <a:solidFill>
            <a:srgbClr val="FFFFFF"/>
          </a:solidFill>
          <a:uFillTx/>
          <a:latin typeface="+mn-lt"/>
          <a:ea typeface="+mn-ea"/>
          <a:cs typeface="+mn-cs"/>
          <a:sym typeface="나눔스퀘어"/>
        </a:defRPr>
      </a:lvl9pPr>
    </p:titleStyle>
    <p:bodyStyle>
      <a:lvl1pPr marL="444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나눔스퀘어" panose="020B0600000101010101" pitchFamily="50" charset="-127"/>
          <a:ea typeface="나눔스퀘어" panose="020B0600000101010101" pitchFamily="50" charset="-127"/>
          <a:cs typeface="나눔스퀘어" panose="020B0600000101010101" pitchFamily="50" charset="-127"/>
          <a:sym typeface="나눔스퀘어"/>
        </a:defRPr>
      </a:lvl1pPr>
      <a:lvl2pPr marL="889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나눔스퀘어" panose="020B0600000101010101" pitchFamily="50" charset="-127"/>
          <a:ea typeface="나눔스퀘어" panose="020B0600000101010101" pitchFamily="50" charset="-127"/>
          <a:cs typeface="나눔스퀘어" panose="020B0600000101010101" pitchFamily="50" charset="-127"/>
          <a:sym typeface="나눔스퀘어"/>
        </a:defRPr>
      </a:lvl2pPr>
      <a:lvl3pPr marL="1333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나눔스퀘어" panose="020B0600000101010101" pitchFamily="50" charset="-127"/>
          <a:ea typeface="나눔스퀘어" panose="020B0600000101010101" pitchFamily="50" charset="-127"/>
          <a:cs typeface="나눔스퀘어" panose="020B0600000101010101" pitchFamily="50" charset="-127"/>
          <a:sym typeface="나눔스퀘어"/>
        </a:defRPr>
      </a:lvl3pPr>
      <a:lvl4pPr marL="1778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나눔스퀘어" panose="020B0600000101010101" pitchFamily="50" charset="-127"/>
          <a:ea typeface="나눔스퀘어" panose="020B0600000101010101" pitchFamily="50" charset="-127"/>
          <a:cs typeface="나눔스퀘어" panose="020B0600000101010101" pitchFamily="50" charset="-127"/>
          <a:sym typeface="나눔스퀘어"/>
        </a:defRPr>
      </a:lvl4pPr>
      <a:lvl5pPr marL="2222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나눔스퀘어" panose="020B0600000101010101" pitchFamily="50" charset="-127"/>
          <a:ea typeface="나눔스퀘어" panose="020B0600000101010101" pitchFamily="50" charset="-127"/>
          <a:cs typeface="나눔스퀘어" panose="020B0600000101010101" pitchFamily="50" charset="-127"/>
          <a:sym typeface="나눔스퀘어"/>
        </a:defRPr>
      </a:lvl5pPr>
      <a:lvl6pPr marL="2667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나눔스퀘어"/>
          <a:ea typeface="나눔스퀘어"/>
          <a:cs typeface="나눔스퀘어"/>
          <a:sym typeface="나눔스퀘어"/>
        </a:defRPr>
      </a:lvl6pPr>
      <a:lvl7pPr marL="3111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나눔스퀘어"/>
          <a:ea typeface="나눔스퀘어"/>
          <a:cs typeface="나눔스퀘어"/>
          <a:sym typeface="나눔스퀘어"/>
        </a:defRPr>
      </a:lvl7pPr>
      <a:lvl8pPr marL="35560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나눔스퀘어"/>
          <a:ea typeface="나눔스퀘어"/>
          <a:cs typeface="나눔스퀘어"/>
          <a:sym typeface="나눔스퀘어"/>
        </a:defRPr>
      </a:lvl8pPr>
      <a:lvl9pPr marL="4000500" marR="0" indent="-444500" algn="l" defTabSz="584200" rtl="0" latinLnBrk="0">
        <a:lnSpc>
          <a:spcPct val="100000"/>
        </a:lnSpc>
        <a:spcBef>
          <a:spcPts val="4200"/>
        </a:spcBef>
        <a:spcAft>
          <a:spcPts val="0"/>
        </a:spcAft>
        <a:buClr>
          <a:srgbClr val="FFFFFF"/>
        </a:buClr>
        <a:buSzPct val="145000"/>
        <a:buFontTx/>
        <a:buChar char="•"/>
        <a:tabLst/>
        <a:defRPr sz="3200" b="0" i="0" u="none" strike="noStrike" cap="none" spc="0" baseline="0">
          <a:ln>
            <a:noFill/>
          </a:ln>
          <a:solidFill>
            <a:srgbClr val="FFFFFF"/>
          </a:solidFill>
          <a:uFillTx/>
          <a:latin typeface="나눔스퀘어"/>
          <a:ea typeface="나눔스퀘어"/>
          <a:cs typeface="나눔스퀘어"/>
          <a:sym typeface="나눔스퀘어"/>
        </a:defRPr>
      </a:lvl9pPr>
    </p:bodyStyle>
    <p:otherStyle>
      <a:lvl1pPr marL="0" marR="0" indent="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나눔스퀘어"/>
        </a:defRPr>
      </a:lvl1pPr>
      <a:lvl2pPr marL="0" marR="0" indent="228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나눔스퀘어"/>
        </a:defRPr>
      </a:lvl2pPr>
      <a:lvl3pPr marL="0" marR="0" indent="457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나눔스퀘어"/>
        </a:defRPr>
      </a:lvl3pPr>
      <a:lvl4pPr marL="0" marR="0" indent="685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나눔스퀘어"/>
        </a:defRPr>
      </a:lvl4pPr>
      <a:lvl5pPr marL="0" marR="0" indent="9144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나눔스퀘어"/>
        </a:defRPr>
      </a:lvl5pPr>
      <a:lvl6pPr marL="0" marR="0" indent="11430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나눔스퀘어"/>
        </a:defRPr>
      </a:lvl6pPr>
      <a:lvl7pPr marL="0" marR="0" indent="13716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나눔스퀘어"/>
        </a:defRPr>
      </a:lvl7pPr>
      <a:lvl8pPr marL="0" marR="0" indent="16002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나눔스퀘어"/>
        </a:defRPr>
      </a:lvl8pPr>
      <a:lvl9pPr marL="0" marR="0" indent="1828800" algn="ctr" defTabSz="58420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sz="1600" b="0" i="0" u="none" strike="noStrike" cap="none" spc="0" baseline="0">
          <a:ln>
            <a:noFill/>
          </a:ln>
          <a:solidFill>
            <a:schemeClr val="tx1"/>
          </a:solidFill>
          <a:uFillTx/>
          <a:latin typeface="+mn-lt"/>
          <a:ea typeface="+mn-ea"/>
          <a:cs typeface="+mn-cs"/>
          <a:sym typeface="나눔스퀘어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3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3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3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3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3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3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2.xml"/></Relationships>
</file>

<file path=ppt/slides/_rels/slide5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AES"/>
          <p:cNvSpPr txBox="1">
            <a:spLocks noGrp="1"/>
          </p:cNvSpPr>
          <p:nvPr>
            <p:ph type="ctrTitle"/>
          </p:nvPr>
        </p:nvSpPr>
        <p:spPr>
          <a:xfrm>
            <a:off x="1270000" y="2026227"/>
            <a:ext cx="10464800" cy="3302000"/>
          </a:xfrm>
          <a:prstGeom prst="rect">
            <a:avLst/>
          </a:prstGeom>
        </p:spPr>
        <p:txBody>
          <a:bodyPr>
            <a:normAutofit fontScale="90000"/>
          </a:bodyPr>
          <a:lstStyle/>
          <a:p>
            <a:r>
              <a:rPr 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Advanced Encryption Standard</a:t>
            </a:r>
            <a:br>
              <a:rPr 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</a:br>
            <a:r>
              <a:rPr 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(AES)</a:t>
            </a:r>
            <a:endParaRPr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20" name="윤재웅…"/>
          <p:cNvSpPr txBox="1">
            <a:spLocks noGrp="1"/>
          </p:cNvSpPr>
          <p:nvPr>
            <p:ph type="subTitle" sz="quarter" idx="1"/>
          </p:nvPr>
        </p:nvSpPr>
        <p:spPr>
          <a:xfrm>
            <a:off x="1449882" y="6447816"/>
            <a:ext cx="10464800" cy="1130300"/>
          </a:xfrm>
          <a:prstGeom prst="rect">
            <a:avLst/>
          </a:prstGeom>
        </p:spPr>
        <p:txBody>
          <a:bodyPr>
            <a:noAutofit/>
          </a:bodyPr>
          <a:lstStyle/>
          <a:p>
            <a:pPr defTabSz="426466">
              <a:lnSpc>
                <a:spcPct val="150000"/>
              </a:lnSpc>
              <a:defRPr sz="2701"/>
            </a:pPr>
            <a:r>
              <a:rPr sz="30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윤재웅</a:t>
            </a:r>
            <a:endParaRPr sz="3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  <a:p>
            <a:pPr defTabSz="426466">
              <a:lnSpc>
                <a:spcPct val="150000"/>
              </a:lnSpc>
              <a:defRPr sz="2701"/>
            </a:pPr>
            <a:r>
              <a:rPr sz="3000"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이정현</a:t>
            </a:r>
            <a:endParaRPr sz="3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6E6E1E0-D205-4998-824C-E04252B9CD4B}"/>
              </a:ext>
            </a:extLst>
          </p:cNvPr>
          <p:cNvSpPr txBox="1"/>
          <p:nvPr/>
        </p:nvSpPr>
        <p:spPr>
          <a:xfrm>
            <a:off x="9642042" y="8967673"/>
            <a:ext cx="2595262" cy="471924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ko-KR" altLang="en-US" sz="2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sym typeface="나눔스퀘어"/>
              </a:rPr>
              <a:t>석사연구생 </a:t>
            </a:r>
            <a:r>
              <a:rPr kumimoji="0" lang="en-US" altLang="ko-KR" sz="2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sym typeface="나눔스퀘어"/>
              </a:rPr>
              <a:t>: </a:t>
            </a:r>
            <a:r>
              <a:rPr kumimoji="0" lang="ko-KR" altLang="en-US" sz="2400" b="0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나눔스퀘어" panose="020B0600000101010101" pitchFamily="50" charset="-127"/>
                <a:ea typeface="나눔스퀘어" panose="020B0600000101010101" pitchFamily="50" charset="-127"/>
                <a:sym typeface="나눔스퀘어"/>
              </a:rPr>
              <a:t>김경호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1AC79FD9-61C9-4217-A373-F19C3740B4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69755635"/>
              </p:ext>
            </p:extLst>
          </p:nvPr>
        </p:nvGraphicFramePr>
        <p:xfrm>
          <a:off x="938645" y="3303374"/>
          <a:ext cx="3516976" cy="3754584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879244">
                  <a:extLst>
                    <a:ext uri="{9D8B030D-6E8A-4147-A177-3AD203B41FA5}">
                      <a16:colId xmlns:a16="http://schemas.microsoft.com/office/drawing/2014/main" val="3434669460"/>
                    </a:ext>
                  </a:extLst>
                </a:gridCol>
                <a:gridCol w="879244">
                  <a:extLst>
                    <a:ext uri="{9D8B030D-6E8A-4147-A177-3AD203B41FA5}">
                      <a16:colId xmlns:a16="http://schemas.microsoft.com/office/drawing/2014/main" val="271962199"/>
                    </a:ext>
                  </a:extLst>
                </a:gridCol>
                <a:gridCol w="879244">
                  <a:extLst>
                    <a:ext uri="{9D8B030D-6E8A-4147-A177-3AD203B41FA5}">
                      <a16:colId xmlns:a16="http://schemas.microsoft.com/office/drawing/2014/main" val="2663565233"/>
                    </a:ext>
                  </a:extLst>
                </a:gridCol>
                <a:gridCol w="879244">
                  <a:extLst>
                    <a:ext uri="{9D8B030D-6E8A-4147-A177-3AD203B41FA5}">
                      <a16:colId xmlns:a16="http://schemas.microsoft.com/office/drawing/2014/main" val="3173707255"/>
                    </a:ext>
                  </a:extLst>
                </a:gridCol>
              </a:tblGrid>
              <a:tr h="9386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d4</a:t>
                      </a:r>
                      <a:endParaRPr lang="ko-KR" altLang="en-US" sz="40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7536" marR="97536" marT="48768" marB="48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a0</a:t>
                      </a:r>
                      <a:endParaRPr lang="ko-KR" altLang="en-US" sz="40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7536" marR="97536" marT="48768" marB="48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9a</a:t>
                      </a:r>
                      <a:endParaRPr lang="ko-KR" altLang="en-US" sz="40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7536" marR="97536" marT="48768" marB="48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e9</a:t>
                      </a:r>
                      <a:endParaRPr lang="ko-KR" altLang="en-US" sz="40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7536" marR="97536" marT="48768" marB="48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3238833"/>
                  </a:ext>
                </a:extLst>
              </a:tr>
              <a:tr h="9386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27</a:t>
                      </a:r>
                      <a:endParaRPr lang="ko-KR" altLang="en-US" sz="40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7536" marR="97536" marT="48768" marB="48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f4</a:t>
                      </a:r>
                      <a:endParaRPr lang="ko-KR" altLang="en-US" sz="40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7536" marR="97536" marT="48768" marB="48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c6</a:t>
                      </a:r>
                      <a:endParaRPr lang="ko-KR" altLang="en-US" sz="40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7536" marR="97536" marT="48768" marB="48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f8</a:t>
                      </a:r>
                      <a:endParaRPr lang="ko-KR" altLang="en-US" sz="40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7536" marR="97536" marT="48768" marB="48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7060600"/>
                  </a:ext>
                </a:extLst>
              </a:tr>
              <a:tr h="9386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11</a:t>
                      </a:r>
                      <a:endParaRPr lang="ko-KR" altLang="en-US" sz="40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7536" marR="97536" marT="48768" marB="48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e2</a:t>
                      </a:r>
                      <a:endParaRPr lang="ko-KR" altLang="en-US" sz="40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7536" marR="97536" marT="48768" marB="48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8d</a:t>
                      </a:r>
                      <a:endParaRPr lang="ko-KR" altLang="en-US" sz="40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7536" marR="97536" marT="48768" marB="48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48</a:t>
                      </a:r>
                      <a:endParaRPr lang="ko-KR" altLang="en-US" sz="40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7536" marR="97536" marT="48768" marB="48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9736744"/>
                  </a:ext>
                </a:extLst>
              </a:tr>
              <a:tr h="9386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be</a:t>
                      </a:r>
                      <a:endParaRPr lang="ko-KR" altLang="en-US" sz="40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7536" marR="97536" marT="48768" marB="48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2b</a:t>
                      </a:r>
                      <a:endParaRPr lang="ko-KR" altLang="en-US" sz="40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7536" marR="97536" marT="48768" marB="48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2a</a:t>
                      </a:r>
                      <a:endParaRPr lang="ko-KR" altLang="en-US" sz="40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7536" marR="97536" marT="48768" marB="48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08</a:t>
                      </a:r>
                      <a:endParaRPr lang="ko-KR" altLang="en-US" sz="40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7536" marR="97536" marT="48768" marB="48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7189955"/>
                  </a:ext>
                </a:extLst>
              </a:tr>
            </a:tbl>
          </a:graphicData>
        </a:graphic>
      </p:graphicFrame>
      <p:sp>
        <p:nvSpPr>
          <p:cNvPr id="6" name="3. SubBytes">
            <a:extLst>
              <a:ext uri="{FF2B5EF4-FFF2-40B4-BE49-F238E27FC236}">
                <a16:creationId xmlns:a16="http://schemas.microsoft.com/office/drawing/2014/main" id="{093A9AE3-ACAF-40CF-B351-C0AB78ABC55F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52500" y="323274"/>
            <a:ext cx="11099800" cy="762994"/>
          </a:xfrm>
          <a:prstGeom prst="rect">
            <a:avLst/>
          </a:prstGeom>
        </p:spPr>
        <p:txBody>
          <a:bodyPr>
            <a:noAutofit/>
          </a:bodyPr>
          <a:lstStyle>
            <a:lvl1pPr defTabSz="315468">
              <a:defRPr sz="4320"/>
            </a:lvl1pPr>
          </a:lstStyle>
          <a:p>
            <a:r>
              <a:rPr lang="en-US" altLang="ko-KR" sz="6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</a:t>
            </a:r>
            <a:r>
              <a:rPr sz="6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 </a:t>
            </a:r>
            <a:r>
              <a:rPr sz="60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SubBytes</a:t>
            </a:r>
            <a:endParaRPr sz="6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2B1D8EC6-50BC-4EAF-8A1E-CD0823E7F11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910" y="2821245"/>
            <a:ext cx="7807711" cy="5075012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DB1C8DFB-7B9F-431D-98AD-ECA8EE12CCD4}"/>
              </a:ext>
            </a:extLst>
          </p:cNvPr>
          <p:cNvSpPr/>
          <p:nvPr/>
        </p:nvSpPr>
        <p:spPr>
          <a:xfrm>
            <a:off x="4762910" y="7244241"/>
            <a:ext cx="7807710" cy="31311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7536" tIns="48768" rIns="97536" bIns="4876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56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299EE42F-8156-4281-B369-368AEB722B9A}"/>
              </a:ext>
            </a:extLst>
          </p:cNvPr>
          <p:cNvSpPr/>
          <p:nvPr/>
        </p:nvSpPr>
        <p:spPr>
          <a:xfrm>
            <a:off x="6613461" y="2821245"/>
            <a:ext cx="492113" cy="5075012"/>
          </a:xfrm>
          <a:prstGeom prst="rect">
            <a:avLst/>
          </a:prstGeom>
          <a:noFill/>
          <a:ln w="5715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나눔스퀘어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069E311-F2B0-40C1-8C63-8B86AB9489FD}"/>
              </a:ext>
            </a:extLst>
          </p:cNvPr>
          <p:cNvSpPr txBox="1"/>
          <p:nvPr/>
        </p:nvSpPr>
        <p:spPr>
          <a:xfrm>
            <a:off x="8086851" y="8443207"/>
            <a:ext cx="1133324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3000" dirty="0"/>
              <a:t>S-box</a:t>
            </a:r>
            <a:endParaRPr kumimoji="0" lang="ko-KR" altLang="en-US" sz="30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나눔스퀘어"/>
              <a:ea typeface="나눔스퀘어"/>
              <a:cs typeface="나눔스퀘어"/>
              <a:sym typeface="나눔스퀘어"/>
            </a:endParaRPr>
          </a:p>
        </p:txBody>
      </p:sp>
    </p:spTree>
    <p:extLst>
      <p:ext uri="{BB962C8B-B14F-4D97-AF65-F5344CB8AC3E}">
        <p14:creationId xmlns:p14="http://schemas.microsoft.com/office/powerpoint/2010/main" val="138299134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"/>
    </mc:Choice>
    <mc:Fallback xmlns="">
      <p:transition spd="slow" advClick="0" advTm="10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1AC79FD9-61C9-4217-A373-F19C3740B4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08208750"/>
              </p:ext>
            </p:extLst>
          </p:nvPr>
        </p:nvGraphicFramePr>
        <p:xfrm>
          <a:off x="935247" y="3301536"/>
          <a:ext cx="3516976" cy="3754584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879244">
                  <a:extLst>
                    <a:ext uri="{9D8B030D-6E8A-4147-A177-3AD203B41FA5}">
                      <a16:colId xmlns:a16="http://schemas.microsoft.com/office/drawing/2014/main" val="3434669460"/>
                    </a:ext>
                  </a:extLst>
                </a:gridCol>
                <a:gridCol w="879244">
                  <a:extLst>
                    <a:ext uri="{9D8B030D-6E8A-4147-A177-3AD203B41FA5}">
                      <a16:colId xmlns:a16="http://schemas.microsoft.com/office/drawing/2014/main" val="271962199"/>
                    </a:ext>
                  </a:extLst>
                </a:gridCol>
                <a:gridCol w="879244">
                  <a:extLst>
                    <a:ext uri="{9D8B030D-6E8A-4147-A177-3AD203B41FA5}">
                      <a16:colId xmlns:a16="http://schemas.microsoft.com/office/drawing/2014/main" val="2663565233"/>
                    </a:ext>
                  </a:extLst>
                </a:gridCol>
                <a:gridCol w="879244">
                  <a:extLst>
                    <a:ext uri="{9D8B030D-6E8A-4147-A177-3AD203B41FA5}">
                      <a16:colId xmlns:a16="http://schemas.microsoft.com/office/drawing/2014/main" val="3173707255"/>
                    </a:ext>
                  </a:extLst>
                </a:gridCol>
              </a:tblGrid>
              <a:tr h="9386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d4</a:t>
                      </a:r>
                      <a:endParaRPr lang="ko-KR" altLang="en-US" sz="40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7536" marR="97536" marT="48768" marB="48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a0</a:t>
                      </a:r>
                      <a:endParaRPr lang="ko-KR" altLang="en-US" sz="40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7536" marR="97536" marT="48768" marB="48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9a</a:t>
                      </a:r>
                      <a:endParaRPr lang="ko-KR" altLang="en-US" sz="40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7536" marR="97536" marT="48768" marB="48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e9</a:t>
                      </a:r>
                      <a:endParaRPr lang="ko-KR" altLang="en-US" sz="40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7536" marR="97536" marT="48768" marB="48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3238833"/>
                  </a:ext>
                </a:extLst>
              </a:tr>
              <a:tr h="9386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27</a:t>
                      </a:r>
                      <a:endParaRPr lang="ko-KR" altLang="en-US" sz="40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7536" marR="97536" marT="48768" marB="48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f4</a:t>
                      </a:r>
                      <a:endParaRPr lang="ko-KR" altLang="en-US" sz="40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7536" marR="97536" marT="48768" marB="48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c6</a:t>
                      </a:r>
                      <a:endParaRPr lang="ko-KR" altLang="en-US" sz="40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7536" marR="97536" marT="48768" marB="48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f8</a:t>
                      </a:r>
                      <a:endParaRPr lang="ko-KR" altLang="en-US" sz="40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7536" marR="97536" marT="48768" marB="48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7060600"/>
                  </a:ext>
                </a:extLst>
              </a:tr>
              <a:tr h="9386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11</a:t>
                      </a:r>
                      <a:endParaRPr lang="ko-KR" altLang="en-US" sz="40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7536" marR="97536" marT="48768" marB="48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e2</a:t>
                      </a:r>
                      <a:endParaRPr lang="ko-KR" altLang="en-US" sz="40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7536" marR="97536" marT="48768" marB="48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8d</a:t>
                      </a:r>
                      <a:endParaRPr lang="ko-KR" altLang="en-US" sz="40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7536" marR="97536" marT="48768" marB="48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48</a:t>
                      </a:r>
                      <a:endParaRPr lang="ko-KR" altLang="en-US" sz="40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7536" marR="97536" marT="48768" marB="48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9736744"/>
                  </a:ext>
                </a:extLst>
              </a:tr>
              <a:tr h="9386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ae</a:t>
                      </a:r>
                      <a:endParaRPr lang="ko-KR" altLang="en-US" sz="40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7536" marR="97536" marT="48768" marB="48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2b</a:t>
                      </a:r>
                      <a:endParaRPr lang="ko-KR" altLang="en-US" sz="40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7536" marR="97536" marT="48768" marB="48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2a</a:t>
                      </a:r>
                      <a:endParaRPr lang="ko-KR" altLang="en-US" sz="40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7536" marR="97536" marT="48768" marB="48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08</a:t>
                      </a:r>
                      <a:endParaRPr lang="ko-KR" altLang="en-US" sz="40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7536" marR="97536" marT="48768" marB="48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7189955"/>
                  </a:ext>
                </a:extLst>
              </a:tr>
            </a:tbl>
          </a:graphicData>
        </a:graphic>
      </p:graphicFrame>
      <p:sp>
        <p:nvSpPr>
          <p:cNvPr id="6" name="3. SubBytes">
            <a:extLst>
              <a:ext uri="{FF2B5EF4-FFF2-40B4-BE49-F238E27FC236}">
                <a16:creationId xmlns:a16="http://schemas.microsoft.com/office/drawing/2014/main" id="{8924B589-CD14-4F4D-9260-AF6FFB83364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52500" y="323274"/>
            <a:ext cx="11099800" cy="762994"/>
          </a:xfrm>
          <a:prstGeom prst="rect">
            <a:avLst/>
          </a:prstGeom>
        </p:spPr>
        <p:txBody>
          <a:bodyPr>
            <a:noAutofit/>
          </a:bodyPr>
          <a:lstStyle>
            <a:lvl1pPr defTabSz="315468">
              <a:defRPr sz="4320"/>
            </a:lvl1pPr>
          </a:lstStyle>
          <a:p>
            <a:r>
              <a:rPr lang="en-US" altLang="ko-KR" sz="6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</a:t>
            </a:r>
            <a:r>
              <a:rPr sz="6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 </a:t>
            </a:r>
            <a:r>
              <a:rPr sz="60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SubBytes</a:t>
            </a:r>
            <a:endParaRPr sz="6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BA06C4C-8078-4BB8-9940-A8CF769A2A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910" y="2821245"/>
            <a:ext cx="7807711" cy="5075012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A9E5D13A-6C1C-42BC-9DD4-3FCEF25D860C}"/>
              </a:ext>
            </a:extLst>
          </p:cNvPr>
          <p:cNvSpPr/>
          <p:nvPr/>
        </p:nvSpPr>
        <p:spPr>
          <a:xfrm>
            <a:off x="4762910" y="6382851"/>
            <a:ext cx="7807710" cy="31311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7536" tIns="48768" rIns="97536" bIns="4876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56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D2D4350-6995-4078-A266-08E23ACCEB77}"/>
              </a:ext>
            </a:extLst>
          </p:cNvPr>
          <p:cNvSpPr/>
          <p:nvPr/>
        </p:nvSpPr>
        <p:spPr>
          <a:xfrm>
            <a:off x="11609533" y="2821245"/>
            <a:ext cx="492113" cy="5075012"/>
          </a:xfrm>
          <a:prstGeom prst="rect">
            <a:avLst/>
          </a:prstGeom>
          <a:noFill/>
          <a:ln w="5715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나눔스퀘어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041026B-BCBB-4B93-B83D-D7D035BE91C7}"/>
              </a:ext>
            </a:extLst>
          </p:cNvPr>
          <p:cNvSpPr txBox="1"/>
          <p:nvPr/>
        </p:nvSpPr>
        <p:spPr>
          <a:xfrm>
            <a:off x="8086851" y="8443207"/>
            <a:ext cx="1133324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3000" dirty="0"/>
              <a:t>S-box</a:t>
            </a:r>
            <a:endParaRPr kumimoji="0" lang="ko-KR" altLang="en-US" sz="30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나눔스퀘어"/>
              <a:ea typeface="나눔스퀘어"/>
              <a:cs typeface="나눔스퀘어"/>
              <a:sym typeface="나눔스퀘어"/>
            </a:endParaRPr>
          </a:p>
        </p:txBody>
      </p:sp>
    </p:spTree>
    <p:extLst>
      <p:ext uri="{BB962C8B-B14F-4D97-AF65-F5344CB8AC3E}">
        <p14:creationId xmlns:p14="http://schemas.microsoft.com/office/powerpoint/2010/main" val="598478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"/>
    </mc:Choice>
    <mc:Fallback xmlns="">
      <p:transition spd="slow" advClick="0" advTm="10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3. SubBytes">
            <a:extLst>
              <a:ext uri="{FF2B5EF4-FFF2-40B4-BE49-F238E27FC236}">
                <a16:creationId xmlns:a16="http://schemas.microsoft.com/office/drawing/2014/main" id="{7F9719AD-9B73-49DA-A3A8-4102B5C02E04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52500" y="323274"/>
            <a:ext cx="11099800" cy="762994"/>
          </a:xfrm>
          <a:prstGeom prst="rect">
            <a:avLst/>
          </a:prstGeom>
        </p:spPr>
        <p:txBody>
          <a:bodyPr>
            <a:noAutofit/>
          </a:bodyPr>
          <a:lstStyle>
            <a:lvl1pPr defTabSz="315468">
              <a:defRPr sz="4320"/>
            </a:lvl1pPr>
          </a:lstStyle>
          <a:p>
            <a:r>
              <a:rPr lang="en-US" altLang="ko-KR" sz="6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</a:t>
            </a:r>
            <a:r>
              <a:rPr sz="6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 </a:t>
            </a:r>
            <a:r>
              <a:rPr sz="60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SubBytes</a:t>
            </a:r>
            <a:endParaRPr sz="6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CABA1EB-B517-4851-8A1E-D011A708222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910" y="2821245"/>
            <a:ext cx="7807711" cy="5075012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89DC24C1-4682-4DC0-A47C-64AC3220070F}"/>
              </a:ext>
            </a:extLst>
          </p:cNvPr>
          <p:cNvSpPr/>
          <p:nvPr/>
        </p:nvSpPr>
        <p:spPr>
          <a:xfrm>
            <a:off x="4762910" y="6091303"/>
            <a:ext cx="7807710" cy="31311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7536" tIns="48768" rIns="97536" bIns="4876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56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aphicFrame>
        <p:nvGraphicFramePr>
          <p:cNvPr id="13" name="내용 개체 틀 3">
            <a:extLst>
              <a:ext uri="{FF2B5EF4-FFF2-40B4-BE49-F238E27FC236}">
                <a16:creationId xmlns:a16="http://schemas.microsoft.com/office/drawing/2014/main" id="{FA6CA7D2-F1D0-4A70-A445-848E8DCE0B5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77457243"/>
              </p:ext>
            </p:extLst>
          </p:nvPr>
        </p:nvGraphicFramePr>
        <p:xfrm>
          <a:off x="935247" y="3301536"/>
          <a:ext cx="3516976" cy="3754584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879244">
                  <a:extLst>
                    <a:ext uri="{9D8B030D-6E8A-4147-A177-3AD203B41FA5}">
                      <a16:colId xmlns:a16="http://schemas.microsoft.com/office/drawing/2014/main" val="3434669460"/>
                    </a:ext>
                  </a:extLst>
                </a:gridCol>
                <a:gridCol w="879244">
                  <a:extLst>
                    <a:ext uri="{9D8B030D-6E8A-4147-A177-3AD203B41FA5}">
                      <a16:colId xmlns:a16="http://schemas.microsoft.com/office/drawing/2014/main" val="271962199"/>
                    </a:ext>
                  </a:extLst>
                </a:gridCol>
                <a:gridCol w="879244">
                  <a:extLst>
                    <a:ext uri="{9D8B030D-6E8A-4147-A177-3AD203B41FA5}">
                      <a16:colId xmlns:a16="http://schemas.microsoft.com/office/drawing/2014/main" val="2663565233"/>
                    </a:ext>
                  </a:extLst>
                </a:gridCol>
                <a:gridCol w="879244">
                  <a:extLst>
                    <a:ext uri="{9D8B030D-6E8A-4147-A177-3AD203B41FA5}">
                      <a16:colId xmlns:a16="http://schemas.microsoft.com/office/drawing/2014/main" val="3173707255"/>
                    </a:ext>
                  </a:extLst>
                </a:gridCol>
              </a:tblGrid>
              <a:tr h="9386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d4</a:t>
                      </a:r>
                      <a:endParaRPr lang="ko-KR" altLang="en-US" sz="40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7536" marR="97536" marT="48768" marB="48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e0</a:t>
                      </a:r>
                      <a:endParaRPr lang="ko-KR" altLang="en-US" sz="40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7536" marR="97536" marT="48768" marB="48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9a</a:t>
                      </a:r>
                      <a:endParaRPr lang="ko-KR" altLang="en-US" sz="40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7536" marR="97536" marT="48768" marB="48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e9</a:t>
                      </a:r>
                      <a:endParaRPr lang="ko-KR" altLang="en-US" sz="40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7536" marR="97536" marT="48768" marB="48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3238833"/>
                  </a:ext>
                </a:extLst>
              </a:tr>
              <a:tr h="9386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27</a:t>
                      </a:r>
                      <a:endParaRPr lang="ko-KR" altLang="en-US" sz="40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7536" marR="97536" marT="48768" marB="48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f4</a:t>
                      </a:r>
                      <a:endParaRPr lang="ko-KR" altLang="en-US" sz="40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7536" marR="97536" marT="48768" marB="48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c6</a:t>
                      </a:r>
                      <a:endParaRPr lang="ko-KR" altLang="en-US" sz="40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7536" marR="97536" marT="48768" marB="48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f8</a:t>
                      </a:r>
                      <a:endParaRPr lang="ko-KR" altLang="en-US" sz="40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7536" marR="97536" marT="48768" marB="48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7060600"/>
                  </a:ext>
                </a:extLst>
              </a:tr>
              <a:tr h="9386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11</a:t>
                      </a:r>
                      <a:endParaRPr lang="ko-KR" altLang="en-US" sz="40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7536" marR="97536" marT="48768" marB="48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e2</a:t>
                      </a:r>
                      <a:endParaRPr lang="ko-KR" altLang="en-US" sz="40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7536" marR="97536" marT="48768" marB="48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8d</a:t>
                      </a:r>
                      <a:endParaRPr lang="ko-KR" altLang="en-US" sz="40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7536" marR="97536" marT="48768" marB="48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48</a:t>
                      </a:r>
                      <a:endParaRPr lang="ko-KR" altLang="en-US" sz="40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7536" marR="97536" marT="48768" marB="48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9736744"/>
                  </a:ext>
                </a:extLst>
              </a:tr>
              <a:tr h="9386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ae</a:t>
                      </a:r>
                      <a:endParaRPr lang="ko-KR" altLang="en-US" sz="40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7536" marR="97536" marT="48768" marB="48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2b</a:t>
                      </a:r>
                      <a:endParaRPr lang="ko-KR" altLang="en-US" sz="40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7536" marR="97536" marT="48768" marB="48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2a</a:t>
                      </a:r>
                      <a:endParaRPr lang="ko-KR" altLang="en-US" sz="40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7536" marR="97536" marT="48768" marB="48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08</a:t>
                      </a:r>
                      <a:endParaRPr lang="ko-KR" altLang="en-US" sz="40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7536" marR="97536" marT="48768" marB="48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7189955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43334785-C1D0-4AED-9834-6954CED9B504}"/>
              </a:ext>
            </a:extLst>
          </p:cNvPr>
          <p:cNvSpPr/>
          <p:nvPr/>
        </p:nvSpPr>
        <p:spPr>
          <a:xfrm>
            <a:off x="5248485" y="2821245"/>
            <a:ext cx="492113" cy="5075012"/>
          </a:xfrm>
          <a:prstGeom prst="rect">
            <a:avLst/>
          </a:prstGeom>
          <a:noFill/>
          <a:ln w="5715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나눔스퀘어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0F2D36-078D-479C-BD09-A9126EF5EBD5}"/>
              </a:ext>
            </a:extLst>
          </p:cNvPr>
          <p:cNvSpPr txBox="1"/>
          <p:nvPr/>
        </p:nvSpPr>
        <p:spPr>
          <a:xfrm>
            <a:off x="8086851" y="8443207"/>
            <a:ext cx="1133324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3000" dirty="0"/>
              <a:t>S-box</a:t>
            </a:r>
            <a:endParaRPr kumimoji="0" lang="ko-KR" altLang="en-US" sz="30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나눔스퀘어"/>
              <a:ea typeface="나눔스퀘어"/>
              <a:cs typeface="나눔스퀘어"/>
              <a:sym typeface="나눔스퀘어"/>
            </a:endParaRPr>
          </a:p>
        </p:txBody>
      </p:sp>
    </p:spTree>
    <p:extLst>
      <p:ext uri="{BB962C8B-B14F-4D97-AF65-F5344CB8AC3E}">
        <p14:creationId xmlns:p14="http://schemas.microsoft.com/office/powerpoint/2010/main" val="10522322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"/>
    </mc:Choice>
    <mc:Fallback xmlns="">
      <p:transition spd="slow" advTm="10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3. SubBytes">
            <a:extLst>
              <a:ext uri="{FF2B5EF4-FFF2-40B4-BE49-F238E27FC236}">
                <a16:creationId xmlns:a16="http://schemas.microsoft.com/office/drawing/2014/main" id="{FC6A4A61-72B8-49FB-8D6D-1918F1AC921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52500" y="323274"/>
            <a:ext cx="11099800" cy="762994"/>
          </a:xfrm>
          <a:prstGeom prst="rect">
            <a:avLst/>
          </a:prstGeom>
        </p:spPr>
        <p:txBody>
          <a:bodyPr>
            <a:noAutofit/>
          </a:bodyPr>
          <a:lstStyle>
            <a:lvl1pPr defTabSz="315468">
              <a:defRPr sz="4320"/>
            </a:lvl1pPr>
          </a:lstStyle>
          <a:p>
            <a:r>
              <a:rPr lang="en-US" altLang="ko-KR" sz="6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</a:t>
            </a:r>
            <a:r>
              <a:rPr sz="6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 </a:t>
            </a:r>
            <a:r>
              <a:rPr sz="60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SubBytes</a:t>
            </a:r>
            <a:endParaRPr sz="6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13B0401-DB4E-4F7A-8911-90E898E2B48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910" y="2821245"/>
            <a:ext cx="7807711" cy="5075012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36786F7F-D61A-400E-8ACE-13CEE5B37FC9}"/>
              </a:ext>
            </a:extLst>
          </p:cNvPr>
          <p:cNvSpPr/>
          <p:nvPr/>
        </p:nvSpPr>
        <p:spPr>
          <a:xfrm>
            <a:off x="4762910" y="7549040"/>
            <a:ext cx="7807710" cy="31311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7536" tIns="48768" rIns="97536" bIns="4876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56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aphicFrame>
        <p:nvGraphicFramePr>
          <p:cNvPr id="13" name="내용 개체 틀 3">
            <a:extLst>
              <a:ext uri="{FF2B5EF4-FFF2-40B4-BE49-F238E27FC236}">
                <a16:creationId xmlns:a16="http://schemas.microsoft.com/office/drawing/2014/main" id="{FF3CCA31-48D6-4C3D-9593-F2437F8928C2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8282691"/>
              </p:ext>
            </p:extLst>
          </p:nvPr>
        </p:nvGraphicFramePr>
        <p:xfrm>
          <a:off x="935247" y="3301536"/>
          <a:ext cx="3516976" cy="3754584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879244">
                  <a:extLst>
                    <a:ext uri="{9D8B030D-6E8A-4147-A177-3AD203B41FA5}">
                      <a16:colId xmlns:a16="http://schemas.microsoft.com/office/drawing/2014/main" val="3434669460"/>
                    </a:ext>
                  </a:extLst>
                </a:gridCol>
                <a:gridCol w="879244">
                  <a:extLst>
                    <a:ext uri="{9D8B030D-6E8A-4147-A177-3AD203B41FA5}">
                      <a16:colId xmlns:a16="http://schemas.microsoft.com/office/drawing/2014/main" val="271962199"/>
                    </a:ext>
                  </a:extLst>
                </a:gridCol>
                <a:gridCol w="879244">
                  <a:extLst>
                    <a:ext uri="{9D8B030D-6E8A-4147-A177-3AD203B41FA5}">
                      <a16:colId xmlns:a16="http://schemas.microsoft.com/office/drawing/2014/main" val="2663565233"/>
                    </a:ext>
                  </a:extLst>
                </a:gridCol>
                <a:gridCol w="879244">
                  <a:extLst>
                    <a:ext uri="{9D8B030D-6E8A-4147-A177-3AD203B41FA5}">
                      <a16:colId xmlns:a16="http://schemas.microsoft.com/office/drawing/2014/main" val="3173707255"/>
                    </a:ext>
                  </a:extLst>
                </a:gridCol>
              </a:tblGrid>
              <a:tr h="9386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d4</a:t>
                      </a:r>
                      <a:endParaRPr lang="ko-KR" altLang="en-US" sz="40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7536" marR="97536" marT="48768" marB="48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e0</a:t>
                      </a:r>
                      <a:endParaRPr lang="ko-KR" altLang="en-US" sz="40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7536" marR="97536" marT="48768" marB="48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9a</a:t>
                      </a:r>
                      <a:endParaRPr lang="ko-KR" altLang="en-US" sz="40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7536" marR="97536" marT="48768" marB="48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e9</a:t>
                      </a:r>
                      <a:endParaRPr lang="ko-KR" altLang="en-US" sz="40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7536" marR="97536" marT="48768" marB="48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3238833"/>
                  </a:ext>
                </a:extLst>
              </a:tr>
              <a:tr h="9386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27</a:t>
                      </a:r>
                      <a:endParaRPr lang="ko-KR" altLang="en-US" sz="40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7536" marR="97536" marT="48768" marB="48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bf</a:t>
                      </a:r>
                      <a:endParaRPr lang="ko-KR" altLang="en-US" sz="40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7536" marR="97536" marT="48768" marB="48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c6</a:t>
                      </a:r>
                      <a:endParaRPr lang="ko-KR" altLang="en-US" sz="40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7536" marR="97536" marT="48768" marB="48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f8</a:t>
                      </a:r>
                      <a:endParaRPr lang="ko-KR" altLang="en-US" sz="40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7536" marR="97536" marT="48768" marB="48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7060600"/>
                  </a:ext>
                </a:extLst>
              </a:tr>
              <a:tr h="9386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11</a:t>
                      </a:r>
                      <a:endParaRPr lang="ko-KR" altLang="en-US" sz="40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7536" marR="97536" marT="48768" marB="48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e2</a:t>
                      </a:r>
                      <a:endParaRPr lang="ko-KR" altLang="en-US" sz="40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7536" marR="97536" marT="48768" marB="48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8d</a:t>
                      </a:r>
                      <a:endParaRPr lang="ko-KR" altLang="en-US" sz="40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7536" marR="97536" marT="48768" marB="48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48</a:t>
                      </a:r>
                      <a:endParaRPr lang="ko-KR" altLang="en-US" sz="40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7536" marR="97536" marT="48768" marB="48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9736744"/>
                  </a:ext>
                </a:extLst>
              </a:tr>
              <a:tr h="9386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ae</a:t>
                      </a:r>
                      <a:endParaRPr lang="ko-KR" altLang="en-US" sz="40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7536" marR="97536" marT="48768" marB="48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2b</a:t>
                      </a:r>
                      <a:endParaRPr lang="ko-KR" altLang="en-US" sz="40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7536" marR="97536" marT="48768" marB="48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2a</a:t>
                      </a:r>
                      <a:endParaRPr lang="ko-KR" altLang="en-US" sz="40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7536" marR="97536" marT="48768" marB="48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08</a:t>
                      </a:r>
                      <a:endParaRPr lang="ko-KR" altLang="en-US" sz="40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7536" marR="97536" marT="48768" marB="48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7189955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303F6454-9725-4017-A65E-8CB5DCC7668E}"/>
              </a:ext>
            </a:extLst>
          </p:cNvPr>
          <p:cNvSpPr/>
          <p:nvPr/>
        </p:nvSpPr>
        <p:spPr>
          <a:xfrm>
            <a:off x="7064033" y="2821245"/>
            <a:ext cx="492113" cy="5075012"/>
          </a:xfrm>
          <a:prstGeom prst="rect">
            <a:avLst/>
          </a:prstGeom>
          <a:noFill/>
          <a:ln w="5715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나눔스퀘어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D4EDDC-5B1B-4125-BAC7-54CB6A9423E1}"/>
              </a:ext>
            </a:extLst>
          </p:cNvPr>
          <p:cNvSpPr txBox="1"/>
          <p:nvPr/>
        </p:nvSpPr>
        <p:spPr>
          <a:xfrm>
            <a:off x="8086851" y="8443207"/>
            <a:ext cx="1133324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3000" dirty="0"/>
              <a:t>S-box</a:t>
            </a:r>
            <a:endParaRPr kumimoji="0" lang="ko-KR" altLang="en-US" sz="30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나눔스퀘어"/>
              <a:ea typeface="나눔스퀘어"/>
              <a:cs typeface="나눔스퀘어"/>
              <a:sym typeface="나눔스퀘어"/>
            </a:endParaRPr>
          </a:p>
        </p:txBody>
      </p:sp>
    </p:spTree>
    <p:extLst>
      <p:ext uri="{BB962C8B-B14F-4D97-AF65-F5344CB8AC3E}">
        <p14:creationId xmlns:p14="http://schemas.microsoft.com/office/powerpoint/2010/main" val="3991923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"/>
    </mc:Choice>
    <mc:Fallback xmlns="">
      <p:transition spd="slow" advTm="10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3. SubBytes">
            <a:extLst>
              <a:ext uri="{FF2B5EF4-FFF2-40B4-BE49-F238E27FC236}">
                <a16:creationId xmlns:a16="http://schemas.microsoft.com/office/drawing/2014/main" id="{DD3085B0-8E07-4E43-B8BF-D7FCE85DEDA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52500" y="322671"/>
            <a:ext cx="11099800" cy="762994"/>
          </a:xfrm>
          <a:prstGeom prst="rect">
            <a:avLst/>
          </a:prstGeom>
        </p:spPr>
        <p:txBody>
          <a:bodyPr>
            <a:noAutofit/>
          </a:bodyPr>
          <a:lstStyle>
            <a:lvl1pPr defTabSz="315468">
              <a:defRPr sz="4320"/>
            </a:lvl1pPr>
          </a:lstStyle>
          <a:p>
            <a:r>
              <a:rPr lang="en-US" altLang="ko-KR" sz="6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</a:t>
            </a:r>
            <a:r>
              <a:rPr sz="6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 </a:t>
            </a:r>
            <a:r>
              <a:rPr sz="60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SubBytes</a:t>
            </a:r>
            <a:endParaRPr sz="6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C706D133-C80F-403A-B34B-75E6E2E7B6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910" y="2821245"/>
            <a:ext cx="7807711" cy="5075012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CD891A18-4C18-4670-AC8D-20638E6C60B4}"/>
              </a:ext>
            </a:extLst>
          </p:cNvPr>
          <p:cNvSpPr/>
          <p:nvPr/>
        </p:nvSpPr>
        <p:spPr>
          <a:xfrm>
            <a:off x="4762910" y="7270746"/>
            <a:ext cx="7807710" cy="31311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7536" tIns="48768" rIns="97536" bIns="4876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56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aphicFrame>
        <p:nvGraphicFramePr>
          <p:cNvPr id="13" name="내용 개체 틀 3">
            <a:extLst>
              <a:ext uri="{FF2B5EF4-FFF2-40B4-BE49-F238E27FC236}">
                <a16:creationId xmlns:a16="http://schemas.microsoft.com/office/drawing/2014/main" id="{646C4AFA-6DCA-4985-8369-A85F2B144D0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888308948"/>
              </p:ext>
            </p:extLst>
          </p:nvPr>
        </p:nvGraphicFramePr>
        <p:xfrm>
          <a:off x="935247" y="3301536"/>
          <a:ext cx="3516976" cy="3754584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879244">
                  <a:extLst>
                    <a:ext uri="{9D8B030D-6E8A-4147-A177-3AD203B41FA5}">
                      <a16:colId xmlns:a16="http://schemas.microsoft.com/office/drawing/2014/main" val="3434669460"/>
                    </a:ext>
                  </a:extLst>
                </a:gridCol>
                <a:gridCol w="879244">
                  <a:extLst>
                    <a:ext uri="{9D8B030D-6E8A-4147-A177-3AD203B41FA5}">
                      <a16:colId xmlns:a16="http://schemas.microsoft.com/office/drawing/2014/main" val="271962199"/>
                    </a:ext>
                  </a:extLst>
                </a:gridCol>
                <a:gridCol w="879244">
                  <a:extLst>
                    <a:ext uri="{9D8B030D-6E8A-4147-A177-3AD203B41FA5}">
                      <a16:colId xmlns:a16="http://schemas.microsoft.com/office/drawing/2014/main" val="2663565233"/>
                    </a:ext>
                  </a:extLst>
                </a:gridCol>
                <a:gridCol w="879244">
                  <a:extLst>
                    <a:ext uri="{9D8B030D-6E8A-4147-A177-3AD203B41FA5}">
                      <a16:colId xmlns:a16="http://schemas.microsoft.com/office/drawing/2014/main" val="3173707255"/>
                    </a:ext>
                  </a:extLst>
                </a:gridCol>
              </a:tblGrid>
              <a:tr h="9386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d4</a:t>
                      </a:r>
                      <a:endParaRPr lang="ko-KR" altLang="en-US" sz="40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7536" marR="97536" marT="48768" marB="48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e0</a:t>
                      </a:r>
                      <a:endParaRPr lang="ko-KR" altLang="en-US" sz="40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7536" marR="97536" marT="48768" marB="48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9a</a:t>
                      </a:r>
                      <a:endParaRPr lang="ko-KR" altLang="en-US" sz="40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7536" marR="97536" marT="48768" marB="48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e9</a:t>
                      </a:r>
                      <a:endParaRPr lang="ko-KR" altLang="en-US" sz="40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7536" marR="97536" marT="48768" marB="48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3238833"/>
                  </a:ext>
                </a:extLst>
              </a:tr>
              <a:tr h="9386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27</a:t>
                      </a:r>
                      <a:endParaRPr lang="ko-KR" altLang="en-US" sz="40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7536" marR="97536" marT="48768" marB="48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bf</a:t>
                      </a:r>
                      <a:endParaRPr lang="ko-KR" altLang="en-US" sz="40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7536" marR="97536" marT="48768" marB="48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c6</a:t>
                      </a:r>
                      <a:endParaRPr lang="ko-KR" altLang="en-US" sz="40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7536" marR="97536" marT="48768" marB="48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f8</a:t>
                      </a:r>
                      <a:endParaRPr lang="ko-KR" altLang="en-US" sz="40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7536" marR="97536" marT="48768" marB="48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7060600"/>
                  </a:ext>
                </a:extLst>
              </a:tr>
              <a:tr h="9386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11</a:t>
                      </a:r>
                      <a:endParaRPr lang="ko-KR" altLang="en-US" sz="40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7536" marR="97536" marT="48768" marB="48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98</a:t>
                      </a:r>
                      <a:endParaRPr lang="ko-KR" altLang="en-US" sz="40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7536" marR="97536" marT="48768" marB="48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8d</a:t>
                      </a:r>
                      <a:endParaRPr lang="ko-KR" altLang="en-US" sz="40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7536" marR="97536" marT="48768" marB="48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48</a:t>
                      </a:r>
                      <a:endParaRPr lang="ko-KR" altLang="en-US" sz="40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7536" marR="97536" marT="48768" marB="48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9736744"/>
                  </a:ext>
                </a:extLst>
              </a:tr>
              <a:tr h="9386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ae</a:t>
                      </a:r>
                      <a:endParaRPr lang="ko-KR" altLang="en-US" sz="40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7536" marR="97536" marT="48768" marB="48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2b</a:t>
                      </a:r>
                      <a:endParaRPr lang="ko-KR" altLang="en-US" sz="40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7536" marR="97536" marT="48768" marB="48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2a</a:t>
                      </a:r>
                      <a:endParaRPr lang="ko-KR" altLang="en-US" sz="40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7536" marR="97536" marT="48768" marB="48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08</a:t>
                      </a:r>
                      <a:endParaRPr lang="ko-KR" altLang="en-US" sz="40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7536" marR="97536" marT="48768" marB="48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7189955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1E8B4ED7-C76D-49BB-8564-730B00469173}"/>
              </a:ext>
            </a:extLst>
          </p:cNvPr>
          <p:cNvSpPr/>
          <p:nvPr/>
        </p:nvSpPr>
        <p:spPr>
          <a:xfrm>
            <a:off x="6149631" y="2821245"/>
            <a:ext cx="492113" cy="5075012"/>
          </a:xfrm>
          <a:prstGeom prst="rect">
            <a:avLst/>
          </a:prstGeom>
          <a:noFill/>
          <a:ln w="5715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나눔스퀘어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71E01D-4A20-4C89-A295-2500FDB8C7CB}"/>
              </a:ext>
            </a:extLst>
          </p:cNvPr>
          <p:cNvSpPr txBox="1"/>
          <p:nvPr/>
        </p:nvSpPr>
        <p:spPr>
          <a:xfrm>
            <a:off x="8086851" y="8443207"/>
            <a:ext cx="1133324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3000" dirty="0"/>
              <a:t>S-box</a:t>
            </a:r>
            <a:endParaRPr kumimoji="0" lang="ko-KR" altLang="en-US" sz="30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나눔스퀘어"/>
              <a:ea typeface="나눔스퀘어"/>
              <a:cs typeface="나눔스퀘어"/>
              <a:sym typeface="나눔스퀘어"/>
            </a:endParaRPr>
          </a:p>
        </p:txBody>
      </p:sp>
    </p:spTree>
    <p:extLst>
      <p:ext uri="{BB962C8B-B14F-4D97-AF65-F5344CB8AC3E}">
        <p14:creationId xmlns:p14="http://schemas.microsoft.com/office/powerpoint/2010/main" val="345050612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"/>
    </mc:Choice>
    <mc:Fallback xmlns="">
      <p:transition spd="slow" advTm="10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3. SubBytes">
            <a:extLst>
              <a:ext uri="{FF2B5EF4-FFF2-40B4-BE49-F238E27FC236}">
                <a16:creationId xmlns:a16="http://schemas.microsoft.com/office/drawing/2014/main" id="{5A1ABC65-84CB-4522-952B-03BC48ED2F9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52500" y="323274"/>
            <a:ext cx="11099800" cy="762994"/>
          </a:xfrm>
          <a:prstGeom prst="rect">
            <a:avLst/>
          </a:prstGeom>
        </p:spPr>
        <p:txBody>
          <a:bodyPr>
            <a:noAutofit/>
          </a:bodyPr>
          <a:lstStyle>
            <a:lvl1pPr defTabSz="315468">
              <a:defRPr sz="4320"/>
            </a:lvl1pPr>
          </a:lstStyle>
          <a:p>
            <a:r>
              <a:rPr lang="en-US" altLang="ko-KR" sz="6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</a:t>
            </a:r>
            <a:r>
              <a:rPr sz="6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 </a:t>
            </a:r>
            <a:r>
              <a:rPr sz="60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SubBytes</a:t>
            </a:r>
            <a:endParaRPr sz="6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40706C79-0746-4CF9-BB50-428F9AD198F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910" y="2821245"/>
            <a:ext cx="7807711" cy="5075012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05782A70-64CD-4B21-B560-F022331DD382}"/>
              </a:ext>
            </a:extLst>
          </p:cNvPr>
          <p:cNvSpPr/>
          <p:nvPr/>
        </p:nvSpPr>
        <p:spPr>
          <a:xfrm>
            <a:off x="4762910" y="3732411"/>
            <a:ext cx="7807710" cy="31311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7536" tIns="48768" rIns="97536" bIns="4876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56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aphicFrame>
        <p:nvGraphicFramePr>
          <p:cNvPr id="13" name="내용 개체 틀 3">
            <a:extLst>
              <a:ext uri="{FF2B5EF4-FFF2-40B4-BE49-F238E27FC236}">
                <a16:creationId xmlns:a16="http://schemas.microsoft.com/office/drawing/2014/main" id="{FB0B194A-77C3-4861-946B-C8727ECFBD4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131878726"/>
              </p:ext>
            </p:extLst>
          </p:nvPr>
        </p:nvGraphicFramePr>
        <p:xfrm>
          <a:off x="935247" y="3301536"/>
          <a:ext cx="3516976" cy="3754584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879244">
                  <a:extLst>
                    <a:ext uri="{9D8B030D-6E8A-4147-A177-3AD203B41FA5}">
                      <a16:colId xmlns:a16="http://schemas.microsoft.com/office/drawing/2014/main" val="3434669460"/>
                    </a:ext>
                  </a:extLst>
                </a:gridCol>
                <a:gridCol w="879244">
                  <a:extLst>
                    <a:ext uri="{9D8B030D-6E8A-4147-A177-3AD203B41FA5}">
                      <a16:colId xmlns:a16="http://schemas.microsoft.com/office/drawing/2014/main" val="271962199"/>
                    </a:ext>
                  </a:extLst>
                </a:gridCol>
                <a:gridCol w="879244">
                  <a:extLst>
                    <a:ext uri="{9D8B030D-6E8A-4147-A177-3AD203B41FA5}">
                      <a16:colId xmlns:a16="http://schemas.microsoft.com/office/drawing/2014/main" val="2663565233"/>
                    </a:ext>
                  </a:extLst>
                </a:gridCol>
                <a:gridCol w="879244">
                  <a:extLst>
                    <a:ext uri="{9D8B030D-6E8A-4147-A177-3AD203B41FA5}">
                      <a16:colId xmlns:a16="http://schemas.microsoft.com/office/drawing/2014/main" val="3173707255"/>
                    </a:ext>
                  </a:extLst>
                </a:gridCol>
              </a:tblGrid>
              <a:tr h="9386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d4</a:t>
                      </a:r>
                      <a:endParaRPr lang="ko-KR" altLang="en-US" sz="40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7536" marR="97536" marT="48768" marB="48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e0</a:t>
                      </a:r>
                      <a:endParaRPr lang="ko-KR" altLang="en-US" sz="40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7536" marR="97536" marT="48768" marB="48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9a</a:t>
                      </a:r>
                      <a:endParaRPr lang="ko-KR" altLang="en-US" sz="40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7536" marR="97536" marT="48768" marB="48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e9</a:t>
                      </a:r>
                      <a:endParaRPr lang="ko-KR" altLang="en-US" sz="40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7536" marR="97536" marT="48768" marB="48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3238833"/>
                  </a:ext>
                </a:extLst>
              </a:tr>
              <a:tr h="9386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27</a:t>
                      </a:r>
                      <a:endParaRPr lang="ko-KR" altLang="en-US" sz="40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7536" marR="97536" marT="48768" marB="48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bf</a:t>
                      </a:r>
                      <a:endParaRPr lang="ko-KR" altLang="en-US" sz="40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7536" marR="97536" marT="48768" marB="48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c6</a:t>
                      </a:r>
                      <a:endParaRPr lang="ko-KR" altLang="en-US" sz="40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7536" marR="97536" marT="48768" marB="48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f8</a:t>
                      </a:r>
                      <a:endParaRPr lang="ko-KR" altLang="en-US" sz="40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7536" marR="97536" marT="48768" marB="48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7060600"/>
                  </a:ext>
                </a:extLst>
              </a:tr>
              <a:tr h="9386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11</a:t>
                      </a:r>
                      <a:endParaRPr lang="ko-KR" altLang="en-US" sz="40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7536" marR="97536" marT="48768" marB="48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98</a:t>
                      </a:r>
                      <a:endParaRPr lang="ko-KR" altLang="en-US" sz="40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7536" marR="97536" marT="48768" marB="48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8d</a:t>
                      </a:r>
                      <a:endParaRPr lang="ko-KR" altLang="en-US" sz="40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7536" marR="97536" marT="48768" marB="48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48</a:t>
                      </a:r>
                      <a:endParaRPr lang="ko-KR" altLang="en-US" sz="40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7536" marR="97536" marT="48768" marB="48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9736744"/>
                  </a:ext>
                </a:extLst>
              </a:tr>
              <a:tr h="9386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ae</a:t>
                      </a:r>
                      <a:endParaRPr lang="ko-KR" altLang="en-US" sz="40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7536" marR="97536" marT="48768" marB="48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f1</a:t>
                      </a:r>
                      <a:endParaRPr lang="ko-KR" altLang="en-US" sz="40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7536" marR="97536" marT="48768" marB="48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2a</a:t>
                      </a:r>
                      <a:endParaRPr lang="ko-KR" altLang="en-US" sz="40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7536" marR="97536" marT="48768" marB="48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08</a:t>
                      </a:r>
                      <a:endParaRPr lang="ko-KR" altLang="en-US" sz="40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7536" marR="97536" marT="48768" marB="48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7189955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E9C0F27A-9B11-4FD6-A8A6-3E77BACADF80}"/>
              </a:ext>
            </a:extLst>
          </p:cNvPr>
          <p:cNvSpPr/>
          <p:nvPr/>
        </p:nvSpPr>
        <p:spPr>
          <a:xfrm>
            <a:off x="10244557" y="2821245"/>
            <a:ext cx="492113" cy="5075012"/>
          </a:xfrm>
          <a:prstGeom prst="rect">
            <a:avLst/>
          </a:prstGeom>
          <a:noFill/>
          <a:ln w="5715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나눔스퀘어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C9D71CF-747C-4E1C-AE81-B0A801A8624D}"/>
              </a:ext>
            </a:extLst>
          </p:cNvPr>
          <p:cNvSpPr txBox="1"/>
          <p:nvPr/>
        </p:nvSpPr>
        <p:spPr>
          <a:xfrm>
            <a:off x="8086851" y="8443207"/>
            <a:ext cx="1133324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3000" dirty="0"/>
              <a:t>S-box</a:t>
            </a:r>
            <a:endParaRPr kumimoji="0" lang="ko-KR" altLang="en-US" sz="30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나눔스퀘어"/>
              <a:ea typeface="나눔스퀘어"/>
              <a:cs typeface="나눔스퀘어"/>
              <a:sym typeface="나눔스퀘어"/>
            </a:endParaRPr>
          </a:p>
        </p:txBody>
      </p:sp>
    </p:spTree>
    <p:extLst>
      <p:ext uri="{BB962C8B-B14F-4D97-AF65-F5344CB8AC3E}">
        <p14:creationId xmlns:p14="http://schemas.microsoft.com/office/powerpoint/2010/main" val="10005844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"/>
    </mc:Choice>
    <mc:Fallback xmlns="">
      <p:transition spd="slow" advTm="10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3. SubBytes">
            <a:extLst>
              <a:ext uri="{FF2B5EF4-FFF2-40B4-BE49-F238E27FC236}">
                <a16:creationId xmlns:a16="http://schemas.microsoft.com/office/drawing/2014/main" id="{1B699074-922F-4A2D-98E5-B82E92B9A066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52500" y="323274"/>
            <a:ext cx="11099800" cy="762994"/>
          </a:xfrm>
          <a:prstGeom prst="rect">
            <a:avLst/>
          </a:prstGeom>
        </p:spPr>
        <p:txBody>
          <a:bodyPr>
            <a:noAutofit/>
          </a:bodyPr>
          <a:lstStyle>
            <a:lvl1pPr defTabSz="315468">
              <a:defRPr sz="4320"/>
            </a:lvl1pPr>
          </a:lstStyle>
          <a:p>
            <a:r>
              <a:rPr lang="en-US" altLang="ko-KR" sz="6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</a:t>
            </a:r>
            <a:r>
              <a:rPr sz="6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 </a:t>
            </a:r>
            <a:r>
              <a:rPr sz="60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SubBytes</a:t>
            </a:r>
            <a:endParaRPr sz="6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5221B6B-CF74-41AC-A69B-6EE5CBACB8F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910" y="2821245"/>
            <a:ext cx="7807711" cy="5075012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38071D29-B420-428C-941D-68B4F65CB64D}"/>
              </a:ext>
            </a:extLst>
          </p:cNvPr>
          <p:cNvSpPr/>
          <p:nvPr/>
        </p:nvSpPr>
        <p:spPr>
          <a:xfrm>
            <a:off x="4762910" y="5773249"/>
            <a:ext cx="7807710" cy="31311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7536" tIns="48768" rIns="97536" bIns="4876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56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aphicFrame>
        <p:nvGraphicFramePr>
          <p:cNvPr id="15" name="내용 개체 틀 3">
            <a:extLst>
              <a:ext uri="{FF2B5EF4-FFF2-40B4-BE49-F238E27FC236}">
                <a16:creationId xmlns:a16="http://schemas.microsoft.com/office/drawing/2014/main" id="{4ADB2588-7C7F-4F8E-8DF8-05F3C9B65CA3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550603819"/>
              </p:ext>
            </p:extLst>
          </p:nvPr>
        </p:nvGraphicFramePr>
        <p:xfrm>
          <a:off x="935247" y="3301536"/>
          <a:ext cx="3516976" cy="3754584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879244">
                  <a:extLst>
                    <a:ext uri="{9D8B030D-6E8A-4147-A177-3AD203B41FA5}">
                      <a16:colId xmlns:a16="http://schemas.microsoft.com/office/drawing/2014/main" val="3434669460"/>
                    </a:ext>
                  </a:extLst>
                </a:gridCol>
                <a:gridCol w="879244">
                  <a:extLst>
                    <a:ext uri="{9D8B030D-6E8A-4147-A177-3AD203B41FA5}">
                      <a16:colId xmlns:a16="http://schemas.microsoft.com/office/drawing/2014/main" val="271962199"/>
                    </a:ext>
                  </a:extLst>
                </a:gridCol>
                <a:gridCol w="879244">
                  <a:extLst>
                    <a:ext uri="{9D8B030D-6E8A-4147-A177-3AD203B41FA5}">
                      <a16:colId xmlns:a16="http://schemas.microsoft.com/office/drawing/2014/main" val="2663565233"/>
                    </a:ext>
                  </a:extLst>
                </a:gridCol>
                <a:gridCol w="879244">
                  <a:extLst>
                    <a:ext uri="{9D8B030D-6E8A-4147-A177-3AD203B41FA5}">
                      <a16:colId xmlns:a16="http://schemas.microsoft.com/office/drawing/2014/main" val="3173707255"/>
                    </a:ext>
                  </a:extLst>
                </a:gridCol>
              </a:tblGrid>
              <a:tr h="9386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d4</a:t>
                      </a:r>
                      <a:endParaRPr lang="ko-KR" altLang="en-US" sz="40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7536" marR="97536" marT="48768" marB="48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e0</a:t>
                      </a:r>
                      <a:endParaRPr lang="ko-KR" altLang="en-US" sz="40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7536" marR="97536" marT="48768" marB="48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b8</a:t>
                      </a:r>
                      <a:endParaRPr lang="ko-KR" altLang="en-US" sz="40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7536" marR="97536" marT="48768" marB="48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e9</a:t>
                      </a:r>
                      <a:endParaRPr lang="ko-KR" altLang="en-US" sz="40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7536" marR="97536" marT="48768" marB="48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3238833"/>
                  </a:ext>
                </a:extLst>
              </a:tr>
              <a:tr h="9386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27</a:t>
                      </a:r>
                      <a:endParaRPr lang="ko-KR" altLang="en-US" sz="40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7536" marR="97536" marT="48768" marB="48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bf</a:t>
                      </a:r>
                      <a:endParaRPr lang="ko-KR" altLang="en-US" sz="40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7536" marR="97536" marT="48768" marB="48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c6</a:t>
                      </a:r>
                      <a:endParaRPr lang="ko-KR" altLang="en-US" sz="40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7536" marR="97536" marT="48768" marB="48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f8</a:t>
                      </a:r>
                      <a:endParaRPr lang="ko-KR" altLang="en-US" sz="40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7536" marR="97536" marT="48768" marB="48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7060600"/>
                  </a:ext>
                </a:extLst>
              </a:tr>
              <a:tr h="9386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11</a:t>
                      </a:r>
                      <a:endParaRPr lang="ko-KR" altLang="en-US" sz="40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7536" marR="97536" marT="48768" marB="48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98</a:t>
                      </a:r>
                      <a:endParaRPr lang="ko-KR" altLang="en-US" sz="40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7536" marR="97536" marT="48768" marB="48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8d</a:t>
                      </a:r>
                      <a:endParaRPr lang="ko-KR" altLang="en-US" sz="40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7536" marR="97536" marT="48768" marB="48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48</a:t>
                      </a:r>
                      <a:endParaRPr lang="ko-KR" altLang="en-US" sz="40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7536" marR="97536" marT="48768" marB="48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9736744"/>
                  </a:ext>
                </a:extLst>
              </a:tr>
              <a:tr h="9386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ae</a:t>
                      </a:r>
                      <a:endParaRPr lang="ko-KR" altLang="en-US" sz="40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7536" marR="97536" marT="48768" marB="48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f1</a:t>
                      </a:r>
                      <a:endParaRPr lang="ko-KR" altLang="en-US" sz="40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7536" marR="97536" marT="48768" marB="48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2a</a:t>
                      </a:r>
                      <a:endParaRPr lang="ko-KR" altLang="en-US" sz="40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7536" marR="97536" marT="48768" marB="48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08</a:t>
                      </a:r>
                      <a:endParaRPr lang="ko-KR" altLang="en-US" sz="40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7536" marR="97536" marT="48768" marB="48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7189955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DA20C61A-D1CD-495C-A0F4-298B28559E32}"/>
              </a:ext>
            </a:extLst>
          </p:cNvPr>
          <p:cNvSpPr/>
          <p:nvPr/>
        </p:nvSpPr>
        <p:spPr>
          <a:xfrm>
            <a:off x="9793982" y="2821245"/>
            <a:ext cx="492113" cy="5075012"/>
          </a:xfrm>
          <a:prstGeom prst="rect">
            <a:avLst/>
          </a:prstGeom>
          <a:noFill/>
          <a:ln w="5715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나눔스퀘어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DD36455-DECD-4BF9-BD0F-9F906256E40D}"/>
              </a:ext>
            </a:extLst>
          </p:cNvPr>
          <p:cNvSpPr txBox="1"/>
          <p:nvPr/>
        </p:nvSpPr>
        <p:spPr>
          <a:xfrm>
            <a:off x="8086851" y="8443207"/>
            <a:ext cx="1133324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3000" dirty="0"/>
              <a:t>S-box</a:t>
            </a:r>
            <a:endParaRPr kumimoji="0" lang="ko-KR" altLang="en-US" sz="30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나눔스퀘어"/>
              <a:ea typeface="나눔스퀘어"/>
              <a:cs typeface="나눔스퀘어"/>
              <a:sym typeface="나눔스퀘어"/>
            </a:endParaRPr>
          </a:p>
        </p:txBody>
      </p:sp>
    </p:spTree>
    <p:extLst>
      <p:ext uri="{BB962C8B-B14F-4D97-AF65-F5344CB8AC3E}">
        <p14:creationId xmlns:p14="http://schemas.microsoft.com/office/powerpoint/2010/main" val="194000856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"/>
    </mc:Choice>
    <mc:Fallback xmlns="">
      <p:transition spd="slow" advTm="10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3. SubBytes">
            <a:extLst>
              <a:ext uri="{FF2B5EF4-FFF2-40B4-BE49-F238E27FC236}">
                <a16:creationId xmlns:a16="http://schemas.microsoft.com/office/drawing/2014/main" id="{61E1B2F3-79AE-4116-B5FF-09240844C09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52500" y="323274"/>
            <a:ext cx="11099800" cy="762994"/>
          </a:xfrm>
          <a:prstGeom prst="rect">
            <a:avLst/>
          </a:prstGeom>
        </p:spPr>
        <p:txBody>
          <a:bodyPr>
            <a:noAutofit/>
          </a:bodyPr>
          <a:lstStyle>
            <a:lvl1pPr defTabSz="315468">
              <a:defRPr sz="4320"/>
            </a:lvl1pPr>
          </a:lstStyle>
          <a:p>
            <a:r>
              <a:rPr lang="en-US" altLang="ko-KR" sz="6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</a:t>
            </a:r>
            <a:r>
              <a:rPr sz="6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 </a:t>
            </a:r>
            <a:r>
              <a:rPr sz="60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SubBytes</a:t>
            </a:r>
            <a:endParaRPr sz="6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78FB9959-9181-44F5-8357-3A073494FB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910" y="2821245"/>
            <a:ext cx="7807711" cy="5075012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EF470DCD-55E1-4B2B-AC50-25691C41AE7D}"/>
              </a:ext>
            </a:extLst>
          </p:cNvPr>
          <p:cNvSpPr/>
          <p:nvPr/>
        </p:nvSpPr>
        <p:spPr>
          <a:xfrm>
            <a:off x="4762910" y="6674401"/>
            <a:ext cx="7807710" cy="31311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7536" tIns="48768" rIns="97536" bIns="4876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56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aphicFrame>
        <p:nvGraphicFramePr>
          <p:cNvPr id="13" name="내용 개체 틀 3">
            <a:extLst>
              <a:ext uri="{FF2B5EF4-FFF2-40B4-BE49-F238E27FC236}">
                <a16:creationId xmlns:a16="http://schemas.microsoft.com/office/drawing/2014/main" id="{43AD5A06-DB00-4B78-95AC-CF7984703C35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1949404"/>
              </p:ext>
            </p:extLst>
          </p:nvPr>
        </p:nvGraphicFramePr>
        <p:xfrm>
          <a:off x="935247" y="3301536"/>
          <a:ext cx="3516976" cy="3754584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879244">
                  <a:extLst>
                    <a:ext uri="{9D8B030D-6E8A-4147-A177-3AD203B41FA5}">
                      <a16:colId xmlns:a16="http://schemas.microsoft.com/office/drawing/2014/main" val="3434669460"/>
                    </a:ext>
                  </a:extLst>
                </a:gridCol>
                <a:gridCol w="879244">
                  <a:extLst>
                    <a:ext uri="{9D8B030D-6E8A-4147-A177-3AD203B41FA5}">
                      <a16:colId xmlns:a16="http://schemas.microsoft.com/office/drawing/2014/main" val="271962199"/>
                    </a:ext>
                  </a:extLst>
                </a:gridCol>
                <a:gridCol w="879244">
                  <a:extLst>
                    <a:ext uri="{9D8B030D-6E8A-4147-A177-3AD203B41FA5}">
                      <a16:colId xmlns:a16="http://schemas.microsoft.com/office/drawing/2014/main" val="2663565233"/>
                    </a:ext>
                  </a:extLst>
                </a:gridCol>
                <a:gridCol w="879244">
                  <a:extLst>
                    <a:ext uri="{9D8B030D-6E8A-4147-A177-3AD203B41FA5}">
                      <a16:colId xmlns:a16="http://schemas.microsoft.com/office/drawing/2014/main" val="3173707255"/>
                    </a:ext>
                  </a:extLst>
                </a:gridCol>
              </a:tblGrid>
              <a:tr h="9386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d4</a:t>
                      </a:r>
                      <a:endParaRPr lang="ko-KR" altLang="en-US" sz="40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7536" marR="97536" marT="48768" marB="48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e0</a:t>
                      </a:r>
                      <a:endParaRPr lang="ko-KR" altLang="en-US" sz="40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7536" marR="97536" marT="48768" marB="48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b8</a:t>
                      </a:r>
                      <a:endParaRPr lang="ko-KR" altLang="en-US" sz="40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7536" marR="97536" marT="48768" marB="48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e9</a:t>
                      </a:r>
                      <a:endParaRPr lang="ko-KR" altLang="en-US" sz="40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7536" marR="97536" marT="48768" marB="48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3238833"/>
                  </a:ext>
                </a:extLst>
              </a:tr>
              <a:tr h="9386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27</a:t>
                      </a:r>
                      <a:endParaRPr lang="ko-KR" altLang="en-US" sz="40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7536" marR="97536" marT="48768" marB="48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bf</a:t>
                      </a:r>
                      <a:endParaRPr lang="ko-KR" altLang="en-US" sz="40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7536" marR="97536" marT="48768" marB="48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b4</a:t>
                      </a:r>
                      <a:endParaRPr lang="ko-KR" altLang="en-US" sz="40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7536" marR="97536" marT="48768" marB="48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f8</a:t>
                      </a:r>
                      <a:endParaRPr lang="ko-KR" altLang="en-US" sz="40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7536" marR="97536" marT="48768" marB="48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7060600"/>
                  </a:ext>
                </a:extLst>
              </a:tr>
              <a:tr h="9386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11</a:t>
                      </a:r>
                      <a:endParaRPr lang="ko-KR" altLang="en-US" sz="40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7536" marR="97536" marT="48768" marB="48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98</a:t>
                      </a:r>
                      <a:endParaRPr lang="ko-KR" altLang="en-US" sz="40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7536" marR="97536" marT="48768" marB="48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8d</a:t>
                      </a:r>
                      <a:endParaRPr lang="ko-KR" altLang="en-US" sz="40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7536" marR="97536" marT="48768" marB="48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48</a:t>
                      </a:r>
                      <a:endParaRPr lang="ko-KR" altLang="en-US" sz="40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7536" marR="97536" marT="48768" marB="48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9736744"/>
                  </a:ext>
                </a:extLst>
              </a:tr>
              <a:tr h="9386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ae</a:t>
                      </a:r>
                      <a:endParaRPr lang="ko-KR" altLang="en-US" sz="40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7536" marR="97536" marT="48768" marB="48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f1</a:t>
                      </a:r>
                      <a:endParaRPr lang="ko-KR" altLang="en-US" sz="40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7536" marR="97536" marT="48768" marB="48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2a</a:t>
                      </a:r>
                      <a:endParaRPr lang="ko-KR" altLang="en-US" sz="40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7536" marR="97536" marT="48768" marB="48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08</a:t>
                      </a:r>
                      <a:endParaRPr lang="ko-KR" altLang="en-US" sz="40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7536" marR="97536" marT="48768" marB="48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7189955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C2C11D17-403C-4CF7-B327-6507C6DE748B}"/>
              </a:ext>
            </a:extLst>
          </p:cNvPr>
          <p:cNvSpPr/>
          <p:nvPr/>
        </p:nvSpPr>
        <p:spPr>
          <a:xfrm>
            <a:off x="7978436" y="2821245"/>
            <a:ext cx="492113" cy="5075012"/>
          </a:xfrm>
          <a:prstGeom prst="rect">
            <a:avLst/>
          </a:prstGeom>
          <a:noFill/>
          <a:ln w="5715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나눔스퀘어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14414BC-04E2-4111-8DA0-E6ABF5725803}"/>
              </a:ext>
            </a:extLst>
          </p:cNvPr>
          <p:cNvSpPr txBox="1"/>
          <p:nvPr/>
        </p:nvSpPr>
        <p:spPr>
          <a:xfrm>
            <a:off x="8086851" y="8443207"/>
            <a:ext cx="1133324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3000" dirty="0"/>
              <a:t>S-box</a:t>
            </a:r>
            <a:endParaRPr kumimoji="0" lang="ko-KR" altLang="en-US" sz="30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나눔스퀘어"/>
              <a:ea typeface="나눔스퀘어"/>
              <a:cs typeface="나눔스퀘어"/>
              <a:sym typeface="나눔스퀘어"/>
            </a:endParaRPr>
          </a:p>
        </p:txBody>
      </p:sp>
    </p:spTree>
    <p:extLst>
      <p:ext uri="{BB962C8B-B14F-4D97-AF65-F5344CB8AC3E}">
        <p14:creationId xmlns:p14="http://schemas.microsoft.com/office/powerpoint/2010/main" val="749414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"/>
    </mc:Choice>
    <mc:Fallback xmlns="">
      <p:transition spd="slow" advTm="10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3. SubBytes">
            <a:extLst>
              <a:ext uri="{FF2B5EF4-FFF2-40B4-BE49-F238E27FC236}">
                <a16:creationId xmlns:a16="http://schemas.microsoft.com/office/drawing/2014/main" id="{56BD7879-D60B-416D-A4DF-9BD8F60E7107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52500" y="323274"/>
            <a:ext cx="11099800" cy="762994"/>
          </a:xfrm>
          <a:prstGeom prst="rect">
            <a:avLst/>
          </a:prstGeom>
        </p:spPr>
        <p:txBody>
          <a:bodyPr>
            <a:noAutofit/>
          </a:bodyPr>
          <a:lstStyle>
            <a:lvl1pPr defTabSz="315468">
              <a:defRPr sz="4320"/>
            </a:lvl1pPr>
          </a:lstStyle>
          <a:p>
            <a:r>
              <a:rPr lang="en-US" altLang="ko-KR" sz="6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</a:t>
            </a:r>
            <a:r>
              <a:rPr sz="6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 </a:t>
            </a:r>
            <a:r>
              <a:rPr sz="60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SubBytes</a:t>
            </a:r>
            <a:endParaRPr sz="6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98FABED8-9385-4995-B49D-A3597B24C23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910" y="2821245"/>
            <a:ext cx="7807711" cy="5075012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F31102B4-6AF8-4D1B-881C-09ED8ED32156}"/>
              </a:ext>
            </a:extLst>
          </p:cNvPr>
          <p:cNvSpPr/>
          <p:nvPr/>
        </p:nvSpPr>
        <p:spPr>
          <a:xfrm>
            <a:off x="4762910" y="5494955"/>
            <a:ext cx="7807710" cy="31311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7536" tIns="48768" rIns="97536" bIns="4876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56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aphicFrame>
        <p:nvGraphicFramePr>
          <p:cNvPr id="13" name="내용 개체 틀 3">
            <a:extLst>
              <a:ext uri="{FF2B5EF4-FFF2-40B4-BE49-F238E27FC236}">
                <a16:creationId xmlns:a16="http://schemas.microsoft.com/office/drawing/2014/main" id="{BDB99EED-DC6B-4049-BBD8-27756676577C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496616540"/>
              </p:ext>
            </p:extLst>
          </p:nvPr>
        </p:nvGraphicFramePr>
        <p:xfrm>
          <a:off x="935247" y="3301536"/>
          <a:ext cx="3516976" cy="3754584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879244">
                  <a:extLst>
                    <a:ext uri="{9D8B030D-6E8A-4147-A177-3AD203B41FA5}">
                      <a16:colId xmlns:a16="http://schemas.microsoft.com/office/drawing/2014/main" val="3434669460"/>
                    </a:ext>
                  </a:extLst>
                </a:gridCol>
                <a:gridCol w="879244">
                  <a:extLst>
                    <a:ext uri="{9D8B030D-6E8A-4147-A177-3AD203B41FA5}">
                      <a16:colId xmlns:a16="http://schemas.microsoft.com/office/drawing/2014/main" val="271962199"/>
                    </a:ext>
                  </a:extLst>
                </a:gridCol>
                <a:gridCol w="879244">
                  <a:extLst>
                    <a:ext uri="{9D8B030D-6E8A-4147-A177-3AD203B41FA5}">
                      <a16:colId xmlns:a16="http://schemas.microsoft.com/office/drawing/2014/main" val="2663565233"/>
                    </a:ext>
                  </a:extLst>
                </a:gridCol>
                <a:gridCol w="879244">
                  <a:extLst>
                    <a:ext uri="{9D8B030D-6E8A-4147-A177-3AD203B41FA5}">
                      <a16:colId xmlns:a16="http://schemas.microsoft.com/office/drawing/2014/main" val="3173707255"/>
                    </a:ext>
                  </a:extLst>
                </a:gridCol>
              </a:tblGrid>
              <a:tr h="9386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d4</a:t>
                      </a:r>
                      <a:endParaRPr lang="ko-KR" altLang="en-US" sz="40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7536" marR="97536" marT="48768" marB="48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e0</a:t>
                      </a:r>
                      <a:endParaRPr lang="ko-KR" altLang="en-US" sz="40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7536" marR="97536" marT="48768" marB="48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b8</a:t>
                      </a:r>
                      <a:endParaRPr lang="ko-KR" altLang="en-US" sz="40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7536" marR="97536" marT="48768" marB="48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e9</a:t>
                      </a:r>
                      <a:endParaRPr lang="ko-KR" altLang="en-US" sz="40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7536" marR="97536" marT="48768" marB="48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3238833"/>
                  </a:ext>
                </a:extLst>
              </a:tr>
              <a:tr h="9386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27</a:t>
                      </a:r>
                      <a:endParaRPr lang="ko-KR" altLang="en-US" sz="40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7536" marR="97536" marT="48768" marB="48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bf</a:t>
                      </a:r>
                      <a:endParaRPr lang="ko-KR" altLang="en-US" sz="40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7536" marR="97536" marT="48768" marB="48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b4</a:t>
                      </a:r>
                      <a:endParaRPr lang="ko-KR" altLang="en-US" sz="40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7536" marR="97536" marT="48768" marB="48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f8</a:t>
                      </a:r>
                      <a:endParaRPr lang="ko-KR" altLang="en-US" sz="40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7536" marR="97536" marT="48768" marB="48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7060600"/>
                  </a:ext>
                </a:extLst>
              </a:tr>
              <a:tr h="9386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11</a:t>
                      </a:r>
                      <a:endParaRPr lang="ko-KR" altLang="en-US" sz="40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7536" marR="97536" marT="48768" marB="48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98</a:t>
                      </a:r>
                      <a:endParaRPr lang="ko-KR" altLang="en-US" sz="40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7536" marR="97536" marT="48768" marB="48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5d</a:t>
                      </a:r>
                      <a:endParaRPr lang="ko-KR" altLang="en-US" sz="40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7536" marR="97536" marT="48768" marB="48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48</a:t>
                      </a:r>
                      <a:endParaRPr lang="ko-KR" altLang="en-US" sz="40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7536" marR="97536" marT="48768" marB="48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9736744"/>
                  </a:ext>
                </a:extLst>
              </a:tr>
              <a:tr h="9386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ae</a:t>
                      </a:r>
                      <a:endParaRPr lang="ko-KR" altLang="en-US" sz="40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7536" marR="97536" marT="48768" marB="48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f1</a:t>
                      </a:r>
                      <a:endParaRPr lang="ko-KR" altLang="en-US" sz="40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7536" marR="97536" marT="48768" marB="48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2a</a:t>
                      </a:r>
                      <a:endParaRPr lang="ko-KR" altLang="en-US" sz="40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7536" marR="97536" marT="48768" marB="48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08</a:t>
                      </a:r>
                      <a:endParaRPr lang="ko-KR" altLang="en-US" sz="40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7536" marR="97536" marT="48768" marB="48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7189955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662E2584-BB52-40DB-A21C-86FC5D496A44}"/>
              </a:ext>
            </a:extLst>
          </p:cNvPr>
          <p:cNvSpPr/>
          <p:nvPr/>
        </p:nvSpPr>
        <p:spPr>
          <a:xfrm>
            <a:off x="11158959" y="2821245"/>
            <a:ext cx="492113" cy="5075012"/>
          </a:xfrm>
          <a:prstGeom prst="rect">
            <a:avLst/>
          </a:prstGeom>
          <a:noFill/>
          <a:ln w="5715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나눔스퀘어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9976A20-5933-4197-A9B2-2AD7A5021158}"/>
              </a:ext>
            </a:extLst>
          </p:cNvPr>
          <p:cNvSpPr txBox="1"/>
          <p:nvPr/>
        </p:nvSpPr>
        <p:spPr>
          <a:xfrm>
            <a:off x="8086851" y="8443207"/>
            <a:ext cx="1133324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3000" dirty="0"/>
              <a:t>S-box</a:t>
            </a:r>
            <a:endParaRPr kumimoji="0" lang="ko-KR" altLang="en-US" sz="30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나눔스퀘어"/>
              <a:ea typeface="나눔스퀘어"/>
              <a:cs typeface="나눔스퀘어"/>
              <a:sym typeface="나눔스퀘어"/>
            </a:endParaRPr>
          </a:p>
        </p:txBody>
      </p:sp>
    </p:spTree>
    <p:extLst>
      <p:ext uri="{BB962C8B-B14F-4D97-AF65-F5344CB8AC3E}">
        <p14:creationId xmlns:p14="http://schemas.microsoft.com/office/powerpoint/2010/main" val="17438923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"/>
    </mc:Choice>
    <mc:Fallback xmlns="">
      <p:transition spd="slow" advTm="10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3. SubBytes">
            <a:extLst>
              <a:ext uri="{FF2B5EF4-FFF2-40B4-BE49-F238E27FC236}">
                <a16:creationId xmlns:a16="http://schemas.microsoft.com/office/drawing/2014/main" id="{2D5F554E-90B2-412D-913D-180EE9E255E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52500" y="323274"/>
            <a:ext cx="11099800" cy="762994"/>
          </a:xfrm>
          <a:prstGeom prst="rect">
            <a:avLst/>
          </a:prstGeom>
        </p:spPr>
        <p:txBody>
          <a:bodyPr>
            <a:noAutofit/>
          </a:bodyPr>
          <a:lstStyle>
            <a:lvl1pPr defTabSz="315468">
              <a:defRPr sz="4320"/>
            </a:lvl1pPr>
          </a:lstStyle>
          <a:p>
            <a:r>
              <a:rPr lang="en-US" altLang="ko-KR" sz="6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</a:t>
            </a:r>
            <a:r>
              <a:rPr sz="6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 </a:t>
            </a:r>
            <a:r>
              <a:rPr sz="60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SubBytes</a:t>
            </a:r>
            <a:endParaRPr sz="6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C8860C2-4D80-4443-B690-B9CD68B5A1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910" y="2821245"/>
            <a:ext cx="7807711" cy="5075012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3B7262AA-8FEC-467C-92E4-B26980F8D00B}"/>
              </a:ext>
            </a:extLst>
          </p:cNvPr>
          <p:cNvSpPr/>
          <p:nvPr/>
        </p:nvSpPr>
        <p:spPr>
          <a:xfrm>
            <a:off x="4762910" y="3719157"/>
            <a:ext cx="7807710" cy="31311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7536" tIns="48768" rIns="97536" bIns="4876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56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aphicFrame>
        <p:nvGraphicFramePr>
          <p:cNvPr id="13" name="내용 개체 틀 3">
            <a:extLst>
              <a:ext uri="{FF2B5EF4-FFF2-40B4-BE49-F238E27FC236}">
                <a16:creationId xmlns:a16="http://schemas.microsoft.com/office/drawing/2014/main" id="{E272412E-C61F-46AB-A0D9-A940904865CA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36769671"/>
              </p:ext>
            </p:extLst>
          </p:nvPr>
        </p:nvGraphicFramePr>
        <p:xfrm>
          <a:off x="935247" y="3301536"/>
          <a:ext cx="3516976" cy="3754584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879244">
                  <a:extLst>
                    <a:ext uri="{9D8B030D-6E8A-4147-A177-3AD203B41FA5}">
                      <a16:colId xmlns:a16="http://schemas.microsoft.com/office/drawing/2014/main" val="3434669460"/>
                    </a:ext>
                  </a:extLst>
                </a:gridCol>
                <a:gridCol w="879244">
                  <a:extLst>
                    <a:ext uri="{9D8B030D-6E8A-4147-A177-3AD203B41FA5}">
                      <a16:colId xmlns:a16="http://schemas.microsoft.com/office/drawing/2014/main" val="271962199"/>
                    </a:ext>
                  </a:extLst>
                </a:gridCol>
                <a:gridCol w="879244">
                  <a:extLst>
                    <a:ext uri="{9D8B030D-6E8A-4147-A177-3AD203B41FA5}">
                      <a16:colId xmlns:a16="http://schemas.microsoft.com/office/drawing/2014/main" val="2663565233"/>
                    </a:ext>
                  </a:extLst>
                </a:gridCol>
                <a:gridCol w="879244">
                  <a:extLst>
                    <a:ext uri="{9D8B030D-6E8A-4147-A177-3AD203B41FA5}">
                      <a16:colId xmlns:a16="http://schemas.microsoft.com/office/drawing/2014/main" val="3173707255"/>
                    </a:ext>
                  </a:extLst>
                </a:gridCol>
              </a:tblGrid>
              <a:tr h="9386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d4</a:t>
                      </a:r>
                      <a:endParaRPr lang="ko-KR" altLang="en-US" sz="40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7536" marR="97536" marT="48768" marB="48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e0</a:t>
                      </a:r>
                      <a:endParaRPr lang="ko-KR" altLang="en-US" sz="40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7536" marR="97536" marT="48768" marB="48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b8</a:t>
                      </a:r>
                      <a:endParaRPr lang="ko-KR" altLang="en-US" sz="40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7536" marR="97536" marT="48768" marB="48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e9</a:t>
                      </a:r>
                      <a:endParaRPr lang="ko-KR" altLang="en-US" sz="40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7536" marR="97536" marT="48768" marB="48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3238833"/>
                  </a:ext>
                </a:extLst>
              </a:tr>
              <a:tr h="9386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27</a:t>
                      </a:r>
                      <a:endParaRPr lang="ko-KR" altLang="en-US" sz="40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7536" marR="97536" marT="48768" marB="48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bf</a:t>
                      </a:r>
                      <a:endParaRPr lang="ko-KR" altLang="en-US" sz="40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7536" marR="97536" marT="48768" marB="48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b4</a:t>
                      </a:r>
                      <a:endParaRPr lang="ko-KR" altLang="en-US" sz="40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7536" marR="97536" marT="48768" marB="48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f8</a:t>
                      </a:r>
                      <a:endParaRPr lang="ko-KR" altLang="en-US" sz="40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7536" marR="97536" marT="48768" marB="48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7060600"/>
                  </a:ext>
                </a:extLst>
              </a:tr>
              <a:tr h="9386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11</a:t>
                      </a:r>
                      <a:endParaRPr lang="ko-KR" altLang="en-US" sz="40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7536" marR="97536" marT="48768" marB="48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98</a:t>
                      </a:r>
                      <a:endParaRPr lang="ko-KR" altLang="en-US" sz="40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7536" marR="97536" marT="48768" marB="48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5d</a:t>
                      </a:r>
                      <a:endParaRPr lang="ko-KR" altLang="en-US" sz="40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7536" marR="97536" marT="48768" marB="48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48</a:t>
                      </a:r>
                      <a:endParaRPr lang="ko-KR" altLang="en-US" sz="40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7536" marR="97536" marT="48768" marB="48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9736744"/>
                  </a:ext>
                </a:extLst>
              </a:tr>
              <a:tr h="9386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ae</a:t>
                      </a:r>
                      <a:endParaRPr lang="ko-KR" altLang="en-US" sz="40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7536" marR="97536" marT="48768" marB="48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f1</a:t>
                      </a:r>
                      <a:endParaRPr lang="ko-KR" altLang="en-US" sz="40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7536" marR="97536" marT="48768" marB="48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e5</a:t>
                      </a:r>
                      <a:endParaRPr lang="ko-KR" altLang="en-US" sz="40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7536" marR="97536" marT="48768" marB="48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08</a:t>
                      </a:r>
                      <a:endParaRPr lang="ko-KR" altLang="en-US" sz="40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7536" marR="97536" marT="48768" marB="48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7189955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C00B2F57-EFEC-4390-A832-CC0DB21CBA19}"/>
              </a:ext>
            </a:extLst>
          </p:cNvPr>
          <p:cNvSpPr/>
          <p:nvPr/>
        </p:nvSpPr>
        <p:spPr>
          <a:xfrm>
            <a:off x="9793982" y="2821245"/>
            <a:ext cx="492113" cy="5075012"/>
          </a:xfrm>
          <a:prstGeom prst="rect">
            <a:avLst/>
          </a:prstGeom>
          <a:noFill/>
          <a:ln w="5715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나눔스퀘어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2A6DAE8-FEE3-433D-8F43-6D737F82D3E0}"/>
              </a:ext>
            </a:extLst>
          </p:cNvPr>
          <p:cNvSpPr txBox="1"/>
          <p:nvPr/>
        </p:nvSpPr>
        <p:spPr>
          <a:xfrm>
            <a:off x="8086851" y="8443207"/>
            <a:ext cx="1133324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3000" dirty="0"/>
              <a:t>S-box</a:t>
            </a:r>
            <a:endParaRPr kumimoji="0" lang="ko-KR" altLang="en-US" sz="30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나눔스퀘어"/>
              <a:ea typeface="나눔스퀘어"/>
              <a:cs typeface="나눔스퀘어"/>
              <a:sym typeface="나눔스퀘어"/>
            </a:endParaRPr>
          </a:p>
        </p:txBody>
      </p:sp>
    </p:spTree>
    <p:extLst>
      <p:ext uri="{BB962C8B-B14F-4D97-AF65-F5344CB8AC3E}">
        <p14:creationId xmlns:p14="http://schemas.microsoft.com/office/powerpoint/2010/main" val="2751295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"/>
    </mc:Choice>
    <mc:Fallback xmlns="">
      <p:transition spd="slow" advTm="100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" name="그룹 11"/>
          <p:cNvGrpSpPr/>
          <p:nvPr/>
        </p:nvGrpSpPr>
        <p:grpSpPr>
          <a:xfrm>
            <a:off x="4987402" y="4322022"/>
            <a:ext cx="3029997" cy="3309388"/>
            <a:chOff x="3193108" y="1988136"/>
            <a:chExt cx="2757783" cy="1258581"/>
          </a:xfrm>
          <a:noFill/>
        </p:grpSpPr>
        <p:sp>
          <p:nvSpPr>
            <p:cNvPr id="13" name="TextBox 12"/>
            <p:cNvSpPr txBox="1"/>
            <p:nvPr/>
          </p:nvSpPr>
          <p:spPr>
            <a:xfrm>
              <a:off x="3244176" y="1988136"/>
              <a:ext cx="2655653" cy="21068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0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001/     AES</a:t>
              </a:r>
              <a:r>
                <a:rPr lang="ko-KR" altLang="en-US" sz="30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란</a:t>
              </a:r>
              <a:r>
                <a:rPr lang="en-US" altLang="ko-KR" sz="30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? </a:t>
              </a:r>
              <a:endParaRPr lang="ko-KR" altLang="en-US" sz="3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4" name="TextBox 13"/>
            <p:cNvSpPr txBox="1"/>
            <p:nvPr/>
          </p:nvSpPr>
          <p:spPr>
            <a:xfrm>
              <a:off x="3193108" y="2512082"/>
              <a:ext cx="2757783" cy="21068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0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002/     </a:t>
              </a:r>
              <a:r>
                <a:rPr lang="ko-KR" altLang="en-US" sz="30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알고리즘</a:t>
              </a:r>
              <a:r>
                <a:rPr lang="en-US" altLang="ko-KR" sz="30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endParaRPr lang="ko-KR" altLang="en-US" sz="3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  <p:sp>
          <p:nvSpPr>
            <p:cNvPr id="15" name="TextBox 14"/>
            <p:cNvSpPr txBox="1"/>
            <p:nvPr/>
          </p:nvSpPr>
          <p:spPr>
            <a:xfrm>
              <a:off x="3511169" y="3036028"/>
              <a:ext cx="2121663" cy="210689"/>
            </a:xfrm>
            <a:prstGeom prst="rect">
              <a:avLst/>
            </a:prstGeom>
            <a:grp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altLang="ko-KR" sz="30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003/     </a:t>
              </a:r>
              <a:r>
                <a:rPr lang="ko-KR" altLang="en-US" sz="30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연산</a:t>
              </a:r>
              <a:r>
                <a:rPr lang="en-US" altLang="ko-KR" sz="3000" dirty="0">
                  <a:solidFill>
                    <a:schemeClr val="tx1"/>
                  </a:solidFill>
                  <a:latin typeface="나눔스퀘어 Bold" panose="020B0600000101010101" pitchFamily="50" charset="-127"/>
                  <a:ea typeface="나눔스퀘어 Bold" panose="020B0600000101010101" pitchFamily="50" charset="-127"/>
                </a:rPr>
                <a:t> </a:t>
              </a:r>
              <a:endParaRPr lang="ko-KR" altLang="en-US" sz="3000" dirty="0">
                <a:solidFill>
                  <a:schemeClr val="tx1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endParaRPr>
            </a:p>
          </p:txBody>
        </p:sp>
      </p:grpSp>
      <p:cxnSp>
        <p:nvCxnSpPr>
          <p:cNvPr id="18" name="직선 연결선 17"/>
          <p:cNvCxnSpPr>
            <a:cxnSpLocks/>
          </p:cNvCxnSpPr>
          <p:nvPr/>
        </p:nvCxnSpPr>
        <p:spPr>
          <a:xfrm>
            <a:off x="3144982" y="3027681"/>
            <a:ext cx="7176654" cy="0"/>
          </a:xfrm>
          <a:prstGeom prst="line">
            <a:avLst/>
          </a:prstGeom>
          <a:ln w="15875" cap="sq">
            <a:gradFill>
              <a:gsLst>
                <a:gs pos="0">
                  <a:srgbClr val="BF586D"/>
                </a:gs>
                <a:gs pos="100000">
                  <a:srgbClr val="29B2FC"/>
                </a:gs>
              </a:gsLst>
              <a:lin ang="8100000" scaled="0"/>
            </a:gradFill>
            <a:headEnd type="none" w="sm" len="sm"/>
            <a:tailEnd type="none" w="sm" len="sm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/>
          <p:cNvSpPr txBox="1"/>
          <p:nvPr/>
        </p:nvSpPr>
        <p:spPr>
          <a:xfrm>
            <a:off x="4477884" y="2519849"/>
            <a:ext cx="4510850" cy="1015663"/>
          </a:xfrm>
          <a:prstGeom prst="rect">
            <a:avLst/>
          </a:prstGeom>
          <a:solidFill>
            <a:srgbClr val="1A191C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altLang="ko-KR" sz="6000" spc="320" dirty="0">
                <a:gradFill>
                  <a:gsLst>
                    <a:gs pos="0">
                      <a:srgbClr val="1BB2FD"/>
                    </a:gs>
                    <a:gs pos="100000">
                      <a:srgbClr val="C1444D"/>
                    </a:gs>
                  </a:gsLst>
                  <a:path path="circle">
                    <a:fillToRect r="100000" b="100000"/>
                  </a:path>
                </a:gradFill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CONTENTS</a:t>
            </a:r>
            <a:endParaRPr lang="ko-KR" altLang="en-US" sz="6000" spc="320" dirty="0">
              <a:gradFill>
                <a:gsLst>
                  <a:gs pos="0">
                    <a:srgbClr val="1BB2FD"/>
                  </a:gs>
                  <a:gs pos="100000">
                    <a:srgbClr val="C1444D"/>
                  </a:gs>
                </a:gsLst>
                <a:path path="circle">
                  <a:fillToRect r="100000" b="100000"/>
                </a:path>
              </a:gradFill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42079134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3. SubBytes">
            <a:extLst>
              <a:ext uri="{FF2B5EF4-FFF2-40B4-BE49-F238E27FC236}">
                <a16:creationId xmlns:a16="http://schemas.microsoft.com/office/drawing/2014/main" id="{0B1EFF15-B2B1-4A03-922F-EC58EB4E2201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52500" y="323274"/>
            <a:ext cx="11099800" cy="762994"/>
          </a:xfrm>
          <a:prstGeom prst="rect">
            <a:avLst/>
          </a:prstGeom>
        </p:spPr>
        <p:txBody>
          <a:bodyPr>
            <a:noAutofit/>
          </a:bodyPr>
          <a:lstStyle>
            <a:lvl1pPr defTabSz="315468">
              <a:defRPr sz="4320"/>
            </a:lvl1pPr>
          </a:lstStyle>
          <a:p>
            <a:r>
              <a:rPr lang="en-US" altLang="ko-KR" sz="6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</a:t>
            </a:r>
            <a:r>
              <a:rPr sz="6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 </a:t>
            </a:r>
            <a:r>
              <a:rPr sz="60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SubBytes</a:t>
            </a:r>
            <a:endParaRPr sz="6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B86BFBB-080F-4D1A-9116-CD206FFC8A4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910" y="2821245"/>
            <a:ext cx="7807711" cy="5075012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240386CC-0693-4876-A11F-607A82759D4D}"/>
              </a:ext>
            </a:extLst>
          </p:cNvPr>
          <p:cNvSpPr/>
          <p:nvPr/>
        </p:nvSpPr>
        <p:spPr>
          <a:xfrm>
            <a:off x="4762910" y="7257497"/>
            <a:ext cx="7807710" cy="31311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7536" tIns="48768" rIns="97536" bIns="4876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56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aphicFrame>
        <p:nvGraphicFramePr>
          <p:cNvPr id="13" name="내용 개체 틀 3">
            <a:extLst>
              <a:ext uri="{FF2B5EF4-FFF2-40B4-BE49-F238E27FC236}">
                <a16:creationId xmlns:a16="http://schemas.microsoft.com/office/drawing/2014/main" id="{DE4CAC2A-F111-46B9-8445-74093B45A19D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183591811"/>
              </p:ext>
            </p:extLst>
          </p:nvPr>
        </p:nvGraphicFramePr>
        <p:xfrm>
          <a:off x="935247" y="3301536"/>
          <a:ext cx="3516976" cy="3754584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879244">
                  <a:extLst>
                    <a:ext uri="{9D8B030D-6E8A-4147-A177-3AD203B41FA5}">
                      <a16:colId xmlns:a16="http://schemas.microsoft.com/office/drawing/2014/main" val="3434669460"/>
                    </a:ext>
                  </a:extLst>
                </a:gridCol>
                <a:gridCol w="879244">
                  <a:extLst>
                    <a:ext uri="{9D8B030D-6E8A-4147-A177-3AD203B41FA5}">
                      <a16:colId xmlns:a16="http://schemas.microsoft.com/office/drawing/2014/main" val="271962199"/>
                    </a:ext>
                  </a:extLst>
                </a:gridCol>
                <a:gridCol w="879244">
                  <a:extLst>
                    <a:ext uri="{9D8B030D-6E8A-4147-A177-3AD203B41FA5}">
                      <a16:colId xmlns:a16="http://schemas.microsoft.com/office/drawing/2014/main" val="2663565233"/>
                    </a:ext>
                  </a:extLst>
                </a:gridCol>
                <a:gridCol w="879244">
                  <a:extLst>
                    <a:ext uri="{9D8B030D-6E8A-4147-A177-3AD203B41FA5}">
                      <a16:colId xmlns:a16="http://schemas.microsoft.com/office/drawing/2014/main" val="3173707255"/>
                    </a:ext>
                  </a:extLst>
                </a:gridCol>
              </a:tblGrid>
              <a:tr h="9386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d4</a:t>
                      </a:r>
                      <a:endParaRPr lang="ko-KR" altLang="en-US" sz="40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7536" marR="97536" marT="48768" marB="48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e0</a:t>
                      </a:r>
                      <a:endParaRPr lang="ko-KR" altLang="en-US" sz="40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7536" marR="97536" marT="48768" marB="48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b8</a:t>
                      </a:r>
                      <a:endParaRPr lang="ko-KR" altLang="en-US" sz="40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7536" marR="97536" marT="48768" marB="48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1e</a:t>
                      </a:r>
                      <a:endParaRPr lang="ko-KR" altLang="en-US" sz="40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7536" marR="97536" marT="48768" marB="48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3238833"/>
                  </a:ext>
                </a:extLst>
              </a:tr>
              <a:tr h="9386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27</a:t>
                      </a:r>
                      <a:endParaRPr lang="ko-KR" altLang="en-US" sz="40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7536" marR="97536" marT="48768" marB="48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bf</a:t>
                      </a:r>
                      <a:endParaRPr lang="ko-KR" altLang="en-US" sz="40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7536" marR="97536" marT="48768" marB="48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b4</a:t>
                      </a:r>
                      <a:endParaRPr lang="ko-KR" altLang="en-US" sz="40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7536" marR="97536" marT="48768" marB="48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f8</a:t>
                      </a:r>
                      <a:endParaRPr lang="ko-KR" altLang="en-US" sz="40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7536" marR="97536" marT="48768" marB="48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7060600"/>
                  </a:ext>
                </a:extLst>
              </a:tr>
              <a:tr h="9386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11</a:t>
                      </a:r>
                      <a:endParaRPr lang="ko-KR" altLang="en-US" sz="40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7536" marR="97536" marT="48768" marB="48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98</a:t>
                      </a:r>
                      <a:endParaRPr lang="ko-KR" altLang="en-US" sz="40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7536" marR="97536" marT="48768" marB="48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5d</a:t>
                      </a:r>
                      <a:endParaRPr lang="ko-KR" altLang="en-US" sz="40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7536" marR="97536" marT="48768" marB="48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48</a:t>
                      </a:r>
                      <a:endParaRPr lang="ko-KR" altLang="en-US" sz="40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7536" marR="97536" marT="48768" marB="48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9736744"/>
                  </a:ext>
                </a:extLst>
              </a:tr>
              <a:tr h="9386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ae</a:t>
                      </a:r>
                      <a:endParaRPr lang="ko-KR" altLang="en-US" sz="40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7536" marR="97536" marT="48768" marB="48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f1</a:t>
                      </a:r>
                      <a:endParaRPr lang="ko-KR" altLang="en-US" sz="40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7536" marR="97536" marT="48768" marB="48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e5</a:t>
                      </a:r>
                      <a:endParaRPr lang="ko-KR" altLang="en-US" sz="40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7536" marR="97536" marT="48768" marB="48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08</a:t>
                      </a:r>
                      <a:endParaRPr lang="ko-KR" altLang="en-US" sz="40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7536" marR="97536" marT="48768" marB="48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7189955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9C719C0B-57F2-4BC0-B63B-B7F368A6DAE6}"/>
              </a:ext>
            </a:extLst>
          </p:cNvPr>
          <p:cNvSpPr/>
          <p:nvPr/>
        </p:nvSpPr>
        <p:spPr>
          <a:xfrm>
            <a:off x="9330157" y="2821245"/>
            <a:ext cx="492113" cy="5075012"/>
          </a:xfrm>
          <a:prstGeom prst="rect">
            <a:avLst/>
          </a:prstGeom>
          <a:noFill/>
          <a:ln w="5715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나눔스퀘어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895B098D-7262-463F-B311-5CAD54BDC84A}"/>
              </a:ext>
            </a:extLst>
          </p:cNvPr>
          <p:cNvSpPr txBox="1"/>
          <p:nvPr/>
        </p:nvSpPr>
        <p:spPr>
          <a:xfrm>
            <a:off x="8086851" y="8443207"/>
            <a:ext cx="1133324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3000" dirty="0"/>
              <a:t>S-box</a:t>
            </a:r>
            <a:endParaRPr kumimoji="0" lang="ko-KR" altLang="en-US" sz="30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나눔스퀘어"/>
              <a:ea typeface="나눔스퀘어"/>
              <a:cs typeface="나눔스퀘어"/>
              <a:sym typeface="나눔스퀘어"/>
            </a:endParaRPr>
          </a:p>
        </p:txBody>
      </p:sp>
    </p:spTree>
    <p:extLst>
      <p:ext uri="{BB962C8B-B14F-4D97-AF65-F5344CB8AC3E}">
        <p14:creationId xmlns:p14="http://schemas.microsoft.com/office/powerpoint/2010/main" val="513457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"/>
    </mc:Choice>
    <mc:Fallback xmlns="">
      <p:transition spd="slow" advTm="100"/>
    </mc:Fallback>
  </mc:AlternateContent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3. SubBytes">
            <a:extLst>
              <a:ext uri="{FF2B5EF4-FFF2-40B4-BE49-F238E27FC236}">
                <a16:creationId xmlns:a16="http://schemas.microsoft.com/office/drawing/2014/main" id="{6185F6B9-ED1F-48E1-A4EC-308AA6C3F85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52500" y="323274"/>
            <a:ext cx="11099800" cy="762994"/>
          </a:xfrm>
          <a:prstGeom prst="rect">
            <a:avLst/>
          </a:prstGeom>
        </p:spPr>
        <p:txBody>
          <a:bodyPr>
            <a:noAutofit/>
          </a:bodyPr>
          <a:lstStyle>
            <a:lvl1pPr defTabSz="315468">
              <a:defRPr sz="4320"/>
            </a:lvl1pPr>
          </a:lstStyle>
          <a:p>
            <a:r>
              <a:rPr lang="en-US" altLang="ko-KR" sz="6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</a:t>
            </a:r>
            <a:r>
              <a:rPr sz="6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 </a:t>
            </a:r>
            <a:r>
              <a:rPr sz="60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SubBytes</a:t>
            </a:r>
            <a:endParaRPr sz="6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A78F5F24-5E94-4880-9B94-6EB25064BE2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910" y="2821245"/>
            <a:ext cx="7807711" cy="5075012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83AEA227-2DAF-4E56-9CFA-F16690F201DD}"/>
              </a:ext>
            </a:extLst>
          </p:cNvPr>
          <p:cNvSpPr/>
          <p:nvPr/>
        </p:nvSpPr>
        <p:spPr>
          <a:xfrm>
            <a:off x="4762910" y="7549043"/>
            <a:ext cx="7807710" cy="31311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7536" tIns="48768" rIns="97536" bIns="4876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56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aphicFrame>
        <p:nvGraphicFramePr>
          <p:cNvPr id="13" name="내용 개체 틀 3">
            <a:extLst>
              <a:ext uri="{FF2B5EF4-FFF2-40B4-BE49-F238E27FC236}">
                <a16:creationId xmlns:a16="http://schemas.microsoft.com/office/drawing/2014/main" id="{0679BB16-D905-4B89-A5AB-3F5F812BF64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652847477"/>
              </p:ext>
            </p:extLst>
          </p:nvPr>
        </p:nvGraphicFramePr>
        <p:xfrm>
          <a:off x="935247" y="3301536"/>
          <a:ext cx="3516976" cy="3754584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879244">
                  <a:extLst>
                    <a:ext uri="{9D8B030D-6E8A-4147-A177-3AD203B41FA5}">
                      <a16:colId xmlns:a16="http://schemas.microsoft.com/office/drawing/2014/main" val="3434669460"/>
                    </a:ext>
                  </a:extLst>
                </a:gridCol>
                <a:gridCol w="879244">
                  <a:extLst>
                    <a:ext uri="{9D8B030D-6E8A-4147-A177-3AD203B41FA5}">
                      <a16:colId xmlns:a16="http://schemas.microsoft.com/office/drawing/2014/main" val="271962199"/>
                    </a:ext>
                  </a:extLst>
                </a:gridCol>
                <a:gridCol w="879244">
                  <a:extLst>
                    <a:ext uri="{9D8B030D-6E8A-4147-A177-3AD203B41FA5}">
                      <a16:colId xmlns:a16="http://schemas.microsoft.com/office/drawing/2014/main" val="2663565233"/>
                    </a:ext>
                  </a:extLst>
                </a:gridCol>
                <a:gridCol w="879244">
                  <a:extLst>
                    <a:ext uri="{9D8B030D-6E8A-4147-A177-3AD203B41FA5}">
                      <a16:colId xmlns:a16="http://schemas.microsoft.com/office/drawing/2014/main" val="3173707255"/>
                    </a:ext>
                  </a:extLst>
                </a:gridCol>
              </a:tblGrid>
              <a:tr h="9386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d4</a:t>
                      </a:r>
                      <a:endParaRPr lang="ko-KR" altLang="en-US" sz="40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7536" marR="97536" marT="48768" marB="48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e0</a:t>
                      </a:r>
                      <a:endParaRPr lang="ko-KR" altLang="en-US" sz="40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7536" marR="97536" marT="48768" marB="48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b8</a:t>
                      </a:r>
                      <a:endParaRPr lang="ko-KR" altLang="en-US" sz="40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7536" marR="97536" marT="48768" marB="48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1e</a:t>
                      </a:r>
                      <a:endParaRPr lang="ko-KR" altLang="en-US" sz="40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7536" marR="97536" marT="48768" marB="48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3238833"/>
                  </a:ext>
                </a:extLst>
              </a:tr>
              <a:tr h="9386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27</a:t>
                      </a:r>
                      <a:endParaRPr lang="ko-KR" altLang="en-US" sz="40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7536" marR="97536" marT="48768" marB="48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bf</a:t>
                      </a:r>
                      <a:endParaRPr lang="ko-KR" altLang="en-US" sz="40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7536" marR="97536" marT="48768" marB="48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b4</a:t>
                      </a:r>
                      <a:endParaRPr lang="ko-KR" altLang="en-US" sz="40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7536" marR="97536" marT="48768" marB="48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41</a:t>
                      </a:r>
                      <a:endParaRPr lang="ko-KR" altLang="en-US" sz="40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7536" marR="97536" marT="48768" marB="48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7060600"/>
                  </a:ext>
                </a:extLst>
              </a:tr>
              <a:tr h="9386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11</a:t>
                      </a:r>
                      <a:endParaRPr lang="ko-KR" altLang="en-US" sz="40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7536" marR="97536" marT="48768" marB="48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98</a:t>
                      </a:r>
                      <a:endParaRPr lang="ko-KR" altLang="en-US" sz="40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7536" marR="97536" marT="48768" marB="48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5d</a:t>
                      </a:r>
                      <a:endParaRPr lang="ko-KR" altLang="en-US" sz="40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7536" marR="97536" marT="48768" marB="48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48</a:t>
                      </a:r>
                      <a:endParaRPr lang="ko-KR" altLang="en-US" sz="40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7536" marR="97536" marT="48768" marB="48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9736744"/>
                  </a:ext>
                </a:extLst>
              </a:tr>
              <a:tr h="9386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ae</a:t>
                      </a:r>
                      <a:endParaRPr lang="ko-KR" altLang="en-US" sz="40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7536" marR="97536" marT="48768" marB="48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f1</a:t>
                      </a:r>
                      <a:endParaRPr lang="ko-KR" altLang="en-US" sz="40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7536" marR="97536" marT="48768" marB="48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e5</a:t>
                      </a:r>
                      <a:endParaRPr lang="ko-KR" altLang="en-US" sz="40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7536" marR="97536" marT="48768" marB="48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08</a:t>
                      </a:r>
                      <a:endParaRPr lang="ko-KR" altLang="en-US" sz="40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7536" marR="97536" marT="48768" marB="48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7189955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9CE9C234-31BA-4818-A98E-76D9FA6A6861}"/>
              </a:ext>
            </a:extLst>
          </p:cNvPr>
          <p:cNvSpPr/>
          <p:nvPr/>
        </p:nvSpPr>
        <p:spPr>
          <a:xfrm>
            <a:off x="8879585" y="2821245"/>
            <a:ext cx="492113" cy="5075012"/>
          </a:xfrm>
          <a:prstGeom prst="rect">
            <a:avLst/>
          </a:prstGeom>
          <a:noFill/>
          <a:ln w="5715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나눔스퀘어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6F0C43-6907-425B-9376-E6BDB80BC0B9}"/>
              </a:ext>
            </a:extLst>
          </p:cNvPr>
          <p:cNvSpPr txBox="1"/>
          <p:nvPr/>
        </p:nvSpPr>
        <p:spPr>
          <a:xfrm>
            <a:off x="8086851" y="8443207"/>
            <a:ext cx="1133324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3000" dirty="0"/>
              <a:t>S-box</a:t>
            </a:r>
            <a:endParaRPr kumimoji="0" lang="ko-KR" altLang="en-US" sz="30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나눔스퀘어"/>
              <a:ea typeface="나눔스퀘어"/>
              <a:cs typeface="나눔스퀘어"/>
              <a:sym typeface="나눔스퀘어"/>
            </a:endParaRPr>
          </a:p>
        </p:txBody>
      </p:sp>
    </p:spTree>
    <p:extLst>
      <p:ext uri="{BB962C8B-B14F-4D97-AF65-F5344CB8AC3E}">
        <p14:creationId xmlns:p14="http://schemas.microsoft.com/office/powerpoint/2010/main" val="387863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"/>
    </mc:Choice>
    <mc:Fallback xmlns="">
      <p:transition spd="slow" advTm="10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3. SubBytes">
            <a:extLst>
              <a:ext uri="{FF2B5EF4-FFF2-40B4-BE49-F238E27FC236}">
                <a16:creationId xmlns:a16="http://schemas.microsoft.com/office/drawing/2014/main" id="{5F15F536-25E5-467F-9EC1-E2C68D4E69A0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52500" y="323274"/>
            <a:ext cx="11099800" cy="762994"/>
          </a:xfrm>
          <a:prstGeom prst="rect">
            <a:avLst/>
          </a:prstGeom>
        </p:spPr>
        <p:txBody>
          <a:bodyPr>
            <a:noAutofit/>
          </a:bodyPr>
          <a:lstStyle>
            <a:lvl1pPr defTabSz="315468">
              <a:defRPr sz="4320"/>
            </a:lvl1pPr>
          </a:lstStyle>
          <a:p>
            <a:r>
              <a:rPr lang="en-US" altLang="ko-KR" sz="6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</a:t>
            </a:r>
            <a:r>
              <a:rPr sz="6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 </a:t>
            </a:r>
            <a:r>
              <a:rPr sz="60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SubBytes</a:t>
            </a:r>
            <a:endParaRPr sz="6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CE6DC99-FC70-4B37-9030-8AAA44271AF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910" y="2821245"/>
            <a:ext cx="7807711" cy="5075012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9CEFF750-7776-4000-8ACC-2193BEB4149E}"/>
              </a:ext>
            </a:extLst>
          </p:cNvPr>
          <p:cNvSpPr/>
          <p:nvPr/>
        </p:nvSpPr>
        <p:spPr>
          <a:xfrm>
            <a:off x="4762910" y="4328761"/>
            <a:ext cx="7807710" cy="31311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7536" tIns="48768" rIns="97536" bIns="4876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56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aphicFrame>
        <p:nvGraphicFramePr>
          <p:cNvPr id="13" name="내용 개체 틀 3">
            <a:extLst>
              <a:ext uri="{FF2B5EF4-FFF2-40B4-BE49-F238E27FC236}">
                <a16:creationId xmlns:a16="http://schemas.microsoft.com/office/drawing/2014/main" id="{D68561B9-AF03-41EC-AF2E-BC6EABD3440F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40522903"/>
              </p:ext>
            </p:extLst>
          </p:nvPr>
        </p:nvGraphicFramePr>
        <p:xfrm>
          <a:off x="935247" y="3301536"/>
          <a:ext cx="3516976" cy="3754584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879244">
                  <a:extLst>
                    <a:ext uri="{9D8B030D-6E8A-4147-A177-3AD203B41FA5}">
                      <a16:colId xmlns:a16="http://schemas.microsoft.com/office/drawing/2014/main" val="3434669460"/>
                    </a:ext>
                  </a:extLst>
                </a:gridCol>
                <a:gridCol w="879244">
                  <a:extLst>
                    <a:ext uri="{9D8B030D-6E8A-4147-A177-3AD203B41FA5}">
                      <a16:colId xmlns:a16="http://schemas.microsoft.com/office/drawing/2014/main" val="271962199"/>
                    </a:ext>
                  </a:extLst>
                </a:gridCol>
                <a:gridCol w="879244">
                  <a:extLst>
                    <a:ext uri="{9D8B030D-6E8A-4147-A177-3AD203B41FA5}">
                      <a16:colId xmlns:a16="http://schemas.microsoft.com/office/drawing/2014/main" val="2663565233"/>
                    </a:ext>
                  </a:extLst>
                </a:gridCol>
                <a:gridCol w="879244">
                  <a:extLst>
                    <a:ext uri="{9D8B030D-6E8A-4147-A177-3AD203B41FA5}">
                      <a16:colId xmlns:a16="http://schemas.microsoft.com/office/drawing/2014/main" val="3173707255"/>
                    </a:ext>
                  </a:extLst>
                </a:gridCol>
              </a:tblGrid>
              <a:tr h="9386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d4</a:t>
                      </a:r>
                      <a:endParaRPr lang="ko-KR" altLang="en-US" sz="40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7536" marR="97536" marT="48768" marB="48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e0</a:t>
                      </a:r>
                      <a:endParaRPr lang="ko-KR" altLang="en-US" sz="40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7536" marR="97536" marT="48768" marB="48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b8</a:t>
                      </a:r>
                      <a:endParaRPr lang="ko-KR" altLang="en-US" sz="40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7536" marR="97536" marT="48768" marB="48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1e</a:t>
                      </a:r>
                      <a:endParaRPr lang="ko-KR" altLang="en-US" sz="40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7536" marR="97536" marT="48768" marB="48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3238833"/>
                  </a:ext>
                </a:extLst>
              </a:tr>
              <a:tr h="9386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27</a:t>
                      </a:r>
                      <a:endParaRPr lang="ko-KR" altLang="en-US" sz="40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7536" marR="97536" marT="48768" marB="48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bf</a:t>
                      </a:r>
                      <a:endParaRPr lang="ko-KR" altLang="en-US" sz="40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7536" marR="97536" marT="48768" marB="48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b4</a:t>
                      </a:r>
                      <a:endParaRPr lang="ko-KR" altLang="en-US" sz="40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7536" marR="97536" marT="48768" marB="48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41</a:t>
                      </a:r>
                      <a:endParaRPr lang="ko-KR" altLang="en-US" sz="40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7536" marR="97536" marT="48768" marB="48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7060600"/>
                  </a:ext>
                </a:extLst>
              </a:tr>
              <a:tr h="9386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11</a:t>
                      </a:r>
                      <a:endParaRPr lang="ko-KR" altLang="en-US" sz="40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7536" marR="97536" marT="48768" marB="48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98</a:t>
                      </a:r>
                      <a:endParaRPr lang="ko-KR" altLang="en-US" sz="40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7536" marR="97536" marT="48768" marB="48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5d</a:t>
                      </a:r>
                      <a:endParaRPr lang="ko-KR" altLang="en-US" sz="40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7536" marR="97536" marT="48768" marB="48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52</a:t>
                      </a:r>
                      <a:endParaRPr lang="ko-KR" altLang="en-US" sz="40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7536" marR="97536" marT="48768" marB="48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9736744"/>
                  </a:ext>
                </a:extLst>
              </a:tr>
              <a:tr h="9386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ae</a:t>
                      </a:r>
                      <a:endParaRPr lang="ko-KR" altLang="en-US" sz="40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7536" marR="97536" marT="48768" marB="48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f1</a:t>
                      </a:r>
                      <a:endParaRPr lang="ko-KR" altLang="en-US" sz="40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7536" marR="97536" marT="48768" marB="48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e5</a:t>
                      </a:r>
                      <a:endParaRPr lang="ko-KR" altLang="en-US" sz="40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7536" marR="97536" marT="48768" marB="48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08</a:t>
                      </a:r>
                      <a:endParaRPr lang="ko-KR" altLang="en-US" sz="40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7536" marR="97536" marT="48768" marB="48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7189955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A548B316-CB61-445F-B72E-43876328B6FF}"/>
              </a:ext>
            </a:extLst>
          </p:cNvPr>
          <p:cNvSpPr/>
          <p:nvPr/>
        </p:nvSpPr>
        <p:spPr>
          <a:xfrm>
            <a:off x="8879583" y="2821245"/>
            <a:ext cx="492113" cy="5075012"/>
          </a:xfrm>
          <a:prstGeom prst="rect">
            <a:avLst/>
          </a:prstGeom>
          <a:noFill/>
          <a:ln w="5715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나눔스퀘어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AC4231E-AAC3-4901-9642-29B713198CE9}"/>
              </a:ext>
            </a:extLst>
          </p:cNvPr>
          <p:cNvSpPr txBox="1"/>
          <p:nvPr/>
        </p:nvSpPr>
        <p:spPr>
          <a:xfrm>
            <a:off x="8086851" y="8443207"/>
            <a:ext cx="1133324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3000" dirty="0"/>
              <a:t>S-box</a:t>
            </a:r>
            <a:endParaRPr kumimoji="0" lang="ko-KR" altLang="en-US" sz="30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나눔스퀘어"/>
              <a:ea typeface="나눔스퀘어"/>
              <a:cs typeface="나눔스퀘어"/>
              <a:sym typeface="나눔스퀘어"/>
            </a:endParaRPr>
          </a:p>
        </p:txBody>
      </p:sp>
    </p:spTree>
    <p:extLst>
      <p:ext uri="{BB962C8B-B14F-4D97-AF65-F5344CB8AC3E}">
        <p14:creationId xmlns:p14="http://schemas.microsoft.com/office/powerpoint/2010/main" val="282167481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100"/>
    </mc:Choice>
    <mc:Fallback xmlns="">
      <p:transition spd="slow" advTm="10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3. SubBytes">
            <a:extLst>
              <a:ext uri="{FF2B5EF4-FFF2-40B4-BE49-F238E27FC236}">
                <a16:creationId xmlns:a16="http://schemas.microsoft.com/office/drawing/2014/main" id="{0DF44E5C-50EC-43C0-B63E-600DA86EFF0B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52500" y="323274"/>
            <a:ext cx="11099800" cy="762994"/>
          </a:xfrm>
          <a:prstGeom prst="rect">
            <a:avLst/>
          </a:prstGeom>
        </p:spPr>
        <p:txBody>
          <a:bodyPr>
            <a:noAutofit/>
          </a:bodyPr>
          <a:lstStyle>
            <a:lvl1pPr defTabSz="315468">
              <a:defRPr sz="4320"/>
            </a:lvl1pPr>
          </a:lstStyle>
          <a:p>
            <a:r>
              <a:rPr lang="en-US" altLang="ko-KR" sz="6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</a:t>
            </a:r>
            <a:r>
              <a:rPr sz="6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 </a:t>
            </a:r>
            <a:r>
              <a:rPr sz="60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SubBytes</a:t>
            </a:r>
            <a:endParaRPr sz="6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6B04079A-2AD9-45F6-801F-0C7186966C9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910" y="2821245"/>
            <a:ext cx="7807711" cy="5075012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D413353E-02EA-4722-A9B3-EFC49B5B2EB0}"/>
              </a:ext>
            </a:extLst>
          </p:cNvPr>
          <p:cNvSpPr/>
          <p:nvPr/>
        </p:nvSpPr>
        <p:spPr>
          <a:xfrm>
            <a:off x="4762910" y="3149320"/>
            <a:ext cx="7807710" cy="31311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7536" tIns="48768" rIns="97536" bIns="4876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56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aphicFrame>
        <p:nvGraphicFramePr>
          <p:cNvPr id="13" name="내용 개체 틀 3">
            <a:extLst>
              <a:ext uri="{FF2B5EF4-FFF2-40B4-BE49-F238E27FC236}">
                <a16:creationId xmlns:a16="http://schemas.microsoft.com/office/drawing/2014/main" id="{436BCCFE-12B1-4F83-ABC8-167439C9CD6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52662937"/>
              </p:ext>
            </p:extLst>
          </p:nvPr>
        </p:nvGraphicFramePr>
        <p:xfrm>
          <a:off x="935247" y="3301536"/>
          <a:ext cx="3516976" cy="3754584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879244">
                  <a:extLst>
                    <a:ext uri="{9D8B030D-6E8A-4147-A177-3AD203B41FA5}">
                      <a16:colId xmlns:a16="http://schemas.microsoft.com/office/drawing/2014/main" val="3434669460"/>
                    </a:ext>
                  </a:extLst>
                </a:gridCol>
                <a:gridCol w="879244">
                  <a:extLst>
                    <a:ext uri="{9D8B030D-6E8A-4147-A177-3AD203B41FA5}">
                      <a16:colId xmlns:a16="http://schemas.microsoft.com/office/drawing/2014/main" val="271962199"/>
                    </a:ext>
                  </a:extLst>
                </a:gridCol>
                <a:gridCol w="879244">
                  <a:extLst>
                    <a:ext uri="{9D8B030D-6E8A-4147-A177-3AD203B41FA5}">
                      <a16:colId xmlns:a16="http://schemas.microsoft.com/office/drawing/2014/main" val="2663565233"/>
                    </a:ext>
                  </a:extLst>
                </a:gridCol>
                <a:gridCol w="879244">
                  <a:extLst>
                    <a:ext uri="{9D8B030D-6E8A-4147-A177-3AD203B41FA5}">
                      <a16:colId xmlns:a16="http://schemas.microsoft.com/office/drawing/2014/main" val="3173707255"/>
                    </a:ext>
                  </a:extLst>
                </a:gridCol>
              </a:tblGrid>
              <a:tr h="9386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d4</a:t>
                      </a:r>
                      <a:endParaRPr lang="ko-KR" altLang="en-US" sz="40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7536" marR="97536" marT="48768" marB="48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e0</a:t>
                      </a:r>
                      <a:endParaRPr lang="ko-KR" altLang="en-US" sz="40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7536" marR="97536" marT="48768" marB="48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b8</a:t>
                      </a:r>
                      <a:endParaRPr lang="ko-KR" altLang="en-US" sz="40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7536" marR="97536" marT="48768" marB="48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1e</a:t>
                      </a:r>
                      <a:endParaRPr lang="ko-KR" altLang="en-US" sz="40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7536" marR="97536" marT="48768" marB="48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3238833"/>
                  </a:ext>
                </a:extLst>
              </a:tr>
              <a:tr h="9386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27</a:t>
                      </a:r>
                      <a:endParaRPr lang="ko-KR" altLang="en-US" sz="40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7536" marR="97536" marT="48768" marB="48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bf</a:t>
                      </a:r>
                      <a:endParaRPr lang="ko-KR" altLang="en-US" sz="40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7536" marR="97536" marT="48768" marB="48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b4</a:t>
                      </a:r>
                      <a:endParaRPr lang="ko-KR" altLang="en-US" sz="40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7536" marR="97536" marT="48768" marB="48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41</a:t>
                      </a:r>
                      <a:endParaRPr lang="ko-KR" altLang="en-US" sz="40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7536" marR="97536" marT="48768" marB="48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7060600"/>
                  </a:ext>
                </a:extLst>
              </a:tr>
              <a:tr h="9386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11</a:t>
                      </a:r>
                      <a:endParaRPr lang="ko-KR" altLang="en-US" sz="40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7536" marR="97536" marT="48768" marB="48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98</a:t>
                      </a:r>
                      <a:endParaRPr lang="ko-KR" altLang="en-US" sz="40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7536" marR="97536" marT="48768" marB="48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5d</a:t>
                      </a:r>
                      <a:endParaRPr lang="ko-KR" altLang="en-US" sz="40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7536" marR="97536" marT="48768" marB="48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52</a:t>
                      </a:r>
                      <a:endParaRPr lang="ko-KR" altLang="en-US" sz="40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7536" marR="97536" marT="48768" marB="48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9736744"/>
                  </a:ext>
                </a:extLst>
              </a:tr>
              <a:tr h="9386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ae</a:t>
                      </a:r>
                      <a:endParaRPr lang="ko-KR" altLang="en-US" sz="40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7536" marR="97536" marT="48768" marB="48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f1</a:t>
                      </a:r>
                      <a:endParaRPr lang="ko-KR" altLang="en-US" sz="40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7536" marR="97536" marT="48768" marB="48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e5</a:t>
                      </a:r>
                      <a:endParaRPr lang="ko-KR" altLang="en-US" sz="40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7536" marR="97536" marT="48768" marB="48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30</a:t>
                      </a:r>
                      <a:endParaRPr lang="ko-KR" altLang="en-US" sz="40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7536" marR="97536" marT="48768" marB="48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7189955"/>
                  </a:ext>
                </a:extLst>
              </a:tr>
            </a:tbl>
          </a:graphicData>
        </a:graphic>
      </p:graphicFrame>
      <p:sp>
        <p:nvSpPr>
          <p:cNvPr id="8" name="직사각형 7">
            <a:extLst>
              <a:ext uri="{FF2B5EF4-FFF2-40B4-BE49-F238E27FC236}">
                <a16:creationId xmlns:a16="http://schemas.microsoft.com/office/drawing/2014/main" id="{D14AE2D3-0005-4A6F-89FE-1E539A57FBC1}"/>
              </a:ext>
            </a:extLst>
          </p:cNvPr>
          <p:cNvSpPr/>
          <p:nvPr/>
        </p:nvSpPr>
        <p:spPr>
          <a:xfrm>
            <a:off x="8879584" y="2821245"/>
            <a:ext cx="492113" cy="5075012"/>
          </a:xfrm>
          <a:prstGeom prst="rect">
            <a:avLst/>
          </a:prstGeom>
          <a:noFill/>
          <a:ln w="5715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나눔스퀘어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A37CD5C1-6AD6-4194-A0DC-246FD63D4B6D}"/>
              </a:ext>
            </a:extLst>
          </p:cNvPr>
          <p:cNvSpPr txBox="1"/>
          <p:nvPr/>
        </p:nvSpPr>
        <p:spPr>
          <a:xfrm>
            <a:off x="8086851" y="8443207"/>
            <a:ext cx="1133324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3000" dirty="0"/>
              <a:t>S-box</a:t>
            </a:r>
            <a:endParaRPr kumimoji="0" lang="ko-KR" altLang="en-US" sz="30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나눔스퀘어"/>
              <a:ea typeface="나눔스퀘어"/>
              <a:cs typeface="나눔스퀘어"/>
              <a:sym typeface="나눔스퀘어"/>
            </a:endParaRPr>
          </a:p>
        </p:txBody>
      </p:sp>
    </p:spTree>
    <p:extLst>
      <p:ext uri="{BB962C8B-B14F-4D97-AF65-F5344CB8AC3E}">
        <p14:creationId xmlns:p14="http://schemas.microsoft.com/office/powerpoint/2010/main" val="154992723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B73910F6-3F40-4AD5-93F3-733468F1BD3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3419" y="3059968"/>
            <a:ext cx="12097962" cy="36336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84141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B317496-E1BA-40AC-8936-0CA80BFB3872}"/>
              </a:ext>
            </a:extLst>
          </p:cNvPr>
          <p:cNvSpPr txBox="1"/>
          <p:nvPr/>
        </p:nvSpPr>
        <p:spPr>
          <a:xfrm>
            <a:off x="6255074" y="4292025"/>
            <a:ext cx="41216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← </a:t>
            </a:r>
            <a:r>
              <a:rPr lang="en-US" altLang="ko-KR" sz="3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rotate over 1 byte</a:t>
            </a:r>
            <a:endParaRPr lang="ko-KR" altLang="en-US" sz="3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aphicFrame>
        <p:nvGraphicFramePr>
          <p:cNvPr id="13" name="내용 개체 틀 3">
            <a:extLst>
              <a:ext uri="{FF2B5EF4-FFF2-40B4-BE49-F238E27FC236}">
                <a16:creationId xmlns:a16="http://schemas.microsoft.com/office/drawing/2014/main" id="{6CE4C8D0-C86F-4AEA-A027-E82D01617BE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828358985"/>
              </p:ext>
            </p:extLst>
          </p:nvPr>
        </p:nvGraphicFramePr>
        <p:xfrm>
          <a:off x="2851228" y="5033785"/>
          <a:ext cx="3266048" cy="1727234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816512">
                  <a:extLst>
                    <a:ext uri="{9D8B030D-6E8A-4147-A177-3AD203B41FA5}">
                      <a16:colId xmlns:a16="http://schemas.microsoft.com/office/drawing/2014/main" val="3434669460"/>
                    </a:ext>
                  </a:extLst>
                </a:gridCol>
                <a:gridCol w="816512">
                  <a:extLst>
                    <a:ext uri="{9D8B030D-6E8A-4147-A177-3AD203B41FA5}">
                      <a16:colId xmlns:a16="http://schemas.microsoft.com/office/drawing/2014/main" val="271962199"/>
                    </a:ext>
                  </a:extLst>
                </a:gridCol>
                <a:gridCol w="816512">
                  <a:extLst>
                    <a:ext uri="{9D8B030D-6E8A-4147-A177-3AD203B41FA5}">
                      <a16:colId xmlns:a16="http://schemas.microsoft.com/office/drawing/2014/main" val="2663565233"/>
                    </a:ext>
                  </a:extLst>
                </a:gridCol>
                <a:gridCol w="816512">
                  <a:extLst>
                    <a:ext uri="{9D8B030D-6E8A-4147-A177-3AD203B41FA5}">
                      <a16:colId xmlns:a16="http://schemas.microsoft.com/office/drawing/2014/main" val="3173707255"/>
                    </a:ext>
                  </a:extLst>
                </a:gridCol>
              </a:tblGrid>
              <a:tr h="8636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11</a:t>
                      </a:r>
                      <a:endParaRPr lang="ko-KR" altLang="en-US" sz="40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7536" marR="97536" marT="48768" marB="48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98</a:t>
                      </a:r>
                      <a:endParaRPr lang="ko-KR" altLang="en-US" sz="40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7536" marR="97536" marT="48768" marB="48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5d</a:t>
                      </a:r>
                      <a:endParaRPr lang="ko-KR" altLang="en-US" sz="40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7536" marR="97536" marT="48768" marB="48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52</a:t>
                      </a:r>
                      <a:endParaRPr lang="ko-KR" altLang="en-US" sz="40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7536" marR="97536" marT="48768" marB="48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9736744"/>
                  </a:ext>
                </a:extLst>
              </a:tr>
              <a:tr h="863617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ae</a:t>
                      </a:r>
                      <a:endParaRPr lang="ko-KR" altLang="en-US" sz="40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7536" marR="97536" marT="48768" marB="48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f1</a:t>
                      </a:r>
                      <a:endParaRPr lang="ko-KR" altLang="en-US" sz="40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7536" marR="97536" marT="48768" marB="48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e5</a:t>
                      </a:r>
                      <a:endParaRPr lang="ko-KR" altLang="en-US" sz="40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7536" marR="97536" marT="48768" marB="48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30</a:t>
                      </a:r>
                      <a:endParaRPr lang="ko-KR" altLang="en-US" sz="40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7536" marR="97536" marT="48768" marB="48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7189955"/>
                  </a:ext>
                </a:extLst>
              </a:tr>
            </a:tbl>
          </a:graphicData>
        </a:graphic>
      </p:graphicFrame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4902AF10-2A74-450C-A40C-BB45C27E5B4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9399834"/>
              </p:ext>
            </p:extLst>
          </p:nvPr>
        </p:nvGraphicFramePr>
        <p:xfrm>
          <a:off x="2851231" y="3209003"/>
          <a:ext cx="3266048" cy="9123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6512">
                  <a:extLst>
                    <a:ext uri="{9D8B030D-6E8A-4147-A177-3AD203B41FA5}">
                      <a16:colId xmlns:a16="http://schemas.microsoft.com/office/drawing/2014/main" val="769665669"/>
                    </a:ext>
                  </a:extLst>
                </a:gridCol>
                <a:gridCol w="816512">
                  <a:extLst>
                    <a:ext uri="{9D8B030D-6E8A-4147-A177-3AD203B41FA5}">
                      <a16:colId xmlns:a16="http://schemas.microsoft.com/office/drawing/2014/main" val="2409410506"/>
                    </a:ext>
                  </a:extLst>
                </a:gridCol>
                <a:gridCol w="816512">
                  <a:extLst>
                    <a:ext uri="{9D8B030D-6E8A-4147-A177-3AD203B41FA5}">
                      <a16:colId xmlns:a16="http://schemas.microsoft.com/office/drawing/2014/main" val="337984874"/>
                    </a:ext>
                  </a:extLst>
                </a:gridCol>
                <a:gridCol w="816512">
                  <a:extLst>
                    <a:ext uri="{9D8B030D-6E8A-4147-A177-3AD203B41FA5}">
                      <a16:colId xmlns:a16="http://schemas.microsoft.com/office/drawing/2014/main" val="3171106103"/>
                    </a:ext>
                  </a:extLst>
                </a:gridCol>
              </a:tblGrid>
              <a:tr h="9123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d4</a:t>
                      </a:r>
                      <a:endParaRPr lang="ko-KR" altLang="en-US" sz="40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7536" marR="97536" marT="48768" marB="48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e0</a:t>
                      </a:r>
                      <a:endParaRPr lang="ko-KR" altLang="en-US" sz="40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7536" marR="97536" marT="48768" marB="48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b8</a:t>
                      </a:r>
                      <a:endParaRPr lang="ko-KR" altLang="en-US" sz="40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7536" marR="97536" marT="48768" marB="48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1e</a:t>
                      </a:r>
                      <a:endParaRPr lang="ko-KR" altLang="en-US" sz="40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7536" marR="97536" marT="48768" marB="48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6412859"/>
                  </a:ext>
                </a:extLst>
              </a:tr>
            </a:tbl>
          </a:graphicData>
        </a:graphic>
      </p:graphicFrame>
      <p:graphicFrame>
        <p:nvGraphicFramePr>
          <p:cNvPr id="15" name="표 14">
            <a:extLst>
              <a:ext uri="{FF2B5EF4-FFF2-40B4-BE49-F238E27FC236}">
                <a16:creationId xmlns:a16="http://schemas.microsoft.com/office/drawing/2014/main" id="{29F088BB-B294-4E6C-90DB-DBC08F91CC2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331833003"/>
              </p:ext>
            </p:extLst>
          </p:nvPr>
        </p:nvGraphicFramePr>
        <p:xfrm>
          <a:off x="3657599" y="4121394"/>
          <a:ext cx="2459679" cy="9123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9893">
                  <a:extLst>
                    <a:ext uri="{9D8B030D-6E8A-4147-A177-3AD203B41FA5}">
                      <a16:colId xmlns:a16="http://schemas.microsoft.com/office/drawing/2014/main" val="1543057387"/>
                    </a:ext>
                  </a:extLst>
                </a:gridCol>
                <a:gridCol w="819893">
                  <a:extLst>
                    <a:ext uri="{9D8B030D-6E8A-4147-A177-3AD203B41FA5}">
                      <a16:colId xmlns:a16="http://schemas.microsoft.com/office/drawing/2014/main" val="3612670976"/>
                    </a:ext>
                  </a:extLst>
                </a:gridCol>
                <a:gridCol w="819893">
                  <a:extLst>
                    <a:ext uri="{9D8B030D-6E8A-4147-A177-3AD203B41FA5}">
                      <a16:colId xmlns:a16="http://schemas.microsoft.com/office/drawing/2014/main" val="2012197656"/>
                    </a:ext>
                  </a:extLst>
                </a:gridCol>
              </a:tblGrid>
              <a:tr h="9123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bf</a:t>
                      </a:r>
                      <a:endParaRPr lang="ko-KR" altLang="en-US" sz="40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7536" marR="97536" marT="48768" marB="48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b4</a:t>
                      </a:r>
                      <a:endParaRPr lang="ko-KR" altLang="en-US" sz="40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7536" marR="97536" marT="48768" marB="48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41</a:t>
                      </a:r>
                      <a:endParaRPr lang="ko-KR" altLang="en-US" sz="40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7536" marR="97536" marT="48768" marB="48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0360762"/>
                  </a:ext>
                </a:extLst>
              </a:tr>
            </a:tbl>
          </a:graphicData>
        </a:graphic>
      </p:graphicFrame>
      <p:graphicFrame>
        <p:nvGraphicFramePr>
          <p:cNvPr id="16" name="표 15">
            <a:extLst>
              <a:ext uri="{FF2B5EF4-FFF2-40B4-BE49-F238E27FC236}">
                <a16:creationId xmlns:a16="http://schemas.microsoft.com/office/drawing/2014/main" id="{21EA3B22-1F53-4FFC-A341-EE0CFB3C0EE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22975018"/>
              </p:ext>
            </p:extLst>
          </p:nvPr>
        </p:nvGraphicFramePr>
        <p:xfrm>
          <a:off x="2851230" y="4121619"/>
          <a:ext cx="806369" cy="91216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6369">
                  <a:extLst>
                    <a:ext uri="{9D8B030D-6E8A-4147-A177-3AD203B41FA5}">
                      <a16:colId xmlns:a16="http://schemas.microsoft.com/office/drawing/2014/main" val="3297722226"/>
                    </a:ext>
                  </a:extLst>
                </a:gridCol>
              </a:tblGrid>
              <a:tr h="91216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9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27</a:t>
                      </a:r>
                      <a:endParaRPr lang="ko-KR" altLang="en-US" sz="39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7536" marR="97536" marT="48768" marB="48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4797678"/>
                  </a:ext>
                </a:extLst>
              </a:tr>
            </a:tbl>
          </a:graphicData>
        </a:graphic>
      </p:graphicFrame>
      <p:sp>
        <p:nvSpPr>
          <p:cNvPr id="7" name="4. ShiftRows">
            <a:extLst>
              <a:ext uri="{FF2B5EF4-FFF2-40B4-BE49-F238E27FC236}">
                <a16:creationId xmlns:a16="http://schemas.microsoft.com/office/drawing/2014/main" id="{B25E5D19-2963-4DB9-8882-D91865BBE09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52500" y="323275"/>
            <a:ext cx="11099800" cy="767110"/>
          </a:xfrm>
          <a:prstGeom prst="rect">
            <a:avLst/>
          </a:prstGeom>
        </p:spPr>
        <p:txBody>
          <a:bodyPr>
            <a:noAutofit/>
          </a:bodyPr>
          <a:lstStyle>
            <a:lvl1pPr defTabSz="315468">
              <a:defRPr sz="4320"/>
            </a:lvl1pPr>
          </a:lstStyle>
          <a:p>
            <a:r>
              <a:rPr lang="en-US" altLang="ko-KR" sz="6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</a:t>
            </a:r>
            <a:r>
              <a:rPr sz="6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 </a:t>
            </a:r>
            <a:r>
              <a:rPr sz="60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ShiftRows</a:t>
            </a:r>
            <a:endParaRPr sz="6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10451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14063E-6 0 L 0.05054 -0.08838 C 0.06104 -0.1084 0.07691 -0.11898 0.09351 -0.11898 C 0.11231 -0.11898 0.12757 -0.1084 0.13807 -0.08838 L 0.18897 0 " pathEditMode="relative" rAng="0" ptsTypes="AAAAA">
                                      <p:cBhvr>
                                        <p:cTn id="11" dur="1000" fill="hold"/>
                                        <p:tgtEl>
                                          <p:spTgt spid="1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448" y="-5957"/>
                                    </p:animMotion>
                                  </p:childTnLst>
                                </p:cTn>
                              </p:par>
                              <p:par>
                                <p:cTn id="12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0281 -0.0013 L -0.0636 0.00065 " pathEditMode="relative" rAng="0" ptsTypes="AA">
                                      <p:cBhvr>
                                        <p:cTn id="13" dur="1000" fill="hold"/>
                                        <p:tgtEl>
                                          <p:spTgt spid="1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040" y="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819DDE40-19F0-48C1-A1E0-2AEB99CAF9B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86112611"/>
              </p:ext>
            </p:extLst>
          </p:nvPr>
        </p:nvGraphicFramePr>
        <p:xfrm>
          <a:off x="2855040" y="5909997"/>
          <a:ext cx="3267632" cy="852753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816908">
                  <a:extLst>
                    <a:ext uri="{9D8B030D-6E8A-4147-A177-3AD203B41FA5}">
                      <a16:colId xmlns:a16="http://schemas.microsoft.com/office/drawing/2014/main" val="3434669460"/>
                    </a:ext>
                  </a:extLst>
                </a:gridCol>
                <a:gridCol w="816908">
                  <a:extLst>
                    <a:ext uri="{9D8B030D-6E8A-4147-A177-3AD203B41FA5}">
                      <a16:colId xmlns:a16="http://schemas.microsoft.com/office/drawing/2014/main" val="271962199"/>
                    </a:ext>
                  </a:extLst>
                </a:gridCol>
                <a:gridCol w="816908">
                  <a:extLst>
                    <a:ext uri="{9D8B030D-6E8A-4147-A177-3AD203B41FA5}">
                      <a16:colId xmlns:a16="http://schemas.microsoft.com/office/drawing/2014/main" val="2663565233"/>
                    </a:ext>
                  </a:extLst>
                </a:gridCol>
                <a:gridCol w="816908">
                  <a:extLst>
                    <a:ext uri="{9D8B030D-6E8A-4147-A177-3AD203B41FA5}">
                      <a16:colId xmlns:a16="http://schemas.microsoft.com/office/drawing/2014/main" val="3173707255"/>
                    </a:ext>
                  </a:extLst>
                </a:gridCol>
              </a:tblGrid>
              <a:tr h="85275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ae</a:t>
                      </a:r>
                      <a:endParaRPr lang="ko-KR" altLang="en-US" sz="40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7536" marR="97536" marT="48768" marB="48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f1</a:t>
                      </a:r>
                      <a:endParaRPr lang="ko-KR" altLang="en-US" sz="40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7536" marR="97536" marT="48768" marB="48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e5</a:t>
                      </a:r>
                      <a:endParaRPr lang="ko-KR" altLang="en-US" sz="40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7536" marR="97536" marT="48768" marB="48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30</a:t>
                      </a:r>
                      <a:endParaRPr lang="ko-KR" altLang="en-US" sz="40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7536" marR="97536" marT="48768" marB="48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7189955"/>
                  </a:ext>
                </a:extLst>
              </a:tr>
            </a:tbl>
          </a:graphicData>
        </a:graphic>
      </p:graphicFrame>
      <p:graphicFrame>
        <p:nvGraphicFramePr>
          <p:cNvPr id="5" name="표 4">
            <a:extLst>
              <a:ext uri="{FF2B5EF4-FFF2-40B4-BE49-F238E27FC236}">
                <a16:creationId xmlns:a16="http://schemas.microsoft.com/office/drawing/2014/main" id="{492E445E-07E0-4194-B4B4-B509B1ECEF4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03753293"/>
              </p:ext>
            </p:extLst>
          </p:nvPr>
        </p:nvGraphicFramePr>
        <p:xfrm>
          <a:off x="2851231" y="3210254"/>
          <a:ext cx="3266048" cy="9123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6512">
                  <a:extLst>
                    <a:ext uri="{9D8B030D-6E8A-4147-A177-3AD203B41FA5}">
                      <a16:colId xmlns:a16="http://schemas.microsoft.com/office/drawing/2014/main" val="769665669"/>
                    </a:ext>
                  </a:extLst>
                </a:gridCol>
                <a:gridCol w="816512">
                  <a:extLst>
                    <a:ext uri="{9D8B030D-6E8A-4147-A177-3AD203B41FA5}">
                      <a16:colId xmlns:a16="http://schemas.microsoft.com/office/drawing/2014/main" val="2409410506"/>
                    </a:ext>
                  </a:extLst>
                </a:gridCol>
                <a:gridCol w="816512">
                  <a:extLst>
                    <a:ext uri="{9D8B030D-6E8A-4147-A177-3AD203B41FA5}">
                      <a16:colId xmlns:a16="http://schemas.microsoft.com/office/drawing/2014/main" val="337984874"/>
                    </a:ext>
                  </a:extLst>
                </a:gridCol>
                <a:gridCol w="816512">
                  <a:extLst>
                    <a:ext uri="{9D8B030D-6E8A-4147-A177-3AD203B41FA5}">
                      <a16:colId xmlns:a16="http://schemas.microsoft.com/office/drawing/2014/main" val="3171106103"/>
                    </a:ext>
                  </a:extLst>
                </a:gridCol>
              </a:tblGrid>
              <a:tr h="9123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d4</a:t>
                      </a:r>
                      <a:endParaRPr lang="ko-KR" altLang="en-US" sz="40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7536" marR="97536" marT="48768" marB="48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e0</a:t>
                      </a:r>
                      <a:endParaRPr lang="ko-KR" altLang="en-US" sz="40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7536" marR="97536" marT="48768" marB="48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b8</a:t>
                      </a:r>
                      <a:endParaRPr lang="ko-KR" altLang="en-US" sz="40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7536" marR="97536" marT="48768" marB="48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1e</a:t>
                      </a:r>
                      <a:endParaRPr lang="ko-KR" altLang="en-US" sz="40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7536" marR="97536" marT="48768" marB="48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6412859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B3CECE05-5987-408A-914A-129E45218A3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75092286"/>
              </p:ext>
            </p:extLst>
          </p:nvPr>
        </p:nvGraphicFramePr>
        <p:xfrm>
          <a:off x="3666603" y="4129725"/>
          <a:ext cx="2457105" cy="9032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9035">
                  <a:extLst>
                    <a:ext uri="{9D8B030D-6E8A-4147-A177-3AD203B41FA5}">
                      <a16:colId xmlns:a16="http://schemas.microsoft.com/office/drawing/2014/main" val="1543057387"/>
                    </a:ext>
                  </a:extLst>
                </a:gridCol>
                <a:gridCol w="819035">
                  <a:extLst>
                    <a:ext uri="{9D8B030D-6E8A-4147-A177-3AD203B41FA5}">
                      <a16:colId xmlns:a16="http://schemas.microsoft.com/office/drawing/2014/main" val="3612670976"/>
                    </a:ext>
                  </a:extLst>
                </a:gridCol>
                <a:gridCol w="819035">
                  <a:extLst>
                    <a:ext uri="{9D8B030D-6E8A-4147-A177-3AD203B41FA5}">
                      <a16:colId xmlns:a16="http://schemas.microsoft.com/office/drawing/2014/main" val="2012197656"/>
                    </a:ext>
                  </a:extLst>
                </a:gridCol>
              </a:tblGrid>
              <a:tr h="90328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b4</a:t>
                      </a:r>
                      <a:endParaRPr lang="ko-KR" altLang="en-US" sz="40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7536" marR="97536" marT="48768" marB="48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41</a:t>
                      </a:r>
                      <a:endParaRPr lang="ko-KR" altLang="en-US" sz="40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7536" marR="97536" marT="48768" marB="48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27</a:t>
                      </a:r>
                      <a:endParaRPr lang="ko-KR" altLang="en-US" sz="40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7536" marR="97536" marT="48768" marB="48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0360762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4CB29DF4-18EB-4514-8DC2-0CDDA14936F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31375043"/>
              </p:ext>
            </p:extLst>
          </p:nvPr>
        </p:nvGraphicFramePr>
        <p:xfrm>
          <a:off x="2851231" y="4132951"/>
          <a:ext cx="806370" cy="90005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6370">
                  <a:extLst>
                    <a:ext uri="{9D8B030D-6E8A-4147-A177-3AD203B41FA5}">
                      <a16:colId xmlns:a16="http://schemas.microsoft.com/office/drawing/2014/main" val="3297722226"/>
                    </a:ext>
                  </a:extLst>
                </a:gridCol>
              </a:tblGrid>
              <a:tr h="90005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bf</a:t>
                      </a:r>
                      <a:endParaRPr lang="ko-KR" altLang="en-US" sz="40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7536" marR="97536" marT="48768" marB="48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4797678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CE984058-EC3B-478C-A21D-70E716F6826D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64363900"/>
              </p:ext>
            </p:extLst>
          </p:nvPr>
        </p:nvGraphicFramePr>
        <p:xfrm>
          <a:off x="2855815" y="5036329"/>
          <a:ext cx="805596" cy="86155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5596">
                  <a:extLst>
                    <a:ext uri="{9D8B030D-6E8A-4147-A177-3AD203B41FA5}">
                      <a16:colId xmlns:a16="http://schemas.microsoft.com/office/drawing/2014/main" val="3297722226"/>
                    </a:ext>
                  </a:extLst>
                </a:gridCol>
              </a:tblGrid>
              <a:tr h="86155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9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11</a:t>
                      </a:r>
                      <a:endParaRPr lang="ko-KR" altLang="en-US" sz="39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7536" marR="97536" marT="48768" marB="48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4797678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F329A720-5319-4BF9-9DF9-3FAE961D4FC3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631066445"/>
              </p:ext>
            </p:extLst>
          </p:nvPr>
        </p:nvGraphicFramePr>
        <p:xfrm>
          <a:off x="3666604" y="5041347"/>
          <a:ext cx="805596" cy="85653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5596">
                  <a:extLst>
                    <a:ext uri="{9D8B030D-6E8A-4147-A177-3AD203B41FA5}">
                      <a16:colId xmlns:a16="http://schemas.microsoft.com/office/drawing/2014/main" val="3297722226"/>
                    </a:ext>
                  </a:extLst>
                </a:gridCol>
              </a:tblGrid>
              <a:tr h="85653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9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98</a:t>
                      </a:r>
                      <a:endParaRPr lang="ko-KR" altLang="en-US" sz="39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7536" marR="97536" marT="48768" marB="48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4797678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001BBC4D-186A-411D-ABFE-E847A1F8391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006481932"/>
              </p:ext>
            </p:extLst>
          </p:nvPr>
        </p:nvGraphicFramePr>
        <p:xfrm>
          <a:off x="4485012" y="5031511"/>
          <a:ext cx="805596" cy="870179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5596">
                  <a:extLst>
                    <a:ext uri="{9D8B030D-6E8A-4147-A177-3AD203B41FA5}">
                      <a16:colId xmlns:a16="http://schemas.microsoft.com/office/drawing/2014/main" val="3297722226"/>
                    </a:ext>
                  </a:extLst>
                </a:gridCol>
              </a:tblGrid>
              <a:tr h="870179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9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5d</a:t>
                      </a:r>
                      <a:endParaRPr lang="ko-KR" altLang="en-US" sz="39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7536" marR="97536" marT="48768" marB="48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4797678"/>
                  </a:ext>
                </a:extLst>
              </a:tr>
            </a:tbl>
          </a:graphicData>
        </a:graphic>
      </p:graphicFrame>
      <p:graphicFrame>
        <p:nvGraphicFramePr>
          <p:cNvPr id="12" name="표 11">
            <a:extLst>
              <a:ext uri="{FF2B5EF4-FFF2-40B4-BE49-F238E27FC236}">
                <a16:creationId xmlns:a16="http://schemas.microsoft.com/office/drawing/2014/main" id="{226A3140-9B37-45F1-BC2B-E1C2D7ECE21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745313228"/>
              </p:ext>
            </p:extLst>
          </p:nvPr>
        </p:nvGraphicFramePr>
        <p:xfrm>
          <a:off x="5303420" y="5029917"/>
          <a:ext cx="827908" cy="87558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7908">
                  <a:extLst>
                    <a:ext uri="{9D8B030D-6E8A-4147-A177-3AD203B41FA5}">
                      <a16:colId xmlns:a16="http://schemas.microsoft.com/office/drawing/2014/main" val="3297722226"/>
                    </a:ext>
                  </a:extLst>
                </a:gridCol>
              </a:tblGrid>
              <a:tr h="87558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52</a:t>
                      </a:r>
                      <a:endParaRPr lang="ko-KR" altLang="en-US" sz="40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7536" marR="97536" marT="48768" marB="48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4797678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9CB347A4-E04E-4C0F-B965-7E032B301807}"/>
              </a:ext>
            </a:extLst>
          </p:cNvPr>
          <p:cNvSpPr txBox="1"/>
          <p:nvPr/>
        </p:nvSpPr>
        <p:spPr>
          <a:xfrm>
            <a:off x="6259923" y="5191776"/>
            <a:ext cx="41216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← </a:t>
            </a:r>
            <a:r>
              <a:rPr lang="en-US" altLang="ko-KR" sz="3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rotate over 2 byte</a:t>
            </a:r>
            <a:endParaRPr lang="ko-KR" altLang="en-US" sz="3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4" name="4. ShiftRows">
            <a:extLst>
              <a:ext uri="{FF2B5EF4-FFF2-40B4-BE49-F238E27FC236}">
                <a16:creationId xmlns:a16="http://schemas.microsoft.com/office/drawing/2014/main" id="{F6F8F1CE-2080-42BC-B537-E46F8C616CE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52500" y="323878"/>
            <a:ext cx="11099800" cy="767110"/>
          </a:xfrm>
          <a:prstGeom prst="rect">
            <a:avLst/>
          </a:prstGeom>
        </p:spPr>
        <p:txBody>
          <a:bodyPr>
            <a:noAutofit/>
          </a:bodyPr>
          <a:lstStyle>
            <a:lvl1pPr defTabSz="315468">
              <a:defRPr sz="4320"/>
            </a:lvl1pPr>
          </a:lstStyle>
          <a:p>
            <a:r>
              <a:rPr lang="en-US" altLang="ko-KR" sz="6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</a:t>
            </a:r>
            <a:r>
              <a:rPr sz="6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 </a:t>
            </a:r>
            <a:r>
              <a:rPr sz="60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ShiftRows</a:t>
            </a:r>
            <a:endParaRPr sz="6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606783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71875E-6 0.00082 L 0.05054 -0.09961 C 0.06116 -0.12207 0.07702 -0.13476 0.0935 -0.13476 C 0.11243 -0.13476 0.12744 -0.12207 0.13806 -0.09961 L 0.18872 0.00082 " pathEditMode="relative" rAng="0" ptsTypes="AAAAA">
                                      <p:cBhvr>
                                        <p:cTn id="6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436" y="-6787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3.78906E-6 3.64583E-7 L -0.06238 0.00049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25" y="16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4.49219E-6 -4.11458E-6 L -0.06298 0.00033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49" y="16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4.80469E-6 3.125E-6 L -0.06372 -0.00016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35" y="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37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238 0.00049 L -0.01197 -0.10042 C -0.00147 -0.12305 0.0144 -0.13574 0.03088 -0.13574 C 0.0498 -0.13574 0.06482 -0.12305 0.07531 -0.10042 L 0.12585 0.00049 " pathEditMode="relative" rAng="0" ptsTypes="AAAAA">
                                      <p:cBhvr>
                                        <p:cTn id="15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412" y="-6820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8872 0.00082 L 0.12537 2.08333E-6 " pathEditMode="relative" rAng="0" ptsTypes="AA">
                                      <p:cBhvr>
                                        <p:cTn id="1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25" y="0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298 0.00033 L -0.12537 0.00081 " pathEditMode="relative" rAng="0" ptsTypes="AA">
                                      <p:cBhvr>
                                        <p:cTn id="19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13" y="49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373 -0.00017 L -0.12671 0.00016 " pathEditMode="relative" rAng="0" ptsTypes="AA">
                                      <p:cBhvr>
                                        <p:cTn id="21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10" y="130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8" name="표 7">
            <a:extLst>
              <a:ext uri="{FF2B5EF4-FFF2-40B4-BE49-F238E27FC236}">
                <a16:creationId xmlns:a16="http://schemas.microsoft.com/office/drawing/2014/main" id="{AB91609E-2D1B-404E-AB65-3AD055E8325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953034"/>
              </p:ext>
            </p:extLst>
          </p:nvPr>
        </p:nvGraphicFramePr>
        <p:xfrm>
          <a:off x="2846833" y="5904067"/>
          <a:ext cx="822960" cy="86249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22960">
                  <a:extLst>
                    <a:ext uri="{9D8B030D-6E8A-4147-A177-3AD203B41FA5}">
                      <a16:colId xmlns:a16="http://schemas.microsoft.com/office/drawing/2014/main" val="3297722226"/>
                    </a:ext>
                  </a:extLst>
                </a:gridCol>
              </a:tblGrid>
              <a:tr h="862493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ae</a:t>
                      </a:r>
                      <a:endParaRPr lang="ko-KR" altLang="en-US" sz="40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7536" marR="97536" marT="48768" marB="48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4797678"/>
                  </a:ext>
                </a:extLst>
              </a:tr>
            </a:tbl>
          </a:graphicData>
        </a:graphic>
      </p:graphicFrame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E03DEEF5-5439-46A3-8AC6-A20EA653E4A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029896304"/>
              </p:ext>
            </p:extLst>
          </p:nvPr>
        </p:nvGraphicFramePr>
        <p:xfrm>
          <a:off x="2853788" y="5039273"/>
          <a:ext cx="3272692" cy="855559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818173">
                  <a:extLst>
                    <a:ext uri="{9D8B030D-6E8A-4147-A177-3AD203B41FA5}">
                      <a16:colId xmlns:a16="http://schemas.microsoft.com/office/drawing/2014/main" val="3434669460"/>
                    </a:ext>
                  </a:extLst>
                </a:gridCol>
                <a:gridCol w="818173">
                  <a:extLst>
                    <a:ext uri="{9D8B030D-6E8A-4147-A177-3AD203B41FA5}">
                      <a16:colId xmlns:a16="http://schemas.microsoft.com/office/drawing/2014/main" val="271962199"/>
                    </a:ext>
                  </a:extLst>
                </a:gridCol>
                <a:gridCol w="818173">
                  <a:extLst>
                    <a:ext uri="{9D8B030D-6E8A-4147-A177-3AD203B41FA5}">
                      <a16:colId xmlns:a16="http://schemas.microsoft.com/office/drawing/2014/main" val="2663565233"/>
                    </a:ext>
                  </a:extLst>
                </a:gridCol>
                <a:gridCol w="818173">
                  <a:extLst>
                    <a:ext uri="{9D8B030D-6E8A-4147-A177-3AD203B41FA5}">
                      <a16:colId xmlns:a16="http://schemas.microsoft.com/office/drawing/2014/main" val="3173707255"/>
                    </a:ext>
                  </a:extLst>
                </a:gridCol>
              </a:tblGrid>
              <a:tr h="855559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5d</a:t>
                      </a:r>
                      <a:endParaRPr lang="ko-KR" altLang="en-US" sz="40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7536" marR="97536" marT="48768" marB="48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52</a:t>
                      </a:r>
                      <a:endParaRPr lang="ko-KR" altLang="en-US" sz="40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7536" marR="97536" marT="48768" marB="48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11</a:t>
                      </a:r>
                      <a:endParaRPr lang="ko-KR" altLang="en-US" sz="40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7536" marR="97536" marT="48768" marB="48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98</a:t>
                      </a:r>
                      <a:endParaRPr lang="ko-KR" altLang="en-US" sz="40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7536" marR="97536" marT="48768" marB="48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7189955"/>
                  </a:ext>
                </a:extLst>
              </a:tr>
            </a:tbl>
          </a:graphicData>
        </a:graphic>
      </p:graphicFrame>
      <p:graphicFrame>
        <p:nvGraphicFramePr>
          <p:cNvPr id="6" name="표 5">
            <a:extLst>
              <a:ext uri="{FF2B5EF4-FFF2-40B4-BE49-F238E27FC236}">
                <a16:creationId xmlns:a16="http://schemas.microsoft.com/office/drawing/2014/main" id="{8D5FC6C9-6E28-40C9-A581-D6D24EA04E2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134945540"/>
              </p:ext>
            </p:extLst>
          </p:nvPr>
        </p:nvGraphicFramePr>
        <p:xfrm>
          <a:off x="3669374" y="4109404"/>
          <a:ext cx="2457105" cy="940116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9035">
                  <a:extLst>
                    <a:ext uri="{9D8B030D-6E8A-4147-A177-3AD203B41FA5}">
                      <a16:colId xmlns:a16="http://schemas.microsoft.com/office/drawing/2014/main" val="1543057387"/>
                    </a:ext>
                  </a:extLst>
                </a:gridCol>
                <a:gridCol w="819035">
                  <a:extLst>
                    <a:ext uri="{9D8B030D-6E8A-4147-A177-3AD203B41FA5}">
                      <a16:colId xmlns:a16="http://schemas.microsoft.com/office/drawing/2014/main" val="3612670976"/>
                    </a:ext>
                  </a:extLst>
                </a:gridCol>
                <a:gridCol w="819035">
                  <a:extLst>
                    <a:ext uri="{9D8B030D-6E8A-4147-A177-3AD203B41FA5}">
                      <a16:colId xmlns:a16="http://schemas.microsoft.com/office/drawing/2014/main" val="2012197656"/>
                    </a:ext>
                  </a:extLst>
                </a:gridCol>
              </a:tblGrid>
              <a:tr h="940116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b4</a:t>
                      </a:r>
                      <a:endParaRPr lang="ko-KR" altLang="en-US" sz="40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7536" marR="97536" marT="48768" marB="48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41</a:t>
                      </a:r>
                      <a:endParaRPr lang="ko-KR" altLang="en-US" sz="40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7536" marR="97536" marT="48768" marB="48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27</a:t>
                      </a:r>
                      <a:endParaRPr lang="ko-KR" altLang="en-US" sz="40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7536" marR="97536" marT="48768" marB="48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290360762"/>
                  </a:ext>
                </a:extLst>
              </a:tr>
            </a:tbl>
          </a:graphicData>
        </a:graphic>
      </p:graphicFrame>
      <p:graphicFrame>
        <p:nvGraphicFramePr>
          <p:cNvPr id="7" name="표 6">
            <a:extLst>
              <a:ext uri="{FF2B5EF4-FFF2-40B4-BE49-F238E27FC236}">
                <a16:creationId xmlns:a16="http://schemas.microsoft.com/office/drawing/2014/main" id="{D4C79820-6EC9-435D-A85D-542FF579AFE7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446182076"/>
              </p:ext>
            </p:extLst>
          </p:nvPr>
        </p:nvGraphicFramePr>
        <p:xfrm>
          <a:off x="2849318" y="4139885"/>
          <a:ext cx="818442" cy="90963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8442">
                  <a:extLst>
                    <a:ext uri="{9D8B030D-6E8A-4147-A177-3AD203B41FA5}">
                      <a16:colId xmlns:a16="http://schemas.microsoft.com/office/drawing/2014/main" val="3297722226"/>
                    </a:ext>
                  </a:extLst>
                </a:gridCol>
              </a:tblGrid>
              <a:tr h="90963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bf</a:t>
                      </a:r>
                      <a:endParaRPr lang="ko-KR" altLang="en-US" sz="40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7536" marR="97536" marT="48768" marB="48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4797678"/>
                  </a:ext>
                </a:extLst>
              </a:tr>
            </a:tbl>
          </a:graphicData>
        </a:graphic>
      </p:graphicFrame>
      <p:graphicFrame>
        <p:nvGraphicFramePr>
          <p:cNvPr id="9" name="표 8">
            <a:extLst>
              <a:ext uri="{FF2B5EF4-FFF2-40B4-BE49-F238E27FC236}">
                <a16:creationId xmlns:a16="http://schemas.microsoft.com/office/drawing/2014/main" id="{80E804CF-99C1-45FF-82F0-856BFCA03CD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82694056"/>
              </p:ext>
            </p:extLst>
          </p:nvPr>
        </p:nvGraphicFramePr>
        <p:xfrm>
          <a:off x="3669838" y="5904880"/>
          <a:ext cx="816817" cy="8616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6817">
                  <a:extLst>
                    <a:ext uri="{9D8B030D-6E8A-4147-A177-3AD203B41FA5}">
                      <a16:colId xmlns:a16="http://schemas.microsoft.com/office/drawing/2014/main" val="3297722226"/>
                    </a:ext>
                  </a:extLst>
                </a:gridCol>
              </a:tblGrid>
              <a:tr h="86168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f1</a:t>
                      </a:r>
                      <a:endParaRPr lang="ko-KR" altLang="en-US" sz="40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7536" marR="97536" marT="48768" marB="48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4797678"/>
                  </a:ext>
                </a:extLst>
              </a:tr>
            </a:tbl>
          </a:graphicData>
        </a:graphic>
      </p:graphicFrame>
      <p:graphicFrame>
        <p:nvGraphicFramePr>
          <p:cNvPr id="10" name="표 9">
            <a:extLst>
              <a:ext uri="{FF2B5EF4-FFF2-40B4-BE49-F238E27FC236}">
                <a16:creationId xmlns:a16="http://schemas.microsoft.com/office/drawing/2014/main" id="{06143316-BAD8-448E-9B7C-F55203B9D03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519638462"/>
              </p:ext>
            </p:extLst>
          </p:nvPr>
        </p:nvGraphicFramePr>
        <p:xfrm>
          <a:off x="4500114" y="5901222"/>
          <a:ext cx="803405" cy="8714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3405">
                  <a:extLst>
                    <a:ext uri="{9D8B030D-6E8A-4147-A177-3AD203B41FA5}">
                      <a16:colId xmlns:a16="http://schemas.microsoft.com/office/drawing/2014/main" val="3297722226"/>
                    </a:ext>
                  </a:extLst>
                </a:gridCol>
              </a:tblGrid>
              <a:tr h="871434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e5</a:t>
                      </a:r>
                      <a:endParaRPr lang="ko-KR" altLang="en-US" sz="40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7536" marR="97536" marT="48768" marB="48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4797678"/>
                  </a:ext>
                </a:extLst>
              </a:tr>
            </a:tbl>
          </a:graphicData>
        </a:graphic>
      </p:graphicFrame>
      <p:graphicFrame>
        <p:nvGraphicFramePr>
          <p:cNvPr id="11" name="표 10">
            <a:extLst>
              <a:ext uri="{FF2B5EF4-FFF2-40B4-BE49-F238E27FC236}">
                <a16:creationId xmlns:a16="http://schemas.microsoft.com/office/drawing/2014/main" id="{E52B9C1A-7ABD-431F-A402-745E22CF36B2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11085158"/>
              </p:ext>
            </p:extLst>
          </p:nvPr>
        </p:nvGraphicFramePr>
        <p:xfrm>
          <a:off x="5311288" y="5899597"/>
          <a:ext cx="809096" cy="87915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09096">
                  <a:extLst>
                    <a:ext uri="{9D8B030D-6E8A-4147-A177-3AD203B41FA5}">
                      <a16:colId xmlns:a16="http://schemas.microsoft.com/office/drawing/2014/main" val="3297722226"/>
                    </a:ext>
                  </a:extLst>
                </a:gridCol>
              </a:tblGrid>
              <a:tr h="879155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39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30</a:t>
                      </a:r>
                      <a:endParaRPr lang="ko-KR" altLang="en-US" sz="39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7536" marR="97536" marT="48768" marB="48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944797678"/>
                  </a:ext>
                </a:extLst>
              </a:tr>
            </a:tbl>
          </a:graphicData>
        </a:graphic>
      </p:graphicFrame>
      <p:sp>
        <p:nvSpPr>
          <p:cNvPr id="12" name="TextBox 11">
            <a:extLst>
              <a:ext uri="{FF2B5EF4-FFF2-40B4-BE49-F238E27FC236}">
                <a16:creationId xmlns:a16="http://schemas.microsoft.com/office/drawing/2014/main" id="{72E35BC6-74FE-4381-85CF-97EA1215BDD0}"/>
              </a:ext>
            </a:extLst>
          </p:cNvPr>
          <p:cNvSpPr txBox="1"/>
          <p:nvPr/>
        </p:nvSpPr>
        <p:spPr>
          <a:xfrm>
            <a:off x="6282783" y="6094735"/>
            <a:ext cx="4121641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ko-KR" altLang="en-US" sz="3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← </a:t>
            </a:r>
            <a:r>
              <a:rPr lang="en-US" altLang="ko-KR" sz="3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rotate over 3 byte</a:t>
            </a:r>
            <a:endParaRPr lang="ko-KR" altLang="en-US" sz="32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3" name="4. ShiftRows">
            <a:extLst>
              <a:ext uri="{FF2B5EF4-FFF2-40B4-BE49-F238E27FC236}">
                <a16:creationId xmlns:a16="http://schemas.microsoft.com/office/drawing/2014/main" id="{2B2F4CA3-93F8-479A-B5E2-9675AD73489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52500" y="323275"/>
            <a:ext cx="11099800" cy="767110"/>
          </a:xfrm>
          <a:prstGeom prst="rect">
            <a:avLst/>
          </a:prstGeom>
        </p:spPr>
        <p:txBody>
          <a:bodyPr>
            <a:noAutofit/>
          </a:bodyPr>
          <a:lstStyle>
            <a:lvl1pPr defTabSz="315468">
              <a:defRPr sz="4320"/>
            </a:lvl1pPr>
          </a:lstStyle>
          <a:p>
            <a:r>
              <a:rPr lang="en-US" altLang="ko-KR" sz="6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2</a:t>
            </a:r>
            <a:r>
              <a:rPr sz="6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 </a:t>
            </a:r>
            <a:r>
              <a:rPr sz="60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ShiftRows</a:t>
            </a:r>
            <a:endParaRPr sz="6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aphicFrame>
        <p:nvGraphicFramePr>
          <p:cNvPr id="14" name="표 13">
            <a:extLst>
              <a:ext uri="{FF2B5EF4-FFF2-40B4-BE49-F238E27FC236}">
                <a16:creationId xmlns:a16="http://schemas.microsoft.com/office/drawing/2014/main" id="{F6882381-0324-4992-A514-F6F0A573242F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137927731"/>
              </p:ext>
            </p:extLst>
          </p:nvPr>
        </p:nvGraphicFramePr>
        <p:xfrm>
          <a:off x="2851231" y="3209003"/>
          <a:ext cx="3266048" cy="91239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816512">
                  <a:extLst>
                    <a:ext uri="{9D8B030D-6E8A-4147-A177-3AD203B41FA5}">
                      <a16:colId xmlns:a16="http://schemas.microsoft.com/office/drawing/2014/main" val="769665669"/>
                    </a:ext>
                  </a:extLst>
                </a:gridCol>
                <a:gridCol w="816512">
                  <a:extLst>
                    <a:ext uri="{9D8B030D-6E8A-4147-A177-3AD203B41FA5}">
                      <a16:colId xmlns:a16="http://schemas.microsoft.com/office/drawing/2014/main" val="2409410506"/>
                    </a:ext>
                  </a:extLst>
                </a:gridCol>
                <a:gridCol w="816512">
                  <a:extLst>
                    <a:ext uri="{9D8B030D-6E8A-4147-A177-3AD203B41FA5}">
                      <a16:colId xmlns:a16="http://schemas.microsoft.com/office/drawing/2014/main" val="337984874"/>
                    </a:ext>
                  </a:extLst>
                </a:gridCol>
                <a:gridCol w="816512">
                  <a:extLst>
                    <a:ext uri="{9D8B030D-6E8A-4147-A177-3AD203B41FA5}">
                      <a16:colId xmlns:a16="http://schemas.microsoft.com/office/drawing/2014/main" val="3171106103"/>
                    </a:ext>
                  </a:extLst>
                </a:gridCol>
              </a:tblGrid>
              <a:tr h="912391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d4</a:t>
                      </a:r>
                      <a:endParaRPr lang="ko-KR" altLang="en-US" sz="40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7536" marR="97536" marT="48768" marB="48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e0</a:t>
                      </a:r>
                      <a:endParaRPr lang="ko-KR" altLang="en-US" sz="40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7536" marR="97536" marT="48768" marB="48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b8</a:t>
                      </a:r>
                      <a:endParaRPr lang="ko-KR" altLang="en-US" sz="40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7536" marR="97536" marT="48768" marB="48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z="40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1e</a:t>
                      </a:r>
                      <a:endParaRPr lang="ko-KR" altLang="en-US" sz="40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7536" marR="97536" marT="48768" marB="48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26641285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266869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7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71875E-6 1.45833E-6 L 0.0509 -0.09701 C 0.06164 -0.11849 0.07764 -0.1307 0.09436 -0.1307 C 0.11352 -0.1307 0.12866 -0.11849 0.1394 -0.09701 L 0.19055 1.45833E-6 " pathEditMode="relative" rAng="0" ptsTypes="AAAAA">
                                      <p:cBhvr>
                                        <p:cTn id="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521" y="-6543"/>
                                    </p:animMotion>
                                  </p:childTnLst>
                                </p:cTn>
                              </p:par>
                              <p:par>
                                <p:cTn id="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1.36719E-6 3.17708E-6 L -0.06311 -0.00017 " pathEditMode="relative" rAng="0" ptsTypes="AA">
                                      <p:cBhvr>
                                        <p:cTn id="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62" y="-16"/>
                                    </p:animMotion>
                                  </p:childTnLst>
                                </p:cTn>
                              </p:par>
                              <p:par>
                                <p:cTn id="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3.17708E-6 L -0.06335 3.17708E-6 " pathEditMode="relative" rAng="0" ptsTypes="AA">
                                      <p:cBhvr>
                                        <p:cTn id="10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74" y="0"/>
                                    </p:animMotion>
                                  </p:childTnLst>
                                </p:cTn>
                              </p:par>
                              <p:par>
                                <p:cTn id="11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3.125E-6 -2.34375E-6 L -0.0625 -0.00033 " pathEditMode="relative" rAng="0" ptsTypes="AA">
                                      <p:cBhvr>
                                        <p:cTn id="1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23" y="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1000"/>
                            </p:stCondLst>
                            <p:childTnLst>
                              <p:par>
                                <p:cTn id="14" presetID="37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311 -0.00017 L -0.01209 -0.09619 C -0.00134 -0.11752 0.01465 -0.12972 0.03137 -0.12972 C 0.05041 -0.12972 0.06555 -0.11752 0.07629 -0.09619 L 0.12744 -0.00017 " pathEditMode="relative" rAng="0" ptsTypes="AAAAA">
                                      <p:cBhvr>
                                        <p:cTn id="15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521" y="-6478"/>
                                    </p:animMotion>
                                  </p:childTnLst>
                                </p:cTn>
                              </p:par>
                              <p:par>
                                <p:cTn id="16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9055 -4.0625E-6 L 0.12646 0.00016 " pathEditMode="relative" rAng="0" ptsTypes="AA">
                                      <p:cBhvr>
                                        <p:cTn id="17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308" y="-16"/>
                                    </p:animMotion>
                                  </p:childTnLst>
                                </p:cTn>
                              </p:par>
                              <p:par>
                                <p:cTn id="18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335 3.17708E-6 L -0.12646 -0.00016 " pathEditMode="relative" rAng="0" ptsTypes="AA">
                                      <p:cBhvr>
                                        <p:cTn id="19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223" y="-98"/>
                                    </p:animMotion>
                                  </p:childTnLst>
                                </p:cTn>
                              </p:par>
                              <p:par>
                                <p:cTn id="20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0625 -0.00032 L -0.12586 -0.00033 " pathEditMode="relative" rAng="0" ptsTypes="AA">
                                      <p:cBhvr>
                                        <p:cTn id="21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37" y="49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2" fill="hold">
                            <p:stCondLst>
                              <p:cond delay="2000"/>
                            </p:stCondLst>
                            <p:childTnLst>
                              <p:par>
                                <p:cTn id="23" presetID="37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2646 -0.00017 L -0.07605 -0.09506 C -0.06543 -0.11621 -0.04956 -0.12826 -0.03308 -0.12826 C -0.01416 -0.12826 0.00086 -0.11621 0.01148 -0.09506 L 0.06201 -0.00017 " pathEditMode="relative" rAng="0" ptsTypes="AAAAA">
                                      <p:cBhvr>
                                        <p:cTn id="24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9424" y="-6413"/>
                                    </p:animMotion>
                                  </p:childTnLst>
                                </p:cTn>
                              </p:par>
                              <p:par>
                                <p:cTn id="25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646 0.00017 L 0.06311 0.00016 " pathEditMode="relative" rAng="0" ptsTypes="AA">
                                      <p:cBhvr>
                                        <p:cTn id="26" dur="1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86" y="-33"/>
                                    </p:animMotion>
                                  </p:childTnLst>
                                </p:cTn>
                              </p:par>
                              <p:par>
                                <p:cTn id="27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.12744 -0.00017 L 0.06335 -3.38542E-6 " pathEditMode="relative" rAng="0" ptsTypes="AA">
                                      <p:cBhvr>
                                        <p:cTn id="2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49" y="49"/>
                                    </p:animMotion>
                                  </p:childTnLst>
                                </p:cTn>
                              </p:par>
                              <p:par>
                                <p:cTn id="29" presetID="42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0.12585 -0.00032 L -0.18896 -0.00049 " pathEditMode="relative" rAng="0" ptsTypes="AA">
                                      <p:cBhvr>
                                        <p:cTn id="30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62" y="-3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891C303-A1D6-40B1-9A23-D9B899813A7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18684" y="2094243"/>
            <a:ext cx="11367431" cy="55651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8139649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5. MixColumns"/>
          <p:cNvSpPr txBox="1">
            <a:spLocks noGrp="1"/>
          </p:cNvSpPr>
          <p:nvPr>
            <p:ph type="title"/>
          </p:nvPr>
        </p:nvSpPr>
        <p:spPr>
          <a:xfrm>
            <a:off x="952500" y="323275"/>
            <a:ext cx="11099800" cy="758528"/>
          </a:xfrm>
          <a:prstGeom prst="rect">
            <a:avLst/>
          </a:prstGeom>
        </p:spPr>
        <p:txBody>
          <a:bodyPr>
            <a:noAutofit/>
          </a:bodyPr>
          <a:lstStyle>
            <a:lvl1pPr defTabSz="315468">
              <a:defRPr sz="4320"/>
            </a:lvl1pPr>
          </a:lstStyle>
          <a:p>
            <a:r>
              <a:rPr lang="en-US" altLang="ko-KR" sz="6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sz="6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 </a:t>
            </a:r>
            <a:r>
              <a:rPr sz="60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MixColumns</a:t>
            </a:r>
            <a:endParaRPr sz="6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aphicFrame>
        <p:nvGraphicFramePr>
          <p:cNvPr id="247" name="표"/>
          <p:cNvGraphicFramePr/>
          <p:nvPr>
            <p:extLst>
              <p:ext uri="{D42A27DB-BD31-4B8C-83A1-F6EECF244321}">
                <p14:modId xmlns:p14="http://schemas.microsoft.com/office/powerpoint/2010/main" val="3699782597"/>
              </p:ext>
            </p:extLst>
          </p:nvPr>
        </p:nvGraphicFramePr>
        <p:xfrm>
          <a:off x="3962399" y="2336799"/>
          <a:ext cx="5080000" cy="50800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27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70000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500" dirty="0">
                          <a:solidFill>
                            <a:srgbClr val="FFFFF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sym typeface="나눔스퀘어"/>
                        </a:rPr>
                        <a:t>d4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T w="12700">
                      <a:solidFill>
                        <a:srgbClr val="D6D6D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500" dirty="0">
                          <a:solidFill>
                            <a:srgbClr val="FFFFF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sym typeface="나눔스퀘어"/>
                        </a:rPr>
                        <a:t>e0</a:t>
                      </a:r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500" dirty="0">
                          <a:solidFill>
                            <a:srgbClr val="FFFFF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sym typeface="나눔스퀘어"/>
                        </a:rPr>
                        <a:t>b8</a:t>
                      </a:r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500" dirty="0">
                          <a:solidFill>
                            <a:srgbClr val="FFFFF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sym typeface="나눔스퀘어"/>
                        </a:rPr>
                        <a:t>1e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70000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500" dirty="0">
                          <a:solidFill>
                            <a:srgbClr val="FFFFF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sym typeface="나눔스퀘어"/>
                        </a:rPr>
                        <a:t>bf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500" dirty="0">
                          <a:solidFill>
                            <a:srgbClr val="FFFFF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sym typeface="나눔스퀘어"/>
                        </a:rPr>
                        <a:t>b4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500" dirty="0">
                          <a:solidFill>
                            <a:srgbClr val="FFFFF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sym typeface="나눔스퀘어"/>
                        </a:rPr>
                        <a:t>41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500" dirty="0">
                          <a:solidFill>
                            <a:srgbClr val="FFFFF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sym typeface="나눔스퀘어"/>
                        </a:rPr>
                        <a:t>27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0000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500" dirty="0">
                          <a:solidFill>
                            <a:srgbClr val="FFFFF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sym typeface="나눔스퀘어"/>
                        </a:rPr>
                        <a:t>5d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500" dirty="0">
                          <a:solidFill>
                            <a:srgbClr val="FFFFF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sym typeface="나눔스퀘어"/>
                        </a:rPr>
                        <a:t>52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500" dirty="0">
                          <a:solidFill>
                            <a:srgbClr val="FFFFF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sym typeface="나눔스퀘어"/>
                        </a:rPr>
                        <a:t>11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500" dirty="0">
                          <a:solidFill>
                            <a:srgbClr val="FFFFF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sym typeface="나눔스퀘어"/>
                        </a:rPr>
                        <a:t>98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0000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500" dirty="0">
                          <a:solidFill>
                            <a:srgbClr val="FFFFF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sym typeface="나눔스퀘어"/>
                        </a:rPr>
                        <a:t>30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500" dirty="0">
                          <a:solidFill>
                            <a:srgbClr val="FFFFF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sym typeface="나눔스퀘어"/>
                        </a:rPr>
                        <a:t>ae</a:t>
                      </a:r>
                    </a:p>
                  </a:txBody>
                  <a:tcPr marL="50800" marR="50800" marT="50800" marB="50800" anchor="ctr" horzOverflow="overflow"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500" dirty="0">
                          <a:solidFill>
                            <a:srgbClr val="FFFFF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sym typeface="나눔스퀘어"/>
                        </a:rPr>
                        <a:t>f1</a:t>
                      </a:r>
                    </a:p>
                  </a:txBody>
                  <a:tcPr marL="50800" marR="50800" marT="50800" marB="50800" anchor="ctr" horzOverflow="overflow"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500" dirty="0">
                          <a:solidFill>
                            <a:srgbClr val="FFFFF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sym typeface="나눔스퀘어"/>
                        </a:rPr>
                        <a:t>e5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" name="AES ?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rPr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AES ?</a:t>
            </a:r>
          </a:p>
        </p:txBody>
      </p:sp>
      <p:sp>
        <p:nvSpPr>
          <p:cNvPr id="126" name="고급 암호화 표준(Advanced Encryption Standard)…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anchor="t">
            <a:normAutofit/>
          </a:bodyPr>
          <a:lstStyle/>
          <a:p>
            <a:pPr>
              <a:spcBef>
                <a:spcPts val="0"/>
              </a:spcBef>
              <a:buSzTx/>
              <a:buFontTx/>
              <a:buChar char="-"/>
              <a:defRPr sz="3100"/>
            </a:pPr>
            <a:r>
              <a:rPr sz="4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고급</a:t>
            </a:r>
            <a:r>
              <a:rPr sz="4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sz="4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암호화</a:t>
            </a:r>
            <a:r>
              <a:rPr sz="4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표</a:t>
            </a:r>
            <a:r>
              <a:rPr lang="ko-KR" altLang="en-US" sz="4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준</a:t>
            </a:r>
            <a:endParaRPr lang="en-US" altLang="ko-KR" sz="4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indent="0">
              <a:spcBef>
                <a:spcPts val="0"/>
              </a:spcBef>
              <a:buSzTx/>
              <a:buNone/>
              <a:defRPr sz="3100"/>
            </a:pPr>
            <a:r>
              <a:rPr lang="en-US" altLang="ko-KR" sz="4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</a:t>
            </a:r>
            <a:r>
              <a:rPr sz="4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(Advanced Encryption Standard)</a:t>
            </a:r>
            <a:endParaRPr lang="en-US" altLang="ko-KR" sz="4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indent="0">
              <a:spcBef>
                <a:spcPts val="0"/>
              </a:spcBef>
              <a:buSzTx/>
              <a:buNone/>
              <a:defRPr sz="3100"/>
            </a:pPr>
            <a:endParaRPr sz="4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spcBef>
                <a:spcPts val="0"/>
              </a:spcBef>
              <a:buSzTx/>
              <a:buFontTx/>
              <a:buChar char="-"/>
              <a:defRPr sz="3100"/>
            </a:pPr>
            <a:r>
              <a:rPr lang="en-US" altLang="ko-KR" sz="4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Rijmen</a:t>
            </a:r>
            <a:r>
              <a:rPr lang="ko-KR" altLang="en-US" sz="4000" dirty="0"/>
              <a:t>과 </a:t>
            </a:r>
            <a:r>
              <a:rPr lang="en-US" altLang="ko-KR" sz="4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Daemen</a:t>
            </a:r>
            <a:r>
              <a:rPr lang="ko-KR" altLang="en-US" sz="4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에 의해 고안</a:t>
            </a:r>
            <a:endParaRPr lang="en-US" altLang="ko-KR" sz="4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spcBef>
                <a:spcPts val="0"/>
              </a:spcBef>
              <a:buSzTx/>
              <a:buFontTx/>
              <a:buChar char="-"/>
              <a:defRPr sz="3100"/>
            </a:pPr>
            <a:endParaRPr sz="4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indent="0">
              <a:spcBef>
                <a:spcPts val="0"/>
              </a:spcBef>
              <a:buSzTx/>
              <a:buNone/>
              <a:defRPr sz="3100"/>
            </a:pPr>
            <a:r>
              <a:rPr lang="en-US" altLang="ko-KR" sz="4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- </a:t>
            </a:r>
            <a:r>
              <a:rPr sz="4000" dirty="0" err="1">
                <a:solidFill>
                  <a:schemeClr val="tx1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DES</a:t>
            </a:r>
            <a:r>
              <a:rPr sz="4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를</a:t>
            </a:r>
            <a:r>
              <a:rPr sz="4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sz="4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대체한</a:t>
            </a:r>
            <a:r>
              <a:rPr sz="4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sz="4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암호</a:t>
            </a:r>
            <a:r>
              <a:rPr sz="4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sz="4000" dirty="0" err="1">
                <a:latin typeface="나눔스퀘어" panose="020B0600000101010101" pitchFamily="50" charset="-127"/>
                <a:ea typeface="나눔스퀘어" panose="020B0600000101010101" pitchFamily="50" charset="-127"/>
              </a:rPr>
              <a:t>알고리즘</a:t>
            </a:r>
            <a:r>
              <a:rPr sz="40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</a:p>
          <a:p>
            <a:pPr marL="0" indent="0">
              <a:spcBef>
                <a:spcPts val="0"/>
              </a:spcBef>
              <a:buSzTx/>
              <a:buNone/>
              <a:defRPr sz="3100"/>
            </a:pPr>
            <a:endParaRPr sz="40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spcBef>
                <a:spcPts val="0"/>
              </a:spcBef>
              <a:buSzTx/>
              <a:buFontTx/>
              <a:buChar char="-"/>
              <a:defRPr sz="3100"/>
            </a:pPr>
            <a:r>
              <a:rPr sz="4000" b="1" dirty="0" err="1">
                <a:solidFill>
                  <a:srgbClr val="F15F5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대칭키</a:t>
            </a:r>
            <a:r>
              <a:rPr sz="4000" b="1" dirty="0">
                <a:solidFill>
                  <a:srgbClr val="F15F5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sz="4000" b="1" dirty="0" err="1">
                <a:solidFill>
                  <a:srgbClr val="F15F5F"/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알고리즘</a:t>
            </a:r>
            <a:endParaRPr lang="en-US" altLang="ko-KR" sz="4000" b="1" dirty="0">
              <a:solidFill>
                <a:srgbClr val="F15F5F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>
              <a:spcBef>
                <a:spcPts val="0"/>
              </a:spcBef>
              <a:buSzTx/>
              <a:buFontTx/>
              <a:buChar char="-"/>
              <a:defRPr sz="3100"/>
            </a:pPr>
            <a:endParaRPr lang="en-US" altLang="ko-KR" sz="4000" b="1" dirty="0">
              <a:solidFill>
                <a:srgbClr val="F15F5F"/>
              </a:solidFill>
            </a:endParaRPr>
          </a:p>
          <a:p>
            <a:pPr>
              <a:spcBef>
                <a:spcPts val="0"/>
              </a:spcBef>
              <a:buSzTx/>
              <a:buFontTx/>
              <a:buChar char="-"/>
              <a:defRPr sz="3100"/>
            </a:pPr>
            <a:r>
              <a:rPr lang="ko-KR" altLang="en-US" sz="4000" dirty="0">
                <a:solidFill>
                  <a:schemeClr val="tx1"/>
                </a:solidFill>
              </a:rPr>
              <a:t>블록 </a:t>
            </a:r>
            <a:r>
              <a:rPr lang="en-US" altLang="ko-KR" sz="4000" dirty="0">
                <a:solidFill>
                  <a:schemeClr val="tx1"/>
                </a:solidFill>
              </a:rPr>
              <a:t>: 128bit, </a:t>
            </a:r>
            <a:r>
              <a:rPr lang="ko-KR" altLang="en-US" sz="4000" dirty="0">
                <a:solidFill>
                  <a:schemeClr val="tx1"/>
                </a:solidFill>
              </a:rPr>
              <a:t>키 </a:t>
            </a:r>
            <a:r>
              <a:rPr lang="en-US" altLang="ko-KR" sz="4000" dirty="0">
                <a:solidFill>
                  <a:schemeClr val="tx1"/>
                </a:solidFill>
              </a:rPr>
              <a:t>: 128/192/256bit</a:t>
            </a:r>
            <a:endParaRPr sz="4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5. MixColumns"/>
          <p:cNvSpPr txBox="1">
            <a:spLocks noGrp="1"/>
          </p:cNvSpPr>
          <p:nvPr>
            <p:ph type="title"/>
          </p:nvPr>
        </p:nvSpPr>
        <p:spPr>
          <a:xfrm>
            <a:off x="952500" y="323275"/>
            <a:ext cx="11099800" cy="758528"/>
          </a:xfrm>
          <a:prstGeom prst="rect">
            <a:avLst/>
          </a:prstGeom>
        </p:spPr>
        <p:txBody>
          <a:bodyPr>
            <a:noAutofit/>
          </a:bodyPr>
          <a:lstStyle>
            <a:lvl1pPr defTabSz="315468">
              <a:defRPr sz="4320"/>
            </a:lvl1pPr>
          </a:lstStyle>
          <a:p>
            <a:r>
              <a:rPr lang="en-US" altLang="ko-KR" sz="6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sz="6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 </a:t>
            </a:r>
            <a:r>
              <a:rPr sz="60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MixColumns</a:t>
            </a:r>
            <a:endParaRPr sz="6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aphicFrame>
        <p:nvGraphicFramePr>
          <p:cNvPr id="250" name="표"/>
          <p:cNvGraphicFramePr/>
          <p:nvPr>
            <p:extLst>
              <p:ext uri="{D42A27DB-BD31-4B8C-83A1-F6EECF244321}">
                <p14:modId xmlns:p14="http://schemas.microsoft.com/office/powerpoint/2010/main" val="1435034204"/>
              </p:ext>
            </p:extLst>
          </p:nvPr>
        </p:nvGraphicFramePr>
        <p:xfrm>
          <a:off x="675695" y="3032947"/>
          <a:ext cx="3682116" cy="3687704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9205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05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05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05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21926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600" dirty="0">
                          <a:solidFill>
                            <a:srgbClr val="FFFFF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sym typeface="나눔스퀘어"/>
                        </a:rPr>
                        <a:t>d4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T w="12700">
                      <a:solidFill>
                        <a:srgbClr val="D6D6D6"/>
                      </a:solidFill>
                      <a:miter lim="400000"/>
                    </a:lnT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600" dirty="0">
                          <a:solidFill>
                            <a:srgbClr val="FFFFF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sym typeface="나눔스퀘어"/>
                        </a:rPr>
                        <a:t>e0</a:t>
                      </a:r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600" dirty="0">
                          <a:solidFill>
                            <a:srgbClr val="FFFFF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sym typeface="나눔스퀘어"/>
                        </a:rPr>
                        <a:t>b8</a:t>
                      </a:r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600" dirty="0">
                          <a:solidFill>
                            <a:srgbClr val="FFFFF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sym typeface="나눔스퀘어"/>
                        </a:rPr>
                        <a:t>1e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21926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600" dirty="0">
                          <a:solidFill>
                            <a:srgbClr val="FFFFF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sym typeface="나눔스퀘어"/>
                        </a:rPr>
                        <a:t>bf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600" dirty="0">
                          <a:solidFill>
                            <a:srgbClr val="FFFFF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sym typeface="나눔스퀘어"/>
                        </a:rPr>
                        <a:t>b4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600" dirty="0">
                          <a:solidFill>
                            <a:srgbClr val="FFFFF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sym typeface="나눔스퀘어"/>
                        </a:rPr>
                        <a:t>41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600" dirty="0">
                          <a:solidFill>
                            <a:srgbClr val="FFFFF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sym typeface="나눔스퀘어"/>
                        </a:rPr>
                        <a:t>27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21926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600" dirty="0">
                          <a:solidFill>
                            <a:srgbClr val="FFFFF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sym typeface="나눔스퀘어"/>
                        </a:rPr>
                        <a:t>5d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600" dirty="0">
                          <a:solidFill>
                            <a:srgbClr val="FFFFF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sym typeface="나눔스퀘어"/>
                        </a:rPr>
                        <a:t>52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600" dirty="0">
                          <a:solidFill>
                            <a:srgbClr val="FFFFF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sym typeface="나눔스퀘어"/>
                        </a:rPr>
                        <a:t>11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600" dirty="0">
                          <a:solidFill>
                            <a:srgbClr val="FFFFF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sym typeface="나눔스퀘어"/>
                        </a:rPr>
                        <a:t>98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21926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600" dirty="0">
                          <a:solidFill>
                            <a:srgbClr val="FFFFF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sym typeface="나눔스퀘어"/>
                        </a:rPr>
                        <a:t>30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B w="12700">
                      <a:solidFill>
                        <a:srgbClr val="D6D6D6"/>
                      </a:solidFill>
                      <a:miter lim="400000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600" dirty="0">
                          <a:solidFill>
                            <a:srgbClr val="FFFFF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sym typeface="나눔스퀘어"/>
                        </a:rPr>
                        <a:t>ae</a:t>
                      </a:r>
                    </a:p>
                  </a:txBody>
                  <a:tcPr marL="50800" marR="50800" marT="50800" marB="50800" anchor="ctr" horzOverflow="overflow"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600" dirty="0">
                          <a:solidFill>
                            <a:srgbClr val="FFFFF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sym typeface="나눔스퀘어"/>
                        </a:rPr>
                        <a:t>f1</a:t>
                      </a:r>
                    </a:p>
                  </a:txBody>
                  <a:tcPr marL="50800" marR="50800" marT="50800" marB="50800" anchor="ctr" horzOverflow="overflow"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600" dirty="0">
                          <a:solidFill>
                            <a:srgbClr val="FFFFF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sym typeface="나눔스퀘어"/>
                        </a:rPr>
                        <a:t>e5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circle/>
      </p:transition>
    </mc:Choice>
    <mc:Fallback xmlns:a14="http://schemas.microsoft.com/office/drawing/2010/main" xmlns:m="http://schemas.openxmlformats.org/officeDocument/2006/math" xmlns="">
      <p:transition spd="fast">
        <p:fade/>
      </p:transition>
    </mc:Fallback>
  </mc:AlternateContent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5. MixColumns"/>
          <p:cNvSpPr txBox="1">
            <a:spLocks noGrp="1"/>
          </p:cNvSpPr>
          <p:nvPr>
            <p:ph type="title"/>
          </p:nvPr>
        </p:nvSpPr>
        <p:spPr>
          <a:xfrm>
            <a:off x="952500" y="323275"/>
            <a:ext cx="11099800" cy="758528"/>
          </a:xfrm>
          <a:prstGeom prst="rect">
            <a:avLst/>
          </a:prstGeom>
        </p:spPr>
        <p:txBody>
          <a:bodyPr>
            <a:noAutofit/>
          </a:bodyPr>
          <a:lstStyle>
            <a:lvl1pPr defTabSz="315468">
              <a:defRPr sz="4320"/>
            </a:lvl1pPr>
          </a:lstStyle>
          <a:p>
            <a:r>
              <a:rPr lang="en-US" altLang="ko-KR" sz="6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sz="6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 </a:t>
            </a:r>
            <a:r>
              <a:rPr sz="60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MixColumns</a:t>
            </a:r>
            <a:endParaRPr sz="6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aphicFrame>
        <p:nvGraphicFramePr>
          <p:cNvPr id="253" name="표"/>
          <p:cNvGraphicFramePr/>
          <p:nvPr>
            <p:extLst>
              <p:ext uri="{D42A27DB-BD31-4B8C-83A1-F6EECF244321}">
                <p14:modId xmlns:p14="http://schemas.microsoft.com/office/powerpoint/2010/main" val="1035234634"/>
              </p:ext>
            </p:extLst>
          </p:nvPr>
        </p:nvGraphicFramePr>
        <p:xfrm>
          <a:off x="1588668" y="3032947"/>
          <a:ext cx="2768310" cy="3687704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9227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27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27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21926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600" dirty="0">
                          <a:solidFill>
                            <a:srgbClr val="FFFFF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sym typeface="나눔스퀘어"/>
                        </a:rPr>
                        <a:t>e0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T w="12700">
                      <a:solidFill>
                        <a:srgbClr val="D6D6D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600" dirty="0">
                          <a:solidFill>
                            <a:srgbClr val="FFFFF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sym typeface="나눔스퀘어"/>
                        </a:rPr>
                        <a:t>b8</a:t>
                      </a:r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600" dirty="0">
                          <a:solidFill>
                            <a:srgbClr val="FFFFF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sym typeface="나눔스퀘어"/>
                        </a:rPr>
                        <a:t>1e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21926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600" dirty="0">
                          <a:solidFill>
                            <a:srgbClr val="FFFFF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sym typeface="나눔스퀘어"/>
                        </a:rPr>
                        <a:t>b4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600" dirty="0">
                          <a:solidFill>
                            <a:srgbClr val="FFFFF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sym typeface="나눔스퀘어"/>
                        </a:rPr>
                        <a:t>41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600" dirty="0">
                          <a:solidFill>
                            <a:srgbClr val="FFFFF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sym typeface="나눔스퀘어"/>
                        </a:rPr>
                        <a:t>27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21926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600" dirty="0">
                          <a:solidFill>
                            <a:srgbClr val="FFFFF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sym typeface="나눔스퀘어"/>
                        </a:rPr>
                        <a:t>52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600" dirty="0">
                          <a:solidFill>
                            <a:srgbClr val="FFFFF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sym typeface="나눔스퀘어"/>
                        </a:rPr>
                        <a:t>11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600" dirty="0">
                          <a:solidFill>
                            <a:srgbClr val="FFFFF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sym typeface="나눔스퀘어"/>
                        </a:rPr>
                        <a:t>98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21926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600" dirty="0">
                          <a:solidFill>
                            <a:srgbClr val="FFFFF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sym typeface="나눔스퀘어"/>
                        </a:rPr>
                        <a:t>ae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600" dirty="0">
                          <a:solidFill>
                            <a:srgbClr val="FFFFF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sym typeface="나눔스퀘어"/>
                        </a:rPr>
                        <a:t>f1</a:t>
                      </a:r>
                    </a:p>
                  </a:txBody>
                  <a:tcPr marL="50800" marR="50800" marT="50800" marB="50800" anchor="ctr" horzOverflow="overflow"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600" dirty="0">
                          <a:solidFill>
                            <a:srgbClr val="FFFFF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sym typeface="나눔스퀘어"/>
                        </a:rPr>
                        <a:t>e5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54" name="표"/>
          <p:cNvGraphicFramePr/>
          <p:nvPr>
            <p:extLst>
              <p:ext uri="{D42A27DB-BD31-4B8C-83A1-F6EECF244321}">
                <p14:modId xmlns:p14="http://schemas.microsoft.com/office/powerpoint/2010/main" val="2226658951"/>
              </p:ext>
            </p:extLst>
          </p:nvPr>
        </p:nvGraphicFramePr>
        <p:xfrm>
          <a:off x="10206278" y="3032947"/>
          <a:ext cx="920529" cy="3687704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9205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21926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600" dirty="0">
                          <a:solidFill>
                            <a:srgbClr val="FFFFF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sym typeface="나눔스퀘어"/>
                        </a:rPr>
                        <a:t>d4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21926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600" dirty="0">
                          <a:solidFill>
                            <a:srgbClr val="FFFFF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sym typeface="나눔스퀘어"/>
                        </a:rPr>
                        <a:t>bf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R w="12700">
                      <a:solidFill>
                        <a:srgbClr val="D6D6D6"/>
                      </a:solidFill>
                      <a:miter lim="400000"/>
                    </a:ln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21926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600" dirty="0">
                          <a:solidFill>
                            <a:srgbClr val="FFFFF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sym typeface="나눔스퀘어"/>
                        </a:rPr>
                        <a:t>5d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R w="12700">
                      <a:solidFill>
                        <a:srgbClr val="D6D6D6"/>
                      </a:solidFill>
                      <a:miter lim="400000"/>
                    </a:ln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21926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600" dirty="0">
                          <a:solidFill>
                            <a:srgbClr val="FFFFF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sym typeface="나눔스퀘어"/>
                        </a:rPr>
                        <a:t>30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R w="12700">
                      <a:solidFill>
                        <a:srgbClr val="D6D6D6"/>
                      </a:solidFill>
                      <a:miter lim="400000"/>
                    </a:lnR>
                    <a:lnB w="12700">
                      <a:solidFill>
                        <a:srgbClr val="D6D6D6"/>
                      </a:solidFill>
                      <a:miter lim="400000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55" name="표"/>
          <p:cNvGraphicFramePr/>
          <p:nvPr>
            <p:extLst>
              <p:ext uri="{D42A27DB-BD31-4B8C-83A1-F6EECF244321}">
                <p14:modId xmlns:p14="http://schemas.microsoft.com/office/powerpoint/2010/main" val="2439124853"/>
              </p:ext>
            </p:extLst>
          </p:nvPr>
        </p:nvGraphicFramePr>
        <p:xfrm>
          <a:off x="5747770" y="3032947"/>
          <a:ext cx="3682116" cy="3687704"/>
        </p:xfrm>
        <a:graphic>
          <a:graphicData uri="http://schemas.openxmlformats.org/drawingml/2006/table">
            <a:tbl>
              <a:tblPr>
                <a:tableStyleId>{33BA23B1-9221-436E-865A-0063620EA4FD}</a:tableStyleId>
              </a:tblPr>
              <a:tblGrid>
                <a:gridCol w="9205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05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05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05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21926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600" dirty="0">
                          <a:solidFill>
                            <a:srgbClr val="FFFFF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sym typeface="나눔스퀘어"/>
                        </a:rPr>
                        <a:t>02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600" dirty="0">
                          <a:solidFill>
                            <a:srgbClr val="FFFFF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sym typeface="나눔스퀘어"/>
                        </a:rPr>
                        <a:t>03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600" dirty="0">
                          <a:solidFill>
                            <a:srgbClr val="FFFFF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sym typeface="나눔스퀘어"/>
                        </a:rPr>
                        <a:t>01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600" dirty="0">
                          <a:solidFill>
                            <a:srgbClr val="FFFFF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sym typeface="나눔스퀘어"/>
                        </a:rPr>
                        <a:t>01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21926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600" dirty="0">
                          <a:solidFill>
                            <a:srgbClr val="FFFFF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sym typeface="나눔스퀘어"/>
                        </a:rPr>
                        <a:t>01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600" dirty="0">
                          <a:solidFill>
                            <a:srgbClr val="FFFFF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sym typeface="나눔스퀘어"/>
                        </a:rPr>
                        <a:t>02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600" dirty="0">
                          <a:solidFill>
                            <a:srgbClr val="FFFFF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sym typeface="나눔스퀘어"/>
                        </a:rPr>
                        <a:t>03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600" dirty="0">
                          <a:solidFill>
                            <a:srgbClr val="FFFFF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sym typeface="나눔스퀘어"/>
                        </a:rPr>
                        <a:t>01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21926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600" dirty="0">
                          <a:solidFill>
                            <a:srgbClr val="FFFFF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sym typeface="나눔스퀘어"/>
                        </a:rPr>
                        <a:t>01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600" dirty="0">
                          <a:solidFill>
                            <a:srgbClr val="FFFFF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sym typeface="나눔스퀘어"/>
                        </a:rPr>
                        <a:t>01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600" dirty="0">
                          <a:solidFill>
                            <a:srgbClr val="FFFFF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sym typeface="나눔스퀘어"/>
                        </a:rPr>
                        <a:t>02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600" dirty="0">
                          <a:solidFill>
                            <a:srgbClr val="FFFFF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sym typeface="나눔스퀘어"/>
                        </a:rPr>
                        <a:t>03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21926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600" dirty="0">
                          <a:solidFill>
                            <a:srgbClr val="FFFFF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sym typeface="나눔스퀘어"/>
                        </a:rPr>
                        <a:t>03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600" dirty="0">
                          <a:solidFill>
                            <a:srgbClr val="FFFFF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sym typeface="나눔스퀘어"/>
                        </a:rPr>
                        <a:t>01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600" dirty="0">
                          <a:solidFill>
                            <a:srgbClr val="FFFFF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sym typeface="나눔스퀘어"/>
                        </a:rPr>
                        <a:t>01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600" dirty="0">
                          <a:solidFill>
                            <a:srgbClr val="FFFFF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sym typeface="나눔스퀘어"/>
                        </a:rPr>
                        <a:t>02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56" name="원"/>
          <p:cNvSpPr/>
          <p:nvPr/>
        </p:nvSpPr>
        <p:spPr>
          <a:xfrm>
            <a:off x="9766914" y="4784066"/>
            <a:ext cx="185469" cy="185468"/>
          </a:xfrm>
          <a:prstGeom prst="ellipse">
            <a:avLst/>
          </a:prstGeom>
          <a:solidFill>
            <a:schemeClr val="accent1">
              <a:lumOff val="13529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나눔스퀘어"/>
              </a:defRPr>
            </a:pPr>
            <a:endParaRPr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60" name="연결선"/>
          <p:cNvSpPr/>
          <p:nvPr/>
        </p:nvSpPr>
        <p:spPr>
          <a:xfrm>
            <a:off x="5549900" y="3018790"/>
            <a:ext cx="588010" cy="3835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200" y="21600"/>
                </a:moveTo>
                <a:lnTo>
                  <a:pt x="0" y="21600"/>
                </a:lnTo>
                <a:lnTo>
                  <a:pt x="0" y="0"/>
                </a:lnTo>
                <a:lnTo>
                  <a:pt x="21600" y="0"/>
                </a:lnTo>
              </a:path>
            </a:pathLst>
          </a:custGeom>
          <a:ln w="25400">
            <a:solidFill>
              <a:srgbClr val="FFFFFF"/>
            </a:solidFill>
            <a:miter lim="400000"/>
          </a:ln>
        </p:spPr>
        <p:txBody>
          <a:bodyPr/>
          <a:lstStyle/>
          <a:p>
            <a:endParaRPr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61" name="연결선"/>
          <p:cNvSpPr/>
          <p:nvPr/>
        </p:nvSpPr>
        <p:spPr>
          <a:xfrm>
            <a:off x="8899470" y="2995930"/>
            <a:ext cx="607060" cy="37985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21600" y="0"/>
                </a:lnTo>
                <a:lnTo>
                  <a:pt x="45" y="0"/>
                </a:lnTo>
              </a:path>
            </a:pathLst>
          </a:custGeom>
          <a:ln w="25400">
            <a:solidFill>
              <a:srgbClr val="FFFFFF"/>
            </a:solidFill>
            <a:miter lim="400000"/>
          </a:ln>
        </p:spPr>
        <p:txBody>
          <a:bodyPr/>
          <a:lstStyle/>
          <a:p>
            <a:endParaRPr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10" name="MDS (multidimensional scaling, 다차원 척도법)">
            <a:extLst>
              <a:ext uri="{FF2B5EF4-FFF2-40B4-BE49-F238E27FC236}">
                <a16:creationId xmlns:a16="http://schemas.microsoft.com/office/drawing/2014/main" id="{4A35B4C6-C8AB-4686-886D-3198DC79F676}"/>
              </a:ext>
            </a:extLst>
          </p:cNvPr>
          <p:cNvSpPr txBox="1"/>
          <p:nvPr/>
        </p:nvSpPr>
        <p:spPr>
          <a:xfrm>
            <a:off x="6545690" y="7531920"/>
            <a:ext cx="1840247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MDS </a:t>
            </a:r>
            <a:r>
              <a:rPr 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Matrix </a:t>
            </a:r>
            <a:endParaRPr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circle/>
      </p:transition>
    </mc:Choice>
    <mc:Fallback xmlns:a14="http://schemas.microsoft.com/office/drawing/2010/main" xmlns:m="http://schemas.openxmlformats.org/officeDocument/2006/math" xmlns="">
      <p:transition spd="fast">
        <p:fade/>
      </p:transition>
    </mc:Fallback>
  </mc:AlternateContent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(02*d4) + (03*bf) + (01*5d) + (01*30)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1303536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391414">
              <a:defRPr sz="5360"/>
            </a:lvl1pPr>
          </a:lstStyle>
          <a:p>
            <a:r>
              <a:rPr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(02*d4) + (03*bf) + (01*5d) + (01*30)</a:t>
            </a:r>
          </a:p>
        </p:txBody>
      </p:sp>
      <p:sp>
        <p:nvSpPr>
          <p:cNvPr id="264" name="03*bf (최상위 비트 1인 경우)…"/>
          <p:cNvSpPr txBox="1">
            <a:spLocks noGrp="1"/>
          </p:cNvSpPr>
          <p:nvPr>
            <p:ph type="body" idx="1"/>
          </p:nvPr>
        </p:nvSpPr>
        <p:spPr>
          <a:xfrm>
            <a:off x="952500" y="1675804"/>
            <a:ext cx="11099800" cy="7201496"/>
          </a:xfrm>
          <a:prstGeom prst="rect">
            <a:avLst/>
          </a:prstGeom>
        </p:spPr>
        <p:txBody>
          <a:bodyPr anchor="t">
            <a:normAutofit lnSpcReduction="10000"/>
          </a:bodyPr>
          <a:lstStyle/>
          <a:p>
            <a:pPr defTabSz="543305">
              <a:spcBef>
                <a:spcPts val="0"/>
              </a:spcBef>
              <a:buFont typeface="Arial" panose="020B0604020202020204" pitchFamily="34" charset="0"/>
              <a:buChar char="•"/>
              <a:defRPr sz="3720"/>
            </a:pPr>
            <a:r>
              <a:rPr lang="en-US" altLang="ko-KR" sz="3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{</a:t>
            </a:r>
            <a:r>
              <a:rPr sz="3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03</a:t>
            </a:r>
            <a:r>
              <a:rPr lang="en-US" altLang="ko-KR" sz="3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}</a:t>
            </a:r>
            <a:r>
              <a:rPr sz="3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*</a:t>
            </a:r>
            <a:r>
              <a:rPr lang="en-US" altLang="ko-KR" sz="3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{</a:t>
            </a:r>
            <a:r>
              <a:rPr sz="3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bf</a:t>
            </a:r>
            <a:r>
              <a:rPr lang="en-US" altLang="ko-KR" sz="3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} </a:t>
            </a:r>
            <a:r>
              <a:rPr sz="3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sz="2500" dirty="0">
                <a:solidFill>
                  <a:schemeClr val="accent4">
                    <a:hueOff val="-624705"/>
                    <a:lumOff val="1372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sz="2500" dirty="0" err="1">
                <a:solidFill>
                  <a:schemeClr val="accent4">
                    <a:hueOff val="-624705"/>
                    <a:lumOff val="1372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최상위</a:t>
            </a:r>
            <a:r>
              <a:rPr sz="2500" dirty="0">
                <a:solidFill>
                  <a:schemeClr val="accent4">
                    <a:hueOff val="-624705"/>
                    <a:lumOff val="1372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sz="2500" dirty="0" err="1">
                <a:solidFill>
                  <a:schemeClr val="accent4">
                    <a:hueOff val="-624705"/>
                    <a:lumOff val="1372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비트</a:t>
            </a:r>
            <a:r>
              <a:rPr lang="ko-KR" altLang="en-US" sz="2500" dirty="0">
                <a:solidFill>
                  <a:schemeClr val="accent4">
                    <a:hueOff val="-624705"/>
                    <a:lumOff val="1372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가</a:t>
            </a:r>
            <a:r>
              <a:rPr sz="2500" dirty="0">
                <a:solidFill>
                  <a:schemeClr val="accent4">
                    <a:hueOff val="-624705"/>
                    <a:lumOff val="1372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1인 </a:t>
            </a:r>
            <a:r>
              <a:rPr sz="2500" dirty="0" err="1">
                <a:solidFill>
                  <a:schemeClr val="accent4">
                    <a:hueOff val="-624705"/>
                    <a:lumOff val="1372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경우</a:t>
            </a:r>
            <a:r>
              <a:rPr sz="2500" dirty="0">
                <a:solidFill>
                  <a:schemeClr val="accent4">
                    <a:hueOff val="-624705"/>
                    <a:lumOff val="1372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  <a:endParaRPr sz="2500" dirty="0">
              <a:solidFill>
                <a:schemeClr val="accent4"/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lvl="1" indent="0" defTabSz="543305">
              <a:spcBef>
                <a:spcPts val="3900"/>
              </a:spcBef>
              <a:buSzTx/>
              <a:buNone/>
              <a:defRPr sz="2976"/>
            </a:pPr>
            <a:r>
              <a:rPr sz="3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03 = 11</a:t>
            </a:r>
            <a:endParaRPr lang="en-US" altLang="ko-KR" sz="33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lvl="1" indent="0" defTabSz="543305">
              <a:spcBef>
                <a:spcPts val="3900"/>
              </a:spcBef>
              <a:buSzTx/>
              <a:buNone/>
              <a:defRPr sz="2976"/>
            </a:pPr>
            <a:r>
              <a:rPr lang="en-US" altLang="ko-KR" sz="3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sz="3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  = 10 XOR 01 </a:t>
            </a:r>
          </a:p>
          <a:p>
            <a:pPr marL="0" lvl="8" indent="0" defTabSz="543305">
              <a:spcBef>
                <a:spcPts val="3900"/>
              </a:spcBef>
              <a:buClrTx/>
              <a:buSzTx/>
              <a:buNone/>
              <a:defRPr sz="2976"/>
            </a:pPr>
            <a:r>
              <a:rPr sz="3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{03} . {bf} = {10 XOR 01} . {1011 1111}</a:t>
            </a:r>
            <a:endParaRPr lang="en-US" altLang="ko-KR" sz="33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lvl="8" indent="0" defTabSz="543305">
              <a:spcBef>
                <a:spcPts val="3900"/>
              </a:spcBef>
              <a:buClrTx/>
              <a:buSzTx/>
              <a:buNone/>
              <a:defRPr sz="2976"/>
            </a:pPr>
            <a:r>
              <a:rPr lang="en-US" altLang="ko-KR" sz="3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</a:t>
            </a:r>
            <a:r>
              <a:rPr sz="3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             = {1011 1111 . 10} XOR {1011 1111 . 01} </a:t>
            </a:r>
            <a:endParaRPr sz="3300" dirty="0">
              <a:latin typeface="나눔스퀘어" panose="020B0600000101010101" pitchFamily="50" charset="-127"/>
              <a:ea typeface="나눔스퀘어" panose="020B0600000101010101" pitchFamily="50" charset="-127"/>
              <a:cs typeface="Times"/>
              <a:sym typeface="Times"/>
            </a:endParaRPr>
          </a:p>
          <a:p>
            <a:pPr marL="0" lvl="8" indent="0" defTabSz="543305">
              <a:spcBef>
                <a:spcPts val="3900"/>
              </a:spcBef>
              <a:buClrTx/>
              <a:buSzTx/>
              <a:buNone/>
              <a:defRPr sz="2976"/>
            </a:pPr>
            <a:r>
              <a:rPr sz="3300" dirty="0">
                <a:latin typeface="나눔스퀘어" panose="020B0600000101010101" pitchFamily="50" charset="-127"/>
                <a:ea typeface="나눔스퀘어" panose="020B0600000101010101" pitchFamily="50" charset="-127"/>
                <a:cs typeface="Times"/>
                <a:sym typeface="Times"/>
              </a:rPr>
              <a:t>                   </a:t>
            </a:r>
            <a:r>
              <a:rPr sz="3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= {1011 1111 . 10} XOR {1011 11</a:t>
            </a:r>
            <a:r>
              <a:rPr lang="en-US" altLang="ko-KR" sz="3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11}</a:t>
            </a:r>
          </a:p>
          <a:p>
            <a:pPr marL="0" lvl="8" indent="0" defTabSz="543305">
              <a:spcBef>
                <a:spcPts val="3900"/>
              </a:spcBef>
              <a:buClrTx/>
              <a:buSzTx/>
              <a:buNone/>
              <a:defRPr sz="2976"/>
            </a:pPr>
            <a:r>
              <a:rPr lang="en-US" altLang="ko-KR" sz="3300" dirty="0">
                <a:latin typeface="나눔스퀘어" panose="020B0600000101010101" pitchFamily="50" charset="-127"/>
                <a:ea typeface="나눔스퀘어" panose="020B0600000101010101" pitchFamily="50" charset="-127"/>
                <a:cs typeface="Times"/>
                <a:sym typeface="Times"/>
              </a:rPr>
              <a:t>               </a:t>
            </a:r>
            <a:r>
              <a:rPr sz="3300" dirty="0">
                <a:latin typeface="나눔스퀘어" panose="020B0600000101010101" pitchFamily="50" charset="-127"/>
                <a:ea typeface="나눔스퀘어" panose="020B0600000101010101" pitchFamily="50" charset="-127"/>
                <a:cs typeface="Times"/>
                <a:sym typeface="Times"/>
              </a:rPr>
              <a:t>    </a:t>
            </a:r>
            <a:r>
              <a:rPr sz="3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= 0111 1110 </a:t>
            </a:r>
            <a:r>
              <a:rPr sz="3300" dirty="0">
                <a:solidFill>
                  <a:schemeClr val="accent5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XOR 0001 1011 </a:t>
            </a:r>
            <a:r>
              <a:rPr sz="3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XOR 1011 1111 </a:t>
            </a:r>
            <a:endParaRPr lang="en-US" altLang="ko-KR" sz="33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lvl="8" indent="0" defTabSz="543305">
              <a:spcBef>
                <a:spcPts val="3900"/>
              </a:spcBef>
              <a:buClrTx/>
              <a:buSzTx/>
              <a:buNone/>
              <a:defRPr sz="2976"/>
            </a:pPr>
            <a:r>
              <a:rPr lang="en-US" altLang="ko-KR" sz="3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                </a:t>
            </a:r>
            <a:r>
              <a:rPr sz="3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= 1101 1010 </a:t>
            </a:r>
            <a:endParaRPr sz="3300" dirty="0">
              <a:latin typeface="나눔스퀘어" panose="020B0600000101010101" pitchFamily="50" charset="-127"/>
              <a:ea typeface="나눔스퀘어" panose="020B0600000101010101" pitchFamily="50" charset="-127"/>
              <a:cs typeface="Times"/>
              <a:sym typeface="Times"/>
            </a:endParaRPr>
          </a:p>
          <a:p>
            <a:pPr marL="0" lvl="1" indent="0" defTabSz="543305">
              <a:spcBef>
                <a:spcPts val="3900"/>
              </a:spcBef>
              <a:buSzTx/>
              <a:buNone/>
              <a:defRPr sz="2976"/>
            </a:pPr>
            <a:endParaRPr sz="3300" dirty="0">
              <a:latin typeface="나눔스퀘어" panose="020B0600000101010101" pitchFamily="50" charset="-127"/>
              <a:ea typeface="나눔스퀘어" panose="020B0600000101010101" pitchFamily="50" charset="-127"/>
              <a:cs typeface="Times"/>
              <a:sym typeface="Time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" name="(01*d4) + (02*bf) + (03*5d) + (01*30)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1303536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391414">
              <a:defRPr sz="5360"/>
            </a:lvl1pPr>
          </a:lstStyle>
          <a:p>
            <a:r>
              <a:rPr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(01*d4) + (02*bf) + (03*5d) + (01*30)</a:t>
            </a:r>
          </a:p>
        </p:txBody>
      </p:sp>
      <p:sp>
        <p:nvSpPr>
          <p:cNvPr id="267" name="03*5d  (최상위 비트 1이 아닌경우)…"/>
          <p:cNvSpPr txBox="1">
            <a:spLocks noGrp="1"/>
          </p:cNvSpPr>
          <p:nvPr>
            <p:ph type="body" idx="1"/>
          </p:nvPr>
        </p:nvSpPr>
        <p:spPr>
          <a:xfrm>
            <a:off x="952500" y="1675804"/>
            <a:ext cx="11099800" cy="7201496"/>
          </a:xfrm>
          <a:prstGeom prst="rect">
            <a:avLst/>
          </a:prstGeom>
        </p:spPr>
        <p:txBody>
          <a:bodyPr anchor="t">
            <a:normAutofit/>
          </a:bodyPr>
          <a:lstStyle/>
          <a:p>
            <a:pPr>
              <a:spcBef>
                <a:spcPts val="0"/>
              </a:spcBef>
              <a:buFont typeface="Arial" panose="020B0604020202020204" pitchFamily="34" charset="0"/>
              <a:buChar char="•"/>
              <a:defRPr sz="4000"/>
            </a:pPr>
            <a:r>
              <a:rPr sz="3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03*5d  </a:t>
            </a:r>
            <a:r>
              <a:rPr sz="2500" dirty="0">
                <a:solidFill>
                  <a:schemeClr val="accent4">
                    <a:hueOff val="-624705"/>
                    <a:lumOff val="1372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(</a:t>
            </a:r>
            <a:r>
              <a:rPr sz="2500" dirty="0" err="1">
                <a:solidFill>
                  <a:schemeClr val="accent4">
                    <a:hueOff val="-624705"/>
                    <a:lumOff val="1372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최상위</a:t>
            </a:r>
            <a:r>
              <a:rPr sz="2500" dirty="0">
                <a:solidFill>
                  <a:schemeClr val="accent4">
                    <a:hueOff val="-624705"/>
                    <a:lumOff val="1372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sz="2500" dirty="0" err="1">
                <a:solidFill>
                  <a:schemeClr val="accent4">
                    <a:hueOff val="-624705"/>
                    <a:lumOff val="1372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비트</a:t>
            </a:r>
            <a:r>
              <a:rPr lang="ko-KR" altLang="en-US" sz="2500" dirty="0">
                <a:solidFill>
                  <a:schemeClr val="accent4">
                    <a:hueOff val="-624705"/>
                    <a:lumOff val="1372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가</a:t>
            </a:r>
            <a:r>
              <a:rPr sz="2500" dirty="0">
                <a:solidFill>
                  <a:schemeClr val="accent4">
                    <a:hueOff val="-624705"/>
                    <a:lumOff val="1372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1이 </a:t>
            </a:r>
            <a:r>
              <a:rPr sz="2500" dirty="0" err="1">
                <a:solidFill>
                  <a:schemeClr val="accent4">
                    <a:hueOff val="-624705"/>
                    <a:lumOff val="1372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아닌</a:t>
            </a:r>
            <a:r>
              <a:rPr lang="en-US" altLang="ko-KR" sz="2500" dirty="0">
                <a:solidFill>
                  <a:schemeClr val="accent4">
                    <a:hueOff val="-624705"/>
                    <a:lumOff val="1372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sz="2500" dirty="0" err="1">
                <a:solidFill>
                  <a:schemeClr val="accent4">
                    <a:hueOff val="-624705"/>
                    <a:lumOff val="1372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경우</a:t>
            </a:r>
            <a:r>
              <a:rPr sz="2500" dirty="0">
                <a:solidFill>
                  <a:schemeClr val="accent4">
                    <a:hueOff val="-624705"/>
                    <a:lumOff val="1372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)</a:t>
            </a:r>
          </a:p>
          <a:p>
            <a:pPr marL="0" lvl="1" indent="0">
              <a:buSzTx/>
              <a:buNone/>
            </a:pPr>
            <a:r>
              <a:rPr sz="3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03 = 11</a:t>
            </a:r>
            <a:endParaRPr lang="en-US" altLang="ko-KR" sz="3300"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  <a:p>
            <a:pPr marL="0" lvl="1" indent="0">
              <a:buSzTx/>
              <a:buNone/>
            </a:pPr>
            <a:r>
              <a:rPr sz="3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 </a:t>
            </a:r>
            <a:r>
              <a:rPr lang="en-US" altLang="ko-KR" sz="3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  <a:r>
              <a:rPr sz="3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= 10 XOR 01 </a:t>
            </a:r>
          </a:p>
          <a:p>
            <a:pPr marL="0" indent="0">
              <a:buSzTx/>
              <a:buNone/>
            </a:pPr>
            <a:r>
              <a:rPr sz="3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{5d} . {03} = {0101 1101 . 02} XOR { 0101 1101}</a:t>
            </a:r>
          </a:p>
          <a:p>
            <a:pPr marL="0" indent="0">
              <a:buSzTx/>
              <a:buNone/>
            </a:pPr>
            <a:r>
              <a:rPr sz="3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          </a:t>
            </a:r>
            <a:r>
              <a:rPr lang="en-US" altLang="ko-KR" sz="3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</a:t>
            </a:r>
            <a:r>
              <a:rPr sz="3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 = 1011 1010 XOR 0101 1101 </a:t>
            </a:r>
          </a:p>
          <a:p>
            <a:pPr marL="0" indent="0">
              <a:buSzTx/>
              <a:buNone/>
            </a:pPr>
            <a:r>
              <a:rPr sz="3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            </a:t>
            </a:r>
            <a:r>
              <a:rPr sz="3300" dirty="0">
                <a:latin typeface="나눔스퀘어" panose="020B0600000101010101" pitchFamily="50" charset="-127"/>
                <a:ea typeface="나눔스퀘어" panose="020B0600000101010101" pitchFamily="50" charset="-127"/>
                <a:cs typeface="Times"/>
                <a:sym typeface="Times"/>
              </a:rPr>
              <a:t>       </a:t>
            </a:r>
            <a:r>
              <a:rPr sz="3300"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= 1110 0111</a:t>
            </a:r>
            <a:endParaRPr sz="3300" dirty="0">
              <a:latin typeface="나눔스퀘어" panose="020B0600000101010101" pitchFamily="50" charset="-127"/>
              <a:ea typeface="나눔스퀘어" panose="020B0600000101010101" pitchFamily="50" charset="-127"/>
              <a:cs typeface="Times"/>
              <a:sym typeface="Times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3" name="5. MixColumns"/>
          <p:cNvSpPr txBox="1">
            <a:spLocks noGrp="1"/>
          </p:cNvSpPr>
          <p:nvPr>
            <p:ph type="title"/>
          </p:nvPr>
        </p:nvSpPr>
        <p:spPr>
          <a:xfrm>
            <a:off x="952500" y="323275"/>
            <a:ext cx="11099800" cy="758528"/>
          </a:xfrm>
          <a:prstGeom prst="rect">
            <a:avLst/>
          </a:prstGeom>
        </p:spPr>
        <p:txBody>
          <a:bodyPr>
            <a:noAutofit/>
          </a:bodyPr>
          <a:lstStyle>
            <a:lvl1pPr defTabSz="315468">
              <a:defRPr sz="4320"/>
            </a:lvl1pPr>
          </a:lstStyle>
          <a:p>
            <a:r>
              <a:rPr lang="en-US" altLang="ko-KR" sz="6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sz="6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 </a:t>
            </a:r>
            <a:r>
              <a:rPr sz="60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MixColumns</a:t>
            </a:r>
            <a:endParaRPr sz="6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aphicFrame>
        <p:nvGraphicFramePr>
          <p:cNvPr id="264" name="표"/>
          <p:cNvGraphicFramePr/>
          <p:nvPr>
            <p:extLst>
              <p:ext uri="{D42A27DB-BD31-4B8C-83A1-F6EECF244321}">
                <p14:modId xmlns:p14="http://schemas.microsoft.com/office/powerpoint/2010/main" val="3964174663"/>
              </p:ext>
            </p:extLst>
          </p:nvPr>
        </p:nvGraphicFramePr>
        <p:xfrm>
          <a:off x="1363384" y="3032947"/>
          <a:ext cx="2768310" cy="3687704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92277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27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277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</a:tblGrid>
              <a:tr h="921926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600" dirty="0">
                          <a:solidFill>
                            <a:srgbClr val="FFFFFF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sym typeface="나눔스퀘어"/>
                        </a:rPr>
                        <a:t>e0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T w="12700">
                      <a:solidFill>
                        <a:srgbClr val="D6D6D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600" dirty="0">
                          <a:solidFill>
                            <a:srgbClr val="FFFFFF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sym typeface="나눔스퀘어"/>
                        </a:rPr>
                        <a:t>b8</a:t>
                      </a:r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600" dirty="0">
                          <a:solidFill>
                            <a:srgbClr val="FFFFFF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sym typeface="나눔스퀘어"/>
                        </a:rPr>
                        <a:t>1e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21926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600" dirty="0">
                          <a:solidFill>
                            <a:srgbClr val="FFFFFF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sym typeface="나눔스퀘어"/>
                        </a:rPr>
                        <a:t>b4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600" dirty="0">
                          <a:solidFill>
                            <a:srgbClr val="FFFFFF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sym typeface="나눔스퀘어"/>
                        </a:rPr>
                        <a:t>41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600" dirty="0">
                          <a:solidFill>
                            <a:srgbClr val="FFFFFF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sym typeface="나눔스퀘어"/>
                        </a:rPr>
                        <a:t>27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21926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600" dirty="0">
                          <a:solidFill>
                            <a:srgbClr val="FFFFFF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sym typeface="나눔스퀘어"/>
                        </a:rPr>
                        <a:t>52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600" dirty="0">
                          <a:solidFill>
                            <a:srgbClr val="FFFFFF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sym typeface="나눔스퀘어"/>
                        </a:rPr>
                        <a:t>11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600" dirty="0">
                          <a:solidFill>
                            <a:srgbClr val="FFFFFF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sym typeface="나눔스퀘어"/>
                        </a:rPr>
                        <a:t>98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21926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600" dirty="0">
                          <a:solidFill>
                            <a:srgbClr val="FFFFFF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sym typeface="나눔스퀘어"/>
                        </a:rPr>
                        <a:t>ae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600" dirty="0">
                          <a:solidFill>
                            <a:srgbClr val="FFFFFF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sym typeface="나눔스퀘어"/>
                        </a:rPr>
                        <a:t>f1</a:t>
                      </a:r>
                    </a:p>
                  </a:txBody>
                  <a:tcPr marL="50800" marR="50800" marT="50800" marB="50800" anchor="ctr" horzOverflow="overflow"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600" dirty="0">
                          <a:solidFill>
                            <a:srgbClr val="FFFFFF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sym typeface="나눔스퀘어"/>
                        </a:rPr>
                        <a:t>e5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65" name="표"/>
          <p:cNvGraphicFramePr/>
          <p:nvPr>
            <p:extLst>
              <p:ext uri="{D42A27DB-BD31-4B8C-83A1-F6EECF244321}">
                <p14:modId xmlns:p14="http://schemas.microsoft.com/office/powerpoint/2010/main" val="64632991"/>
              </p:ext>
            </p:extLst>
          </p:nvPr>
        </p:nvGraphicFramePr>
        <p:xfrm>
          <a:off x="9500303" y="3032947"/>
          <a:ext cx="920529" cy="3687704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9205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21926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600" dirty="0">
                          <a:solidFill>
                            <a:srgbClr val="FFFFFF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sym typeface="나눔스퀘어"/>
                        </a:rPr>
                        <a:t>d4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21926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600" dirty="0">
                          <a:solidFill>
                            <a:srgbClr val="FFFFFF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sym typeface="나눔스퀘어"/>
                        </a:rPr>
                        <a:t>bf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R w="12700">
                      <a:solidFill>
                        <a:srgbClr val="D6D6D6"/>
                      </a:solidFill>
                      <a:miter lim="400000"/>
                    </a:ln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21926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600" dirty="0">
                          <a:solidFill>
                            <a:srgbClr val="FFFFFF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sym typeface="나눔스퀘어"/>
                        </a:rPr>
                        <a:t>5d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R w="12700">
                      <a:solidFill>
                        <a:srgbClr val="D6D6D6"/>
                      </a:solidFill>
                      <a:miter lim="400000"/>
                    </a:ln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21926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600" dirty="0">
                          <a:solidFill>
                            <a:srgbClr val="FFFFFF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sym typeface="나눔스퀘어"/>
                        </a:rPr>
                        <a:t>30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R w="12700">
                      <a:solidFill>
                        <a:srgbClr val="D6D6D6"/>
                      </a:solidFill>
                      <a:miter lim="400000"/>
                    </a:lnR>
                    <a:lnB w="12700">
                      <a:solidFill>
                        <a:srgbClr val="D6D6D6"/>
                      </a:solidFill>
                      <a:miter lim="400000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66" name="표"/>
          <p:cNvGraphicFramePr/>
          <p:nvPr>
            <p:extLst>
              <p:ext uri="{D42A27DB-BD31-4B8C-83A1-F6EECF244321}">
                <p14:modId xmlns:p14="http://schemas.microsoft.com/office/powerpoint/2010/main" val="589592680"/>
              </p:ext>
            </p:extLst>
          </p:nvPr>
        </p:nvGraphicFramePr>
        <p:xfrm>
          <a:off x="5124926" y="3032947"/>
          <a:ext cx="3682116" cy="3687704"/>
        </p:xfrm>
        <a:graphic>
          <a:graphicData uri="http://schemas.openxmlformats.org/drawingml/2006/table">
            <a:tbl>
              <a:tblPr>
                <a:tableStyleId>{33BA23B1-9221-436E-865A-0063620EA4FD}</a:tableStyleId>
              </a:tblPr>
              <a:tblGrid>
                <a:gridCol w="9205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92052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920529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920529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921926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600" dirty="0">
                          <a:solidFill>
                            <a:srgbClr val="FFFFFF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sym typeface="나눔스퀘어"/>
                        </a:rPr>
                        <a:t>02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600" dirty="0">
                          <a:solidFill>
                            <a:srgbClr val="FFFFFF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sym typeface="나눔스퀘어"/>
                        </a:rPr>
                        <a:t>03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600" dirty="0">
                          <a:solidFill>
                            <a:srgbClr val="FFFFFF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sym typeface="나눔스퀘어"/>
                        </a:rPr>
                        <a:t>01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600" dirty="0">
                          <a:solidFill>
                            <a:srgbClr val="FFFFFF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sym typeface="나눔스퀘어"/>
                        </a:rPr>
                        <a:t>01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21926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600" dirty="0">
                          <a:solidFill>
                            <a:srgbClr val="FFFFFF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sym typeface="나눔스퀘어"/>
                        </a:rPr>
                        <a:t>01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600" dirty="0">
                          <a:solidFill>
                            <a:srgbClr val="FFFFFF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sym typeface="나눔스퀘어"/>
                        </a:rPr>
                        <a:t>02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600" dirty="0">
                          <a:solidFill>
                            <a:srgbClr val="FFFFFF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sym typeface="나눔스퀘어"/>
                        </a:rPr>
                        <a:t>03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600" dirty="0">
                          <a:solidFill>
                            <a:srgbClr val="FFFFFF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sym typeface="나눔스퀘어"/>
                        </a:rPr>
                        <a:t>01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21926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600" dirty="0">
                          <a:solidFill>
                            <a:srgbClr val="FFFFFF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sym typeface="나눔스퀘어"/>
                        </a:rPr>
                        <a:t>01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600" dirty="0">
                          <a:solidFill>
                            <a:srgbClr val="FFFFFF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sym typeface="나눔스퀘어"/>
                        </a:rPr>
                        <a:t>01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600" dirty="0">
                          <a:solidFill>
                            <a:srgbClr val="FFFFFF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sym typeface="나눔스퀘어"/>
                        </a:rPr>
                        <a:t>02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600" dirty="0">
                          <a:solidFill>
                            <a:srgbClr val="FFFFFF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sym typeface="나눔스퀘어"/>
                        </a:rPr>
                        <a:t>03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21926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600" dirty="0">
                          <a:solidFill>
                            <a:srgbClr val="FFFFFF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sym typeface="나눔스퀘어"/>
                        </a:rPr>
                        <a:t>03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600" dirty="0">
                          <a:solidFill>
                            <a:srgbClr val="FFFFFF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sym typeface="나눔스퀘어"/>
                        </a:rPr>
                        <a:t>01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600" dirty="0">
                          <a:solidFill>
                            <a:srgbClr val="FFFFFF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sym typeface="나눔스퀘어"/>
                        </a:rPr>
                        <a:t>01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600" dirty="0">
                          <a:solidFill>
                            <a:srgbClr val="FFFFFF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sym typeface="나눔스퀘어"/>
                        </a:rPr>
                        <a:t>02</a:t>
                      </a:r>
                    </a:p>
                  </a:txBody>
                  <a:tcPr marL="50800" marR="50800" marT="50800" marB="50800" anchor="ctr" horzOverflow="overflow">
                    <a:lnL w="12700">
                      <a:miter lim="400000"/>
                    </a:lnL>
                    <a:lnR w="12700">
                      <a:miter lim="400000"/>
                    </a:lnR>
                    <a:lnT w="12700">
                      <a:miter lim="400000"/>
                    </a:lnT>
                    <a:lnB w="12700"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67" name="원"/>
          <p:cNvSpPr/>
          <p:nvPr/>
        </p:nvSpPr>
        <p:spPr>
          <a:xfrm>
            <a:off x="9060940" y="4784066"/>
            <a:ext cx="185469" cy="185468"/>
          </a:xfrm>
          <a:prstGeom prst="ellipse">
            <a:avLst/>
          </a:prstGeom>
          <a:solidFill>
            <a:schemeClr val="accent1">
              <a:lumOff val="13529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나눔스퀘어"/>
              </a:defRPr>
            </a:pPr>
            <a:endParaRPr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73" name="연결선"/>
          <p:cNvSpPr/>
          <p:nvPr/>
        </p:nvSpPr>
        <p:spPr>
          <a:xfrm>
            <a:off x="4927056" y="3018790"/>
            <a:ext cx="588010" cy="383540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20200" y="21600"/>
                </a:moveTo>
                <a:lnTo>
                  <a:pt x="0" y="21600"/>
                </a:lnTo>
                <a:lnTo>
                  <a:pt x="0" y="0"/>
                </a:lnTo>
                <a:lnTo>
                  <a:pt x="21600" y="0"/>
                </a:lnTo>
              </a:path>
            </a:pathLst>
          </a:custGeom>
          <a:ln w="25400">
            <a:solidFill>
              <a:srgbClr val="FFFFFF"/>
            </a:solidFill>
            <a:miter lim="400000"/>
          </a:ln>
        </p:spPr>
        <p:txBody>
          <a:bodyPr/>
          <a:lstStyle/>
          <a:p>
            <a:endParaRPr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74" name="연결선"/>
          <p:cNvSpPr/>
          <p:nvPr/>
        </p:nvSpPr>
        <p:spPr>
          <a:xfrm>
            <a:off x="8193496" y="2995930"/>
            <a:ext cx="607060" cy="379857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21600" y="0"/>
                </a:lnTo>
                <a:lnTo>
                  <a:pt x="45" y="0"/>
                </a:lnTo>
              </a:path>
            </a:pathLst>
          </a:custGeom>
          <a:ln w="25400">
            <a:solidFill>
              <a:srgbClr val="FFFFFF"/>
            </a:solidFill>
            <a:miter lim="400000"/>
          </a:ln>
        </p:spPr>
        <p:txBody>
          <a:bodyPr/>
          <a:lstStyle/>
          <a:p>
            <a:endParaRPr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70" name="MDS (multidimensional scaling, 다차원 척도법)"/>
          <p:cNvSpPr txBox="1"/>
          <p:nvPr/>
        </p:nvSpPr>
        <p:spPr>
          <a:xfrm>
            <a:off x="5961310" y="7531920"/>
            <a:ext cx="1763303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MDS </a:t>
            </a:r>
            <a:r>
              <a:rPr lang="en-US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Matrix</a:t>
            </a:r>
            <a:endParaRPr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aphicFrame>
        <p:nvGraphicFramePr>
          <p:cNvPr id="271" name="표"/>
          <p:cNvGraphicFramePr/>
          <p:nvPr>
            <p:extLst>
              <p:ext uri="{D42A27DB-BD31-4B8C-83A1-F6EECF244321}">
                <p14:modId xmlns:p14="http://schemas.microsoft.com/office/powerpoint/2010/main" val="366599930"/>
              </p:ext>
            </p:extLst>
          </p:nvPr>
        </p:nvGraphicFramePr>
        <p:xfrm>
          <a:off x="11114092" y="3032947"/>
          <a:ext cx="920529" cy="3687704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92052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921926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600" dirty="0">
                          <a:solidFill>
                            <a:srgbClr val="FFFFFF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sym typeface="나눔스퀘어"/>
                        </a:rPr>
                        <a:t>04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  <a:solidFill>
                      <a:schemeClr val="accent5">
                        <a:hueOff val="89162"/>
                        <a:satOff val="9554"/>
                        <a:lumOff val="16296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921926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600" dirty="0">
                          <a:solidFill>
                            <a:srgbClr val="FFFFFF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sym typeface="나눔스퀘어"/>
                        </a:rPr>
                        <a:t>66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R w="12700">
                      <a:solidFill>
                        <a:srgbClr val="D6D6D6"/>
                      </a:solidFill>
                      <a:miter lim="400000"/>
                    </a:lnR>
                    <a:solidFill>
                      <a:schemeClr val="accent5">
                        <a:hueOff val="89162"/>
                        <a:satOff val="9554"/>
                        <a:lumOff val="16296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21926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600" dirty="0">
                          <a:solidFill>
                            <a:srgbClr val="FFFFFF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sym typeface="나눔스퀘어"/>
                        </a:rPr>
                        <a:t>81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R w="12700">
                      <a:solidFill>
                        <a:srgbClr val="D6D6D6"/>
                      </a:solidFill>
                      <a:miter lim="400000"/>
                    </a:lnR>
                    <a:solidFill>
                      <a:schemeClr val="accent5">
                        <a:hueOff val="89162"/>
                        <a:satOff val="9554"/>
                        <a:lumOff val="16296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921926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600" dirty="0">
                          <a:solidFill>
                            <a:srgbClr val="FFFFFF"/>
                          </a:solidFill>
                          <a:latin typeface="나눔스퀘어" panose="020B0600000101010101" pitchFamily="50" charset="-127"/>
                          <a:ea typeface="나눔스퀘어" panose="020B0600000101010101" pitchFamily="50" charset="-127"/>
                          <a:sym typeface="나눔스퀘어"/>
                        </a:rPr>
                        <a:t>e5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R w="12700">
                      <a:solidFill>
                        <a:srgbClr val="D6D6D6"/>
                      </a:solidFill>
                      <a:miter lim="400000"/>
                    </a:lnR>
                    <a:lnB w="12700">
                      <a:solidFill>
                        <a:srgbClr val="D6D6D6"/>
                      </a:solidFill>
                      <a:miter lim="400000"/>
                    </a:lnB>
                    <a:solidFill>
                      <a:schemeClr val="accent5">
                        <a:hueOff val="89162"/>
                        <a:satOff val="9554"/>
                        <a:lumOff val="16296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72" name="화살표 11"/>
          <p:cNvSpPr/>
          <p:nvPr/>
        </p:nvSpPr>
        <p:spPr>
          <a:xfrm>
            <a:off x="10528732" y="4715472"/>
            <a:ext cx="477463" cy="359486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469" y="21600"/>
                </a:moveTo>
                <a:cubicBezTo>
                  <a:pt x="13010" y="21600"/>
                  <a:pt x="12551" y="21368"/>
                  <a:pt x="12200" y="20903"/>
                </a:cubicBezTo>
                <a:cubicBezTo>
                  <a:pt x="11500" y="19974"/>
                  <a:pt x="11500" y="18465"/>
                  <a:pt x="12200" y="17535"/>
                </a:cubicBezTo>
                <a:lnTo>
                  <a:pt x="15479" y="13181"/>
                </a:lnTo>
                <a:lnTo>
                  <a:pt x="1793" y="13181"/>
                </a:lnTo>
                <a:cubicBezTo>
                  <a:pt x="802" y="13181"/>
                  <a:pt x="0" y="12115"/>
                  <a:pt x="0" y="10800"/>
                </a:cubicBezTo>
                <a:cubicBezTo>
                  <a:pt x="0" y="9485"/>
                  <a:pt x="802" y="8419"/>
                  <a:pt x="1793" y="8419"/>
                </a:cubicBezTo>
                <a:lnTo>
                  <a:pt x="15479" y="8419"/>
                </a:lnTo>
                <a:lnTo>
                  <a:pt x="12200" y="4065"/>
                </a:lnTo>
                <a:cubicBezTo>
                  <a:pt x="11500" y="3135"/>
                  <a:pt x="11500" y="1626"/>
                  <a:pt x="12200" y="697"/>
                </a:cubicBezTo>
                <a:cubicBezTo>
                  <a:pt x="12551" y="232"/>
                  <a:pt x="13010" y="0"/>
                  <a:pt x="13469" y="0"/>
                </a:cubicBezTo>
                <a:cubicBezTo>
                  <a:pt x="13927" y="0"/>
                  <a:pt x="14387" y="232"/>
                  <a:pt x="14737" y="697"/>
                </a:cubicBezTo>
                <a:lnTo>
                  <a:pt x="21074" y="9116"/>
                </a:lnTo>
                <a:cubicBezTo>
                  <a:pt x="21424" y="9581"/>
                  <a:pt x="21600" y="10191"/>
                  <a:pt x="21600" y="10800"/>
                </a:cubicBezTo>
                <a:cubicBezTo>
                  <a:pt x="21600" y="11409"/>
                  <a:pt x="21424" y="12019"/>
                  <a:pt x="21074" y="12484"/>
                </a:cubicBezTo>
                <a:lnTo>
                  <a:pt x="14737" y="20903"/>
                </a:lnTo>
                <a:cubicBezTo>
                  <a:pt x="14387" y="21368"/>
                  <a:pt x="13927" y="21600"/>
                  <a:pt x="13469" y="21600"/>
                </a:cubicBezTo>
                <a:close/>
              </a:path>
            </a:pathLst>
          </a:custGeom>
          <a:solidFill>
            <a:schemeClr val="accent1">
              <a:lumOff val="13529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나눔스퀘어"/>
              </a:defRPr>
            </a:pPr>
            <a:endParaRPr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circle/>
      </p:transition>
    </mc:Choice>
    <mc:Fallback xmlns:a14="http://schemas.microsoft.com/office/drawing/2010/main" xmlns:m="http://schemas.openxmlformats.org/officeDocument/2006/math" xmlns="">
      <p:transition spd="fast">
        <p:fade/>
      </p:transition>
    </mc:Fallback>
  </mc:AlternateContent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" name="5. MixColumns"/>
          <p:cNvSpPr txBox="1">
            <a:spLocks noGrp="1"/>
          </p:cNvSpPr>
          <p:nvPr>
            <p:ph type="title"/>
          </p:nvPr>
        </p:nvSpPr>
        <p:spPr>
          <a:xfrm>
            <a:off x="952500" y="323275"/>
            <a:ext cx="11099800" cy="758528"/>
          </a:xfrm>
          <a:prstGeom prst="rect">
            <a:avLst/>
          </a:prstGeom>
        </p:spPr>
        <p:txBody>
          <a:bodyPr>
            <a:noAutofit/>
          </a:bodyPr>
          <a:lstStyle>
            <a:lvl1pPr defTabSz="315468">
              <a:defRPr sz="4320"/>
            </a:lvl1pPr>
          </a:lstStyle>
          <a:p>
            <a:r>
              <a:rPr lang="en-US" altLang="ko-KR" sz="6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sz="6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 </a:t>
            </a:r>
            <a:r>
              <a:rPr sz="60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MixColumns</a:t>
            </a:r>
            <a:endParaRPr sz="6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aphicFrame>
        <p:nvGraphicFramePr>
          <p:cNvPr id="277" name="표"/>
          <p:cNvGraphicFramePr/>
          <p:nvPr>
            <p:extLst>
              <p:ext uri="{D42A27DB-BD31-4B8C-83A1-F6EECF244321}">
                <p14:modId xmlns:p14="http://schemas.microsoft.com/office/powerpoint/2010/main" val="792080417"/>
              </p:ext>
            </p:extLst>
          </p:nvPr>
        </p:nvGraphicFramePr>
        <p:xfrm>
          <a:off x="3962400" y="2336800"/>
          <a:ext cx="5080000" cy="50800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27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70000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500" dirty="0">
                          <a:solidFill>
                            <a:srgbClr val="FFFFF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sym typeface="나눔스퀘어"/>
                        </a:rPr>
                        <a:t>d4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T w="12700">
                      <a:solidFill>
                        <a:srgbClr val="D6D6D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500" dirty="0">
                          <a:solidFill>
                            <a:srgbClr val="FFFFF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sym typeface="나눔스퀘어"/>
                        </a:rPr>
                        <a:t>e0</a:t>
                      </a:r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500" dirty="0">
                          <a:solidFill>
                            <a:srgbClr val="FFFFF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sym typeface="나눔스퀘어"/>
                        </a:rPr>
                        <a:t>b8</a:t>
                      </a:r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500" dirty="0">
                          <a:solidFill>
                            <a:srgbClr val="FFFFF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sym typeface="나눔스퀘어"/>
                        </a:rPr>
                        <a:t>1e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70000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500" dirty="0">
                          <a:solidFill>
                            <a:srgbClr val="FFFFF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sym typeface="나눔스퀘어"/>
                        </a:rPr>
                        <a:t>bf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500" dirty="0">
                          <a:solidFill>
                            <a:srgbClr val="FFFFF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sym typeface="나눔스퀘어"/>
                        </a:rPr>
                        <a:t>b4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500" dirty="0">
                          <a:solidFill>
                            <a:srgbClr val="FFFFF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sym typeface="나눔스퀘어"/>
                        </a:rPr>
                        <a:t>41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500" dirty="0">
                          <a:solidFill>
                            <a:srgbClr val="FFFFF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sym typeface="나눔스퀘어"/>
                        </a:rPr>
                        <a:t>27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0000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500" dirty="0">
                          <a:solidFill>
                            <a:srgbClr val="FFFFF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sym typeface="나눔스퀘어"/>
                        </a:rPr>
                        <a:t>5d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500" dirty="0">
                          <a:solidFill>
                            <a:srgbClr val="FFFFF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sym typeface="나눔스퀘어"/>
                        </a:rPr>
                        <a:t>52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500" dirty="0">
                          <a:solidFill>
                            <a:srgbClr val="FFFFF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sym typeface="나눔스퀘어"/>
                        </a:rPr>
                        <a:t>11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500" dirty="0">
                          <a:solidFill>
                            <a:srgbClr val="FFFFF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sym typeface="나눔스퀘어"/>
                        </a:rPr>
                        <a:t>98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0000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500" dirty="0">
                          <a:solidFill>
                            <a:srgbClr val="FFFFF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sym typeface="나눔스퀘어"/>
                        </a:rPr>
                        <a:t>30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500" dirty="0">
                          <a:solidFill>
                            <a:srgbClr val="FFFFF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sym typeface="나눔스퀘어"/>
                        </a:rPr>
                        <a:t>ae</a:t>
                      </a:r>
                    </a:p>
                  </a:txBody>
                  <a:tcPr marL="50800" marR="50800" marT="50800" marB="50800" anchor="ctr" horzOverflow="overflow"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500" dirty="0">
                          <a:solidFill>
                            <a:srgbClr val="FFFFF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sym typeface="나눔스퀘어"/>
                        </a:rPr>
                        <a:t>f1</a:t>
                      </a:r>
                    </a:p>
                  </a:txBody>
                  <a:tcPr marL="50800" marR="50800" marT="50800" marB="50800" anchor="ctr" horzOverflow="overflow"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500" dirty="0">
                          <a:solidFill>
                            <a:srgbClr val="FFFFF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sym typeface="나눔스퀘어"/>
                        </a:rPr>
                        <a:t>e5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9" name="5. MixColumns"/>
          <p:cNvSpPr txBox="1">
            <a:spLocks noGrp="1"/>
          </p:cNvSpPr>
          <p:nvPr>
            <p:ph type="title"/>
          </p:nvPr>
        </p:nvSpPr>
        <p:spPr>
          <a:xfrm>
            <a:off x="952500" y="323275"/>
            <a:ext cx="11099800" cy="758528"/>
          </a:xfrm>
          <a:prstGeom prst="rect">
            <a:avLst/>
          </a:prstGeom>
        </p:spPr>
        <p:txBody>
          <a:bodyPr>
            <a:noAutofit/>
          </a:bodyPr>
          <a:lstStyle>
            <a:lvl1pPr defTabSz="315468">
              <a:defRPr sz="4320"/>
            </a:lvl1pPr>
          </a:lstStyle>
          <a:p>
            <a:r>
              <a:rPr lang="en-US" altLang="ko-KR" sz="6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sz="6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 </a:t>
            </a:r>
            <a:r>
              <a:rPr sz="60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MixColumns</a:t>
            </a:r>
            <a:endParaRPr sz="6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aphicFrame>
        <p:nvGraphicFramePr>
          <p:cNvPr id="280" name="표"/>
          <p:cNvGraphicFramePr/>
          <p:nvPr>
            <p:extLst>
              <p:ext uri="{D42A27DB-BD31-4B8C-83A1-F6EECF244321}">
                <p14:modId xmlns:p14="http://schemas.microsoft.com/office/powerpoint/2010/main" val="1621880156"/>
              </p:ext>
            </p:extLst>
          </p:nvPr>
        </p:nvGraphicFramePr>
        <p:xfrm>
          <a:off x="3962400" y="2336800"/>
          <a:ext cx="5080000" cy="50800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27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70000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500" dirty="0">
                          <a:solidFill>
                            <a:srgbClr val="FFFFF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sym typeface="나눔스퀘어"/>
                        </a:rPr>
                        <a:t>04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T w="12700">
                      <a:solidFill>
                        <a:srgbClr val="D6D6D6"/>
                      </a:solidFill>
                      <a:miter lim="400000"/>
                    </a:lnT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500" dirty="0">
                          <a:solidFill>
                            <a:srgbClr val="FFFFF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sym typeface="나눔스퀘어"/>
                        </a:rPr>
                        <a:t>e0</a:t>
                      </a:r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500" dirty="0">
                          <a:solidFill>
                            <a:srgbClr val="FFFFF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sym typeface="나눔스퀘어"/>
                        </a:rPr>
                        <a:t>b8</a:t>
                      </a:r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500" dirty="0">
                          <a:solidFill>
                            <a:srgbClr val="FFFFF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sym typeface="나눔스퀘어"/>
                        </a:rPr>
                        <a:t>1e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70000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500" dirty="0">
                          <a:solidFill>
                            <a:srgbClr val="FFFFF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sym typeface="나눔스퀘어"/>
                        </a:rPr>
                        <a:t>66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500" dirty="0">
                          <a:solidFill>
                            <a:srgbClr val="FFFFF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sym typeface="나눔스퀘어"/>
                        </a:rPr>
                        <a:t>b4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500" dirty="0">
                          <a:solidFill>
                            <a:srgbClr val="FFFFF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sym typeface="나눔스퀘어"/>
                        </a:rPr>
                        <a:t>41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500" dirty="0">
                          <a:solidFill>
                            <a:srgbClr val="FFFFF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sym typeface="나눔스퀘어"/>
                        </a:rPr>
                        <a:t>27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0000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500" dirty="0">
                          <a:solidFill>
                            <a:srgbClr val="FFFFF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sym typeface="나눔스퀘어"/>
                        </a:rPr>
                        <a:t>81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500" dirty="0">
                          <a:solidFill>
                            <a:srgbClr val="FFFFF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sym typeface="나눔스퀘어"/>
                        </a:rPr>
                        <a:t>52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500" dirty="0">
                          <a:solidFill>
                            <a:srgbClr val="FFFFF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sym typeface="나눔스퀘어"/>
                        </a:rPr>
                        <a:t>11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500" dirty="0">
                          <a:solidFill>
                            <a:srgbClr val="FFFFF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sym typeface="나눔스퀘어"/>
                        </a:rPr>
                        <a:t>98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0000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500" dirty="0">
                          <a:solidFill>
                            <a:srgbClr val="FFFFF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sym typeface="나눔스퀘어"/>
                        </a:rPr>
                        <a:t>e5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B w="12700">
                      <a:solidFill>
                        <a:srgbClr val="D6D6D6"/>
                      </a:solidFill>
                      <a:miter lim="400000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500" dirty="0">
                          <a:solidFill>
                            <a:srgbClr val="FFFFF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sym typeface="나눔스퀘어"/>
                        </a:rPr>
                        <a:t>ae</a:t>
                      </a:r>
                    </a:p>
                  </a:txBody>
                  <a:tcPr marL="50800" marR="50800" marT="50800" marB="50800" anchor="ctr" horzOverflow="overflow"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500" dirty="0">
                          <a:solidFill>
                            <a:srgbClr val="FFFFF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sym typeface="나눔스퀘어"/>
                        </a:rPr>
                        <a:t>f1</a:t>
                      </a:r>
                    </a:p>
                  </a:txBody>
                  <a:tcPr marL="50800" marR="50800" marT="50800" marB="50800" anchor="ctr" horzOverflow="overflow"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500" dirty="0">
                          <a:solidFill>
                            <a:srgbClr val="FFFFF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sym typeface="나눔스퀘어"/>
                        </a:rPr>
                        <a:t>e5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circle/>
      </p:transition>
    </mc:Choice>
    <mc:Fallback xmlns:a14="http://schemas.microsoft.com/office/drawing/2010/main" xmlns:m="http://schemas.openxmlformats.org/officeDocument/2006/math" xmlns="">
      <p:transition spd="fast"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5. MixColumns"/>
          <p:cNvSpPr txBox="1">
            <a:spLocks noGrp="1"/>
          </p:cNvSpPr>
          <p:nvPr>
            <p:ph type="title"/>
          </p:nvPr>
        </p:nvSpPr>
        <p:spPr>
          <a:xfrm>
            <a:off x="952500" y="323275"/>
            <a:ext cx="11099800" cy="758528"/>
          </a:xfrm>
          <a:prstGeom prst="rect">
            <a:avLst/>
          </a:prstGeom>
        </p:spPr>
        <p:txBody>
          <a:bodyPr>
            <a:noAutofit/>
          </a:bodyPr>
          <a:lstStyle>
            <a:lvl1pPr defTabSz="315468">
              <a:defRPr sz="4320"/>
            </a:lvl1pPr>
          </a:lstStyle>
          <a:p>
            <a:r>
              <a:rPr lang="en-US" altLang="ko-KR" sz="6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sz="6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 </a:t>
            </a:r>
            <a:r>
              <a:rPr sz="60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MixColumns</a:t>
            </a:r>
            <a:endParaRPr sz="6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aphicFrame>
        <p:nvGraphicFramePr>
          <p:cNvPr id="283" name="표"/>
          <p:cNvGraphicFramePr/>
          <p:nvPr>
            <p:extLst>
              <p:ext uri="{D42A27DB-BD31-4B8C-83A1-F6EECF244321}">
                <p14:modId xmlns:p14="http://schemas.microsoft.com/office/powerpoint/2010/main" val="929858626"/>
              </p:ext>
            </p:extLst>
          </p:nvPr>
        </p:nvGraphicFramePr>
        <p:xfrm>
          <a:off x="3962400" y="2336800"/>
          <a:ext cx="5080000" cy="50800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27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70000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500" dirty="0">
                          <a:solidFill>
                            <a:srgbClr val="FFFFF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sym typeface="나눔스퀘어"/>
                        </a:rPr>
                        <a:t>04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T w="12700">
                      <a:solidFill>
                        <a:srgbClr val="D6D6D6"/>
                      </a:solidFill>
                      <a:miter lim="400000"/>
                    </a:lnT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500" dirty="0">
                          <a:solidFill>
                            <a:srgbClr val="FFFFF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sym typeface="나눔스퀘어"/>
                        </a:rPr>
                        <a:t>e0</a:t>
                      </a:r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500" dirty="0">
                          <a:solidFill>
                            <a:srgbClr val="FFFFF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sym typeface="나눔스퀘어"/>
                        </a:rPr>
                        <a:t>b8</a:t>
                      </a:r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500" dirty="0">
                          <a:solidFill>
                            <a:srgbClr val="FFFFF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sym typeface="나눔스퀘어"/>
                        </a:rPr>
                        <a:t>1e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70000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500" dirty="0">
                          <a:solidFill>
                            <a:srgbClr val="FFFFF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sym typeface="나눔스퀘어"/>
                        </a:rPr>
                        <a:t>66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500" dirty="0" err="1">
                          <a:solidFill>
                            <a:srgbClr val="FFFFF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sym typeface="나눔스퀘어"/>
                        </a:rPr>
                        <a:t>cb</a:t>
                      </a:r>
                      <a:endParaRPr sz="3500" dirty="0">
                        <a:solidFill>
                          <a:srgbClr val="FFFFFF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sym typeface="나눔스퀘어"/>
                      </a:endParaRPr>
                    </a:p>
                  </a:txBody>
                  <a:tcPr marL="50800" marR="50800" marT="50800" marB="50800" anchor="ctr" horzOverflow="overflow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500" dirty="0">
                          <a:solidFill>
                            <a:srgbClr val="FFFFF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sym typeface="나눔스퀘어"/>
                        </a:rPr>
                        <a:t>41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500" dirty="0">
                          <a:solidFill>
                            <a:srgbClr val="FFFFF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sym typeface="나눔스퀘어"/>
                        </a:rPr>
                        <a:t>27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0000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500" dirty="0">
                          <a:solidFill>
                            <a:srgbClr val="FFFFF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sym typeface="나눔스퀘어"/>
                        </a:rPr>
                        <a:t>81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500" dirty="0">
                          <a:solidFill>
                            <a:srgbClr val="FFFFF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sym typeface="나눔스퀘어"/>
                        </a:rPr>
                        <a:t>19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500" dirty="0">
                          <a:solidFill>
                            <a:srgbClr val="FFFFF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sym typeface="나눔스퀘어"/>
                        </a:rPr>
                        <a:t>11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500" dirty="0">
                          <a:solidFill>
                            <a:srgbClr val="FFFFF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sym typeface="나눔스퀘어"/>
                        </a:rPr>
                        <a:t>98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0000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500" dirty="0">
                          <a:solidFill>
                            <a:srgbClr val="FFFFF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sym typeface="나눔스퀘어"/>
                        </a:rPr>
                        <a:t>e5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B w="12700">
                      <a:solidFill>
                        <a:srgbClr val="D6D6D6"/>
                      </a:solidFill>
                      <a:miter lim="400000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500" dirty="0">
                          <a:solidFill>
                            <a:srgbClr val="FFFFF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sym typeface="나눔스퀘어"/>
                        </a:rPr>
                        <a:t>9a</a:t>
                      </a:r>
                    </a:p>
                  </a:txBody>
                  <a:tcPr marL="50800" marR="50800" marT="50800" marB="50800" anchor="ctr" horzOverflow="overflow">
                    <a:lnB w="12700">
                      <a:solidFill>
                        <a:srgbClr val="D6D6D6"/>
                      </a:solidFill>
                      <a:miter lim="400000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500" dirty="0">
                          <a:solidFill>
                            <a:srgbClr val="FFFFF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sym typeface="나눔스퀘어"/>
                        </a:rPr>
                        <a:t>f1</a:t>
                      </a:r>
                    </a:p>
                  </a:txBody>
                  <a:tcPr marL="50800" marR="50800" marT="50800" marB="50800" anchor="ctr" horzOverflow="overflow"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500" dirty="0">
                          <a:solidFill>
                            <a:srgbClr val="FFFFF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sym typeface="나눔스퀘어"/>
                        </a:rPr>
                        <a:t>e5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circle/>
      </p:transition>
    </mc:Choice>
    <mc:Fallback xmlns:a14="http://schemas.microsoft.com/office/drawing/2010/main" xmlns:m="http://schemas.openxmlformats.org/officeDocument/2006/math" xmlns="">
      <p:transition spd="fast">
        <p:fade/>
      </p:transition>
    </mc:Fallback>
  </mc:AlternateContent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5" name="5. MixColumns"/>
          <p:cNvSpPr txBox="1">
            <a:spLocks noGrp="1"/>
          </p:cNvSpPr>
          <p:nvPr>
            <p:ph type="title"/>
          </p:nvPr>
        </p:nvSpPr>
        <p:spPr>
          <a:xfrm>
            <a:off x="952500" y="323275"/>
            <a:ext cx="11099800" cy="758528"/>
          </a:xfrm>
          <a:prstGeom prst="rect">
            <a:avLst/>
          </a:prstGeom>
        </p:spPr>
        <p:txBody>
          <a:bodyPr>
            <a:noAutofit/>
          </a:bodyPr>
          <a:lstStyle>
            <a:lvl1pPr defTabSz="315468">
              <a:defRPr sz="4320"/>
            </a:lvl1pPr>
          </a:lstStyle>
          <a:p>
            <a:r>
              <a:rPr lang="en-US" altLang="ko-KR" sz="6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sz="6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 </a:t>
            </a:r>
            <a:r>
              <a:rPr sz="60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MixColumns</a:t>
            </a:r>
            <a:endParaRPr sz="6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aphicFrame>
        <p:nvGraphicFramePr>
          <p:cNvPr id="286" name="표"/>
          <p:cNvGraphicFramePr/>
          <p:nvPr>
            <p:extLst>
              <p:ext uri="{D42A27DB-BD31-4B8C-83A1-F6EECF244321}">
                <p14:modId xmlns:p14="http://schemas.microsoft.com/office/powerpoint/2010/main" val="1642218058"/>
              </p:ext>
            </p:extLst>
          </p:nvPr>
        </p:nvGraphicFramePr>
        <p:xfrm>
          <a:off x="3962400" y="2336800"/>
          <a:ext cx="5080000" cy="50800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27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70000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500" dirty="0">
                          <a:solidFill>
                            <a:srgbClr val="FFFFF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sym typeface="나눔스퀘어"/>
                        </a:rPr>
                        <a:t>04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T w="12700">
                      <a:solidFill>
                        <a:srgbClr val="D6D6D6"/>
                      </a:solidFill>
                      <a:miter lim="400000"/>
                    </a:lnT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500" dirty="0">
                          <a:solidFill>
                            <a:srgbClr val="FFFFF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sym typeface="나눔스퀘어"/>
                        </a:rPr>
                        <a:t>e0</a:t>
                      </a:r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500" dirty="0">
                          <a:solidFill>
                            <a:srgbClr val="FFFFF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sym typeface="나눔스퀘어"/>
                        </a:rPr>
                        <a:t>48</a:t>
                      </a:r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500" dirty="0">
                          <a:solidFill>
                            <a:srgbClr val="FFFFF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sym typeface="나눔스퀘어"/>
                        </a:rPr>
                        <a:t>1e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70000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500" dirty="0">
                          <a:solidFill>
                            <a:srgbClr val="FFFFF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sym typeface="나눔스퀘어"/>
                        </a:rPr>
                        <a:t>66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500" dirty="0" err="1">
                          <a:solidFill>
                            <a:srgbClr val="FFFFF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sym typeface="나눔스퀘어"/>
                        </a:rPr>
                        <a:t>cb</a:t>
                      </a:r>
                      <a:endParaRPr sz="3500" dirty="0">
                        <a:solidFill>
                          <a:srgbClr val="FFFFFF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sym typeface="나눔스퀘어"/>
                      </a:endParaRPr>
                    </a:p>
                  </a:txBody>
                  <a:tcPr marL="50800" marR="50800" marT="50800" marB="50800" anchor="ctr" horzOverflow="overflow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500" dirty="0">
                          <a:solidFill>
                            <a:srgbClr val="FFFFF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sym typeface="나눔스퀘어"/>
                        </a:rPr>
                        <a:t>f8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500" dirty="0">
                          <a:solidFill>
                            <a:srgbClr val="FFFFF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sym typeface="나눔스퀘어"/>
                        </a:rPr>
                        <a:t>27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0000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500" dirty="0">
                          <a:solidFill>
                            <a:srgbClr val="FFFFF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sym typeface="나눔스퀘어"/>
                        </a:rPr>
                        <a:t>81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500" dirty="0">
                          <a:solidFill>
                            <a:srgbClr val="FFFFF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sym typeface="나눔스퀘어"/>
                        </a:rPr>
                        <a:t>19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500" dirty="0">
                          <a:solidFill>
                            <a:srgbClr val="FFFFF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sym typeface="나눔스퀘어"/>
                        </a:rPr>
                        <a:t>d3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500" dirty="0">
                          <a:solidFill>
                            <a:srgbClr val="FFFFF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sym typeface="나눔스퀘어"/>
                        </a:rPr>
                        <a:t>98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0000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500" dirty="0">
                          <a:solidFill>
                            <a:srgbClr val="FFFFF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sym typeface="나눔스퀘어"/>
                        </a:rPr>
                        <a:t>e5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B w="12700">
                      <a:solidFill>
                        <a:srgbClr val="D6D6D6"/>
                      </a:solidFill>
                      <a:miter lim="400000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500" dirty="0">
                          <a:solidFill>
                            <a:srgbClr val="FFFFF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sym typeface="나눔스퀘어"/>
                        </a:rPr>
                        <a:t>9a</a:t>
                      </a:r>
                    </a:p>
                  </a:txBody>
                  <a:tcPr marL="50800" marR="50800" marT="50800" marB="50800" anchor="ctr" horzOverflow="overflow">
                    <a:lnB w="12700">
                      <a:solidFill>
                        <a:srgbClr val="D6D6D6"/>
                      </a:solidFill>
                      <a:miter lim="400000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500" dirty="0">
                          <a:solidFill>
                            <a:srgbClr val="FFFFF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sym typeface="나눔스퀘어"/>
                        </a:rPr>
                        <a:t>7a</a:t>
                      </a:r>
                    </a:p>
                  </a:txBody>
                  <a:tcPr marL="50800" marR="50800" marT="50800" marB="50800" anchor="ctr" horzOverflow="overflow">
                    <a:lnB w="12700">
                      <a:solidFill>
                        <a:srgbClr val="D6D6D6"/>
                      </a:solidFill>
                      <a:miter lim="400000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500" dirty="0">
                          <a:solidFill>
                            <a:srgbClr val="FFFFF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sym typeface="나눔스퀘어"/>
                        </a:rPr>
                        <a:t>e5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circle/>
      </p:transition>
    </mc:Choice>
    <mc:Fallback xmlns:a14="http://schemas.microsoft.com/office/drawing/2010/main" xmlns:m="http://schemas.openxmlformats.org/officeDocument/2006/math" xmlns="">
      <p:transition spd="fast"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8" name="5. MixColumns"/>
          <p:cNvSpPr txBox="1">
            <a:spLocks noGrp="1"/>
          </p:cNvSpPr>
          <p:nvPr>
            <p:ph type="title"/>
          </p:nvPr>
        </p:nvSpPr>
        <p:spPr>
          <a:xfrm>
            <a:off x="952500" y="323275"/>
            <a:ext cx="11099800" cy="758528"/>
          </a:xfrm>
          <a:prstGeom prst="rect">
            <a:avLst/>
          </a:prstGeom>
        </p:spPr>
        <p:txBody>
          <a:bodyPr>
            <a:noAutofit/>
          </a:bodyPr>
          <a:lstStyle>
            <a:lvl1pPr defTabSz="315468">
              <a:defRPr sz="4320"/>
            </a:lvl1pPr>
          </a:lstStyle>
          <a:p>
            <a:r>
              <a:rPr lang="en-US" altLang="ko-KR" sz="6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3</a:t>
            </a:r>
            <a:r>
              <a:rPr sz="6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 </a:t>
            </a:r>
            <a:r>
              <a:rPr sz="60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MixColumns</a:t>
            </a:r>
            <a:endParaRPr sz="6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aphicFrame>
        <p:nvGraphicFramePr>
          <p:cNvPr id="289" name="표"/>
          <p:cNvGraphicFramePr/>
          <p:nvPr>
            <p:extLst>
              <p:ext uri="{D42A27DB-BD31-4B8C-83A1-F6EECF244321}">
                <p14:modId xmlns:p14="http://schemas.microsoft.com/office/powerpoint/2010/main" val="1229604207"/>
              </p:ext>
            </p:extLst>
          </p:nvPr>
        </p:nvGraphicFramePr>
        <p:xfrm>
          <a:off x="3962400" y="2336800"/>
          <a:ext cx="5080000" cy="50800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1270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2700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1270000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500" dirty="0">
                          <a:solidFill>
                            <a:srgbClr val="FFFFF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sym typeface="나눔스퀘어"/>
                        </a:rPr>
                        <a:t>04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T w="12700">
                      <a:solidFill>
                        <a:srgbClr val="D6D6D6"/>
                      </a:solidFill>
                      <a:miter lim="400000"/>
                    </a:lnT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500" dirty="0">
                          <a:solidFill>
                            <a:srgbClr val="FFFFF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sym typeface="나눔스퀘어"/>
                        </a:rPr>
                        <a:t>e0</a:t>
                      </a:r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500" dirty="0">
                          <a:solidFill>
                            <a:srgbClr val="FFFFF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sym typeface="나눔스퀘어"/>
                        </a:rPr>
                        <a:t>48</a:t>
                      </a:r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500" dirty="0">
                          <a:solidFill>
                            <a:srgbClr val="FFFFF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sym typeface="나눔스퀘어"/>
                        </a:rPr>
                        <a:t>28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1270000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500" dirty="0">
                          <a:solidFill>
                            <a:srgbClr val="FFFFF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sym typeface="나눔스퀘어"/>
                        </a:rPr>
                        <a:t>66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500" dirty="0" err="1">
                          <a:solidFill>
                            <a:srgbClr val="FFFFF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sym typeface="나눔스퀘어"/>
                        </a:rPr>
                        <a:t>cb</a:t>
                      </a:r>
                      <a:endParaRPr sz="3500" dirty="0">
                        <a:solidFill>
                          <a:srgbClr val="FFFFFF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sym typeface="나눔스퀘어"/>
                      </a:endParaRPr>
                    </a:p>
                  </a:txBody>
                  <a:tcPr marL="50800" marR="50800" marT="50800" marB="50800" anchor="ctr" horzOverflow="overflow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500" dirty="0">
                          <a:solidFill>
                            <a:srgbClr val="FFFFF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sym typeface="나눔스퀘어"/>
                        </a:rPr>
                        <a:t>f8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500" dirty="0">
                          <a:solidFill>
                            <a:srgbClr val="FFFFF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sym typeface="나눔스퀘어"/>
                        </a:rPr>
                        <a:t>06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1270000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500" dirty="0">
                          <a:solidFill>
                            <a:srgbClr val="FFFFF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sym typeface="나눔스퀘어"/>
                        </a:rPr>
                        <a:t>81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500" dirty="0">
                          <a:solidFill>
                            <a:srgbClr val="FFFFF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sym typeface="나눔스퀘어"/>
                        </a:rPr>
                        <a:t>19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500" dirty="0">
                          <a:solidFill>
                            <a:srgbClr val="FFFFF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sym typeface="나눔스퀘어"/>
                        </a:rPr>
                        <a:t>d3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500" dirty="0">
                          <a:solidFill>
                            <a:srgbClr val="FFFFF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sym typeface="나눔스퀘어"/>
                        </a:rPr>
                        <a:t>26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1270000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500" dirty="0">
                          <a:solidFill>
                            <a:srgbClr val="FFFFF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sym typeface="나눔스퀘어"/>
                        </a:rPr>
                        <a:t>e5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B w="12700">
                      <a:solidFill>
                        <a:srgbClr val="D6D6D6"/>
                      </a:solidFill>
                      <a:miter lim="400000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500" dirty="0">
                          <a:solidFill>
                            <a:srgbClr val="FFFFF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sym typeface="나눔스퀘어"/>
                        </a:rPr>
                        <a:t>9a</a:t>
                      </a:r>
                    </a:p>
                  </a:txBody>
                  <a:tcPr marL="50800" marR="50800" marT="50800" marB="50800" anchor="ctr" horzOverflow="overflow">
                    <a:lnB w="12700">
                      <a:solidFill>
                        <a:srgbClr val="D6D6D6"/>
                      </a:solidFill>
                      <a:miter lim="400000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500" dirty="0">
                          <a:solidFill>
                            <a:srgbClr val="FFFFF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sym typeface="나눔스퀘어"/>
                        </a:rPr>
                        <a:t>7a</a:t>
                      </a:r>
                    </a:p>
                  </a:txBody>
                  <a:tcPr marL="50800" marR="50800" marT="50800" marB="50800" anchor="ctr" horzOverflow="overflow">
                    <a:lnB w="12700">
                      <a:solidFill>
                        <a:srgbClr val="D6D6D6"/>
                      </a:solidFill>
                      <a:miter lim="400000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3500" dirty="0">
                          <a:solidFill>
                            <a:srgbClr val="FFFFF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sym typeface="나눔스퀘어"/>
                        </a:rPr>
                        <a:t>4c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  <a:lnB w="12700">
                      <a:solidFill>
                        <a:srgbClr val="D6D6D6"/>
                      </a:solidFill>
                      <a:miter lim="400000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circle/>
      </p:transition>
    </mc:Choice>
    <mc:Fallback xmlns:a14="http://schemas.microsoft.com/office/drawing/2010/main" xmlns:m="http://schemas.openxmlformats.org/officeDocument/2006/math" xmlns="">
      <p:transition spd="fast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CFD8B6B-B8A8-4821-8AB4-023D80E5A4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DES</a:t>
            </a:r>
            <a:r>
              <a:rPr lang="ko-KR" altLang="en-US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 </a:t>
            </a:r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?</a:t>
            </a:r>
            <a:endParaRPr lang="ko-KR" altLang="en-US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4CA59B9-44BF-46C4-8CF5-7064539BCE9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77549" y="2590800"/>
            <a:ext cx="11534307" cy="6286500"/>
          </a:xfrm>
        </p:spPr>
        <p:txBody>
          <a:bodyPr anchor="t">
            <a:normAutofit/>
          </a:bodyPr>
          <a:lstStyle/>
          <a:p>
            <a:pPr>
              <a:buFontTx/>
              <a:buChar char="-"/>
            </a:pPr>
            <a:r>
              <a:rPr lang="ko-KR" altLang="en-US" sz="4000" dirty="0"/>
              <a:t>데이터 암호화 표준</a:t>
            </a:r>
            <a:r>
              <a:rPr lang="en-US" altLang="ko-KR" sz="4000" dirty="0"/>
              <a:t>(Data Encryption Standard)</a:t>
            </a:r>
          </a:p>
          <a:p>
            <a:pPr>
              <a:buFontTx/>
              <a:buChar char="-"/>
            </a:pPr>
            <a:r>
              <a:rPr lang="ko-KR" altLang="en-US" sz="4000" dirty="0"/>
              <a:t>외부 키</a:t>
            </a:r>
            <a:r>
              <a:rPr lang="en-US" altLang="ko-KR" sz="4000" dirty="0"/>
              <a:t>(64bit) = </a:t>
            </a:r>
            <a:r>
              <a:rPr lang="ko-KR" altLang="en-US" sz="4000" dirty="0"/>
              <a:t>내부 키</a:t>
            </a:r>
            <a:r>
              <a:rPr lang="en-US" altLang="ko-KR" sz="4000" dirty="0"/>
              <a:t>(56bit) + </a:t>
            </a:r>
            <a:r>
              <a:rPr lang="ko-KR" altLang="en-US" sz="4000" dirty="0"/>
              <a:t>거사용 비트</a:t>
            </a:r>
            <a:r>
              <a:rPr lang="en-US" altLang="ko-KR" sz="4000" dirty="0"/>
              <a:t>(8bit)</a:t>
            </a:r>
          </a:p>
          <a:p>
            <a:pPr>
              <a:buFontTx/>
              <a:buChar char="-"/>
            </a:pPr>
            <a:r>
              <a:rPr lang="en-US" altLang="ko-KR" sz="4000" dirty="0"/>
              <a:t>16 </a:t>
            </a:r>
            <a:r>
              <a:rPr lang="ko-KR" altLang="en-US" sz="4000" dirty="0"/>
              <a:t>라운드의 암호화 과정</a:t>
            </a:r>
            <a:endParaRPr lang="en-US" altLang="ko-KR" sz="4000" dirty="0"/>
          </a:p>
          <a:p>
            <a:pPr>
              <a:buFontTx/>
              <a:buChar char="-"/>
            </a:pPr>
            <a:r>
              <a:rPr lang="ko-KR" altLang="en-US" sz="4000" dirty="0"/>
              <a:t>키 </a:t>
            </a:r>
            <a:r>
              <a:rPr lang="en-US" altLang="ko-KR" sz="4000" dirty="0"/>
              <a:t>: 56bit </a:t>
            </a:r>
            <a:r>
              <a:rPr lang="en-US" altLang="ko-KR" sz="4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→ </a:t>
            </a:r>
            <a:r>
              <a:rPr lang="ko-KR" altLang="en-US" sz="4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취약</a:t>
            </a:r>
            <a:r>
              <a:rPr lang="en-US" altLang="ko-KR" sz="4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→ AES</a:t>
            </a:r>
          </a:p>
          <a:p>
            <a:pPr>
              <a:buFontTx/>
              <a:buChar char="-"/>
            </a:pPr>
            <a:r>
              <a:rPr lang="ko-KR" altLang="en-US" sz="4000" dirty="0" err="1"/>
              <a:t>대칭키</a:t>
            </a:r>
            <a:r>
              <a:rPr lang="ko-KR" altLang="en-US" sz="4000" dirty="0"/>
              <a:t> 암호</a:t>
            </a:r>
            <a:endParaRPr lang="en-US" altLang="ko-KR" sz="4000" dirty="0"/>
          </a:p>
        </p:txBody>
      </p:sp>
    </p:spTree>
    <p:extLst>
      <p:ext uri="{BB962C8B-B14F-4D97-AF65-F5344CB8AC3E}">
        <p14:creationId xmlns:p14="http://schemas.microsoft.com/office/powerpoint/2010/main" val="2233623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1" name="스크린샷 2019-02-13 오후 6.45.02.png" descr="스크린샷 2019-02-13 오후 6.45.02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800100" y="2330450"/>
            <a:ext cx="11404600" cy="5092700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circle/>
      </p:transition>
    </mc:Choice>
    <mc:Fallback xmlns:a14="http://schemas.microsoft.com/office/drawing/2010/main" xmlns:m="http://schemas.openxmlformats.org/officeDocument/2006/math" xmlns="">
      <p:transition spd="fast">
        <p:fade/>
      </p:transition>
    </mc:Fallback>
  </mc:AlternateContent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1" name="내용 개체 틀 3">
            <a:extLst>
              <a:ext uri="{FF2B5EF4-FFF2-40B4-BE49-F238E27FC236}">
                <a16:creationId xmlns:a16="http://schemas.microsoft.com/office/drawing/2014/main" id="{DBB65BB9-F49B-4D03-B20F-A58DF5D5542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154090344"/>
              </p:ext>
            </p:extLst>
          </p:nvPr>
        </p:nvGraphicFramePr>
        <p:xfrm>
          <a:off x="2878201" y="4762374"/>
          <a:ext cx="3001737" cy="3768168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000579">
                  <a:extLst>
                    <a:ext uri="{9D8B030D-6E8A-4147-A177-3AD203B41FA5}">
                      <a16:colId xmlns:a16="http://schemas.microsoft.com/office/drawing/2014/main" val="271962199"/>
                    </a:ext>
                  </a:extLst>
                </a:gridCol>
                <a:gridCol w="1000579">
                  <a:extLst>
                    <a:ext uri="{9D8B030D-6E8A-4147-A177-3AD203B41FA5}">
                      <a16:colId xmlns:a16="http://schemas.microsoft.com/office/drawing/2014/main" val="2663565233"/>
                    </a:ext>
                  </a:extLst>
                </a:gridCol>
                <a:gridCol w="1000579">
                  <a:extLst>
                    <a:ext uri="{9D8B030D-6E8A-4147-A177-3AD203B41FA5}">
                      <a16:colId xmlns:a16="http://schemas.microsoft.com/office/drawing/2014/main" val="3173707255"/>
                    </a:ext>
                  </a:extLst>
                </a:gridCol>
              </a:tblGrid>
              <a:tr h="9420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e0</a:t>
                      </a:r>
                      <a:endParaRPr lang="ko-KR" altLang="en-US" sz="40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7536" marR="97536" marT="48768" marB="48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48</a:t>
                      </a:r>
                      <a:endParaRPr lang="ko-KR" altLang="en-US" sz="40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7536" marR="97536" marT="48768" marB="48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28</a:t>
                      </a:r>
                      <a:endParaRPr lang="ko-KR" altLang="en-US" sz="40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7536" marR="97536" marT="48768" marB="48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3238833"/>
                  </a:ext>
                </a:extLst>
              </a:tr>
              <a:tr h="9420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cb</a:t>
                      </a:r>
                      <a:endParaRPr lang="ko-KR" altLang="en-US" sz="40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7536" marR="97536" marT="48768" marB="48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f8</a:t>
                      </a:r>
                      <a:endParaRPr lang="ko-KR" altLang="en-US" sz="40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7536" marR="97536" marT="48768" marB="48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06</a:t>
                      </a:r>
                      <a:endParaRPr lang="ko-KR" altLang="en-US" sz="40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7536" marR="97536" marT="48768" marB="48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7060600"/>
                  </a:ext>
                </a:extLst>
              </a:tr>
              <a:tr h="9420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19</a:t>
                      </a:r>
                      <a:endParaRPr lang="ko-KR" altLang="en-US" sz="40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7536" marR="97536" marT="48768" marB="48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d3</a:t>
                      </a:r>
                      <a:endParaRPr lang="ko-KR" altLang="en-US" sz="40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7536" marR="97536" marT="48768" marB="48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26</a:t>
                      </a:r>
                      <a:endParaRPr lang="ko-KR" altLang="en-US" sz="40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7536" marR="97536" marT="48768" marB="48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9736744"/>
                  </a:ext>
                </a:extLst>
              </a:tr>
              <a:tr h="9420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9a</a:t>
                      </a:r>
                      <a:endParaRPr lang="ko-KR" altLang="en-US" sz="40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7536" marR="97536" marT="48768" marB="48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7a</a:t>
                      </a:r>
                      <a:endParaRPr lang="ko-KR" altLang="en-US" sz="40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7536" marR="97536" marT="48768" marB="48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4c</a:t>
                      </a:r>
                      <a:endParaRPr lang="ko-KR" altLang="en-US" sz="40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7536" marR="97536" marT="48768" marB="48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7189955"/>
                  </a:ext>
                </a:extLst>
              </a:tr>
            </a:tbl>
          </a:graphicData>
        </a:graphic>
      </p:graphicFrame>
      <p:graphicFrame>
        <p:nvGraphicFramePr>
          <p:cNvPr id="12" name="내용 개체 틀 3">
            <a:extLst>
              <a:ext uri="{FF2B5EF4-FFF2-40B4-BE49-F238E27FC236}">
                <a16:creationId xmlns:a16="http://schemas.microsoft.com/office/drawing/2014/main" id="{AB0B4E64-BF83-4D65-8527-818B8ED6216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720478041"/>
              </p:ext>
            </p:extLst>
          </p:nvPr>
        </p:nvGraphicFramePr>
        <p:xfrm>
          <a:off x="8512460" y="4781619"/>
          <a:ext cx="2807580" cy="3748924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935860">
                  <a:extLst>
                    <a:ext uri="{9D8B030D-6E8A-4147-A177-3AD203B41FA5}">
                      <a16:colId xmlns:a16="http://schemas.microsoft.com/office/drawing/2014/main" val="271962199"/>
                    </a:ext>
                  </a:extLst>
                </a:gridCol>
                <a:gridCol w="935860">
                  <a:extLst>
                    <a:ext uri="{9D8B030D-6E8A-4147-A177-3AD203B41FA5}">
                      <a16:colId xmlns:a16="http://schemas.microsoft.com/office/drawing/2014/main" val="2663565233"/>
                    </a:ext>
                  </a:extLst>
                </a:gridCol>
                <a:gridCol w="935860">
                  <a:extLst>
                    <a:ext uri="{9D8B030D-6E8A-4147-A177-3AD203B41FA5}">
                      <a16:colId xmlns:a16="http://schemas.microsoft.com/office/drawing/2014/main" val="3173707255"/>
                    </a:ext>
                  </a:extLst>
                </a:gridCol>
              </a:tblGrid>
              <a:tr h="9372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88</a:t>
                      </a:r>
                      <a:endParaRPr lang="ko-KR" altLang="en-US" sz="40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7536" marR="97536" marT="48768" marB="48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23</a:t>
                      </a:r>
                      <a:endParaRPr lang="ko-KR" altLang="en-US" sz="40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7536" marR="97536" marT="48768" marB="48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2a</a:t>
                      </a:r>
                      <a:endParaRPr lang="ko-KR" altLang="en-US" sz="40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7536" marR="97536" marT="48768" marB="48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3238833"/>
                  </a:ext>
                </a:extLst>
              </a:tr>
              <a:tr h="9372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54</a:t>
                      </a:r>
                      <a:endParaRPr lang="ko-KR" altLang="en-US" sz="40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7536" marR="97536" marT="48768" marB="48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a3</a:t>
                      </a:r>
                      <a:endParaRPr lang="ko-KR" altLang="en-US" sz="40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7536" marR="97536" marT="48768" marB="48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6c</a:t>
                      </a:r>
                      <a:endParaRPr lang="ko-KR" altLang="en-US" sz="40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7536" marR="97536" marT="48768" marB="48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7060600"/>
                  </a:ext>
                </a:extLst>
              </a:tr>
              <a:tr h="9372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2c</a:t>
                      </a:r>
                      <a:endParaRPr lang="ko-KR" altLang="en-US" sz="40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7536" marR="97536" marT="48768" marB="48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39</a:t>
                      </a:r>
                      <a:endParaRPr lang="ko-KR" altLang="en-US" sz="40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7536" marR="97536" marT="48768" marB="48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76</a:t>
                      </a:r>
                      <a:endParaRPr lang="ko-KR" altLang="en-US" sz="40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7536" marR="97536" marT="48768" marB="48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9736744"/>
                  </a:ext>
                </a:extLst>
              </a:tr>
              <a:tr h="9372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b1</a:t>
                      </a:r>
                      <a:endParaRPr lang="ko-KR" altLang="en-US" sz="40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7536" marR="97536" marT="48768" marB="48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39</a:t>
                      </a:r>
                      <a:endParaRPr lang="ko-KR" altLang="en-US" sz="40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7536" marR="97536" marT="48768" marB="48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05</a:t>
                      </a:r>
                      <a:endParaRPr lang="ko-KR" altLang="en-US" sz="40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7536" marR="97536" marT="48768" marB="48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7189955"/>
                  </a:ext>
                </a:extLst>
              </a:tr>
            </a:tbl>
          </a:graphicData>
        </a:graphic>
      </p:graphicFrame>
      <p:sp>
        <p:nvSpPr>
          <p:cNvPr id="5" name="TextBox 4">
            <a:extLst>
              <a:ext uri="{FF2B5EF4-FFF2-40B4-BE49-F238E27FC236}">
                <a16:creationId xmlns:a16="http://schemas.microsoft.com/office/drawing/2014/main" id="{D7037167-E387-45D3-803E-FA5EA91E0CB8}"/>
              </a:ext>
            </a:extLst>
          </p:cNvPr>
          <p:cNvSpPr txBox="1"/>
          <p:nvPr/>
        </p:nvSpPr>
        <p:spPr>
          <a:xfrm>
            <a:off x="8324799" y="8806541"/>
            <a:ext cx="22781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Round key</a:t>
            </a:r>
            <a:endParaRPr lang="ko-KR" altLang="en-US" sz="3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aphicFrame>
        <p:nvGraphicFramePr>
          <p:cNvPr id="6" name="내용 개체 틀 3">
            <a:extLst>
              <a:ext uri="{FF2B5EF4-FFF2-40B4-BE49-F238E27FC236}">
                <a16:creationId xmlns:a16="http://schemas.microsoft.com/office/drawing/2014/main" id="{9E36B20E-036D-4110-8592-C1BABB0BE1E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7260444"/>
              </p:ext>
            </p:extLst>
          </p:nvPr>
        </p:nvGraphicFramePr>
        <p:xfrm>
          <a:off x="1898073" y="4765964"/>
          <a:ext cx="968976" cy="37551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968976">
                  <a:extLst>
                    <a:ext uri="{9D8B030D-6E8A-4147-A177-3AD203B41FA5}">
                      <a16:colId xmlns:a16="http://schemas.microsoft.com/office/drawing/2014/main" val="271962199"/>
                    </a:ext>
                  </a:extLst>
                </a:gridCol>
              </a:tblGrid>
              <a:tr h="9387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04</a:t>
                      </a:r>
                      <a:endParaRPr lang="ko-KR" altLang="en-US" sz="40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7536" marR="97536" marT="48768" marB="48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3238833"/>
                  </a:ext>
                </a:extLst>
              </a:tr>
              <a:tr h="9387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66</a:t>
                      </a:r>
                      <a:endParaRPr lang="ko-KR" altLang="en-US" sz="40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7536" marR="97536" marT="48768" marB="48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7060600"/>
                  </a:ext>
                </a:extLst>
              </a:tr>
              <a:tr h="9387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81</a:t>
                      </a:r>
                      <a:endParaRPr lang="ko-KR" altLang="en-US" sz="40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7536" marR="97536" marT="48768" marB="48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9736744"/>
                  </a:ext>
                </a:extLst>
              </a:tr>
              <a:tr h="9387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e5</a:t>
                      </a:r>
                      <a:endParaRPr lang="ko-KR" altLang="en-US" sz="40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7536" marR="97536" marT="48768" marB="48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7189955"/>
                  </a:ext>
                </a:extLst>
              </a:tr>
            </a:tbl>
          </a:graphicData>
        </a:graphic>
      </p:graphicFrame>
      <p:sp>
        <p:nvSpPr>
          <p:cNvPr id="2" name="더하기 기호 1">
            <a:extLst>
              <a:ext uri="{FF2B5EF4-FFF2-40B4-BE49-F238E27FC236}">
                <a16:creationId xmlns:a16="http://schemas.microsoft.com/office/drawing/2014/main" id="{722C92F5-62AA-43C0-AB66-4161EF35D8B0}"/>
              </a:ext>
            </a:extLst>
          </p:cNvPr>
          <p:cNvSpPr/>
          <p:nvPr/>
        </p:nvSpPr>
        <p:spPr>
          <a:xfrm>
            <a:off x="5121379" y="2460903"/>
            <a:ext cx="932178" cy="942053"/>
          </a:xfrm>
          <a:prstGeom prst="mathPlus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7536" tIns="48768" rIns="97536" bIns="4876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56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3" name="같음 기호 2">
            <a:extLst>
              <a:ext uri="{FF2B5EF4-FFF2-40B4-BE49-F238E27FC236}">
                <a16:creationId xmlns:a16="http://schemas.microsoft.com/office/drawing/2014/main" id="{98966BAA-61E2-47DC-8569-EC53CE1EC41A}"/>
              </a:ext>
            </a:extLst>
          </p:cNvPr>
          <p:cNvSpPr/>
          <p:nvPr/>
        </p:nvSpPr>
        <p:spPr>
          <a:xfrm>
            <a:off x="8092878" y="2530352"/>
            <a:ext cx="981674" cy="803155"/>
          </a:xfrm>
          <a:prstGeom prst="mathEqual">
            <a:avLst/>
          </a:prstGeom>
          <a:solidFill>
            <a:schemeClr val="tx1">
              <a:lumMod val="8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7536" tIns="48768" rIns="97536" bIns="4876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560" dirty="0">
              <a:solidFill>
                <a:schemeClr val="tx1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aphicFrame>
        <p:nvGraphicFramePr>
          <p:cNvPr id="9" name="내용 개체 틀 3">
            <a:extLst>
              <a:ext uri="{FF2B5EF4-FFF2-40B4-BE49-F238E27FC236}">
                <a16:creationId xmlns:a16="http://schemas.microsoft.com/office/drawing/2014/main" id="{780852E2-FD88-4C04-8995-A40037491DB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376833818"/>
              </p:ext>
            </p:extLst>
          </p:nvPr>
        </p:nvGraphicFramePr>
        <p:xfrm>
          <a:off x="9642743" y="902826"/>
          <a:ext cx="1017541" cy="3773345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017541">
                  <a:extLst>
                    <a:ext uri="{9D8B030D-6E8A-4147-A177-3AD203B41FA5}">
                      <a16:colId xmlns:a16="http://schemas.microsoft.com/office/drawing/2014/main" val="271962199"/>
                    </a:ext>
                  </a:extLst>
                </a:gridCol>
              </a:tblGrid>
              <a:tr h="98881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a4</a:t>
                      </a:r>
                      <a:endParaRPr lang="ko-KR" altLang="en-US" sz="40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7536" marR="97536" marT="48768" marB="48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3238833"/>
                  </a:ext>
                </a:extLst>
              </a:tr>
              <a:tr h="929813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9c</a:t>
                      </a:r>
                      <a:endParaRPr lang="ko-KR" altLang="en-US" sz="40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7536" marR="97536" marT="48768" marB="48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7060600"/>
                  </a:ext>
                </a:extLst>
              </a:tr>
              <a:tr h="9273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7f</a:t>
                      </a:r>
                      <a:endParaRPr lang="ko-KR" altLang="en-US" sz="40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7536" marR="97536" marT="48768" marB="48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9736744"/>
                  </a:ext>
                </a:extLst>
              </a:tr>
              <a:tr h="927358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f2</a:t>
                      </a:r>
                      <a:endParaRPr lang="ko-KR" altLang="en-US" sz="40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7536" marR="97536" marT="48768" marB="48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7189955"/>
                  </a:ext>
                </a:extLst>
              </a:tr>
            </a:tbl>
          </a:graphicData>
        </a:graphic>
      </p:graphicFrame>
      <p:sp>
        <p:nvSpPr>
          <p:cNvPr id="10" name="2. AddRoundKey">
            <a:extLst>
              <a:ext uri="{FF2B5EF4-FFF2-40B4-BE49-F238E27FC236}">
                <a16:creationId xmlns:a16="http://schemas.microsoft.com/office/drawing/2014/main" id="{BDF3BB8D-39DC-4C47-9D56-7865EB7D45F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763538"/>
          </a:xfrm>
          <a:prstGeom prst="rect">
            <a:avLst/>
          </a:prstGeom>
        </p:spPr>
        <p:txBody>
          <a:bodyPr/>
          <a:lstStyle>
            <a:lvl1pPr defTabSz="315468">
              <a:defRPr sz="4320"/>
            </a:lvl1pPr>
          </a:lstStyle>
          <a:p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</a:t>
            </a:r>
            <a:r>
              <a:rPr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 </a:t>
            </a:r>
            <a:r>
              <a:rPr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AddRoundKey</a:t>
            </a:r>
            <a:endParaRPr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aphicFrame>
        <p:nvGraphicFramePr>
          <p:cNvPr id="13" name="내용 개체 틀 3">
            <a:extLst>
              <a:ext uri="{FF2B5EF4-FFF2-40B4-BE49-F238E27FC236}">
                <a16:creationId xmlns:a16="http://schemas.microsoft.com/office/drawing/2014/main" id="{BC5886AB-E212-489D-9310-4412EF4361A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069871580"/>
              </p:ext>
            </p:extLst>
          </p:nvPr>
        </p:nvGraphicFramePr>
        <p:xfrm>
          <a:off x="7536873" y="4772628"/>
          <a:ext cx="968976" cy="37551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968976">
                  <a:extLst>
                    <a:ext uri="{9D8B030D-6E8A-4147-A177-3AD203B41FA5}">
                      <a16:colId xmlns:a16="http://schemas.microsoft.com/office/drawing/2014/main" val="271962199"/>
                    </a:ext>
                  </a:extLst>
                </a:gridCol>
              </a:tblGrid>
              <a:tr h="9387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a0</a:t>
                      </a:r>
                      <a:endParaRPr lang="ko-KR" altLang="en-US" sz="40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7536" marR="97536" marT="48768" marB="48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3238833"/>
                  </a:ext>
                </a:extLst>
              </a:tr>
              <a:tr h="9387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fe</a:t>
                      </a:r>
                      <a:endParaRPr lang="ko-KR" altLang="en-US" sz="40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7536" marR="97536" marT="48768" marB="48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7060600"/>
                  </a:ext>
                </a:extLst>
              </a:tr>
              <a:tr h="9387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fa</a:t>
                      </a:r>
                      <a:endParaRPr lang="ko-KR" altLang="en-US" sz="40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7536" marR="97536" marT="48768" marB="48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9736744"/>
                  </a:ext>
                </a:extLst>
              </a:tr>
              <a:tr h="9387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17</a:t>
                      </a:r>
                      <a:endParaRPr lang="ko-KR" altLang="en-US" sz="40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7536" marR="97536" marT="48768" marB="48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rgbClr val="92D050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71899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545043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1" fill="hold">
                            <p:stCondLst>
                              <p:cond delay="500"/>
                            </p:stCondLst>
                            <p:childTnLst>
                              <p:par>
                                <p:cTn id="12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4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46094E-6 -2.34375E-6 L 0.12378 -0.39274 " pathEditMode="relative" rAng="0" ptsTypes="AA">
                                      <p:cBhvr>
                                        <p:cTn id="24" dur="1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6189" y="-19645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00"/>
                            </p:stCondLst>
                            <p:childTnLst>
                              <p:par>
                                <p:cTn id="26" presetID="42" presetClass="path" presetSubtype="0" accel="50000" decel="5000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28906E-6 -3.38542E-6 L -0.06946 -0.39111 " pathEditMode="relative" rAng="0" ptsTypes="AA">
                                      <p:cBhvr>
                                        <p:cTn id="27" dur="1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479" y="-19564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8" fill="hold">
                            <p:stCondLst>
                              <p:cond delay="2000"/>
                            </p:stCondLst>
                            <p:childTnLst>
                              <p:par>
                                <p:cTn id="2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42" presetClass="path" presetSubtype="0" accel="50000" decel="5000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2.42187E-6 -5.20833E-8 L -0.59729 0.39518 " pathEditMode="relative" rAng="0" ptsTypes="AA">
                                      <p:cBhvr>
                                        <p:cTn id="41" dur="1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29858" y="1987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2" grpId="0" animBg="1"/>
      <p:bldP spid="3" grpId="0" animBg="1"/>
    </p:bld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2. AddRoundKey">
            <a:extLst>
              <a:ext uri="{FF2B5EF4-FFF2-40B4-BE49-F238E27FC236}">
                <a16:creationId xmlns:a16="http://schemas.microsoft.com/office/drawing/2014/main" id="{237B208A-DF1D-4413-A604-D3D682A514DD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763538"/>
          </a:xfrm>
          <a:prstGeom prst="rect">
            <a:avLst/>
          </a:prstGeom>
        </p:spPr>
        <p:txBody>
          <a:bodyPr/>
          <a:lstStyle>
            <a:lvl1pPr defTabSz="315468">
              <a:defRPr sz="4320"/>
            </a:lvl1pPr>
          </a:lstStyle>
          <a:p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</a:t>
            </a:r>
            <a:r>
              <a:rPr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 </a:t>
            </a:r>
            <a:r>
              <a:rPr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AddRoundKey</a:t>
            </a:r>
            <a:endParaRPr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aphicFrame>
        <p:nvGraphicFramePr>
          <p:cNvPr id="8" name="내용 개체 틀 3">
            <a:extLst>
              <a:ext uri="{FF2B5EF4-FFF2-40B4-BE49-F238E27FC236}">
                <a16:creationId xmlns:a16="http://schemas.microsoft.com/office/drawing/2014/main" id="{76429C09-9D21-44EE-85AA-2E8AD02B74DB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59665564"/>
              </p:ext>
            </p:extLst>
          </p:nvPr>
        </p:nvGraphicFramePr>
        <p:xfrm>
          <a:off x="2878201" y="4762374"/>
          <a:ext cx="3001737" cy="3768168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000579">
                  <a:extLst>
                    <a:ext uri="{9D8B030D-6E8A-4147-A177-3AD203B41FA5}">
                      <a16:colId xmlns:a16="http://schemas.microsoft.com/office/drawing/2014/main" val="271962199"/>
                    </a:ext>
                  </a:extLst>
                </a:gridCol>
                <a:gridCol w="1000579">
                  <a:extLst>
                    <a:ext uri="{9D8B030D-6E8A-4147-A177-3AD203B41FA5}">
                      <a16:colId xmlns:a16="http://schemas.microsoft.com/office/drawing/2014/main" val="2663565233"/>
                    </a:ext>
                  </a:extLst>
                </a:gridCol>
                <a:gridCol w="1000579">
                  <a:extLst>
                    <a:ext uri="{9D8B030D-6E8A-4147-A177-3AD203B41FA5}">
                      <a16:colId xmlns:a16="http://schemas.microsoft.com/office/drawing/2014/main" val="3173707255"/>
                    </a:ext>
                  </a:extLst>
                </a:gridCol>
              </a:tblGrid>
              <a:tr h="9420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68</a:t>
                      </a:r>
                      <a:endParaRPr lang="ko-KR" altLang="en-US" sz="40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7536" marR="97536" marT="48768" marB="48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48</a:t>
                      </a:r>
                      <a:endParaRPr lang="ko-KR" altLang="en-US" sz="40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7536" marR="97536" marT="48768" marB="48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28</a:t>
                      </a:r>
                      <a:endParaRPr lang="ko-KR" altLang="en-US" sz="40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7536" marR="97536" marT="48768" marB="48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3238833"/>
                  </a:ext>
                </a:extLst>
              </a:tr>
              <a:tr h="9420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9f</a:t>
                      </a:r>
                      <a:endParaRPr lang="ko-KR" altLang="en-US" sz="40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7536" marR="97536" marT="48768" marB="48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f8</a:t>
                      </a:r>
                      <a:endParaRPr lang="ko-KR" altLang="en-US" sz="40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7536" marR="97536" marT="48768" marB="48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06</a:t>
                      </a:r>
                      <a:endParaRPr lang="ko-KR" altLang="en-US" sz="40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7536" marR="97536" marT="48768" marB="48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7060600"/>
                  </a:ext>
                </a:extLst>
              </a:tr>
              <a:tr h="9420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35</a:t>
                      </a:r>
                      <a:endParaRPr lang="ko-KR" altLang="en-US" sz="40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7536" marR="97536" marT="48768" marB="48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d3</a:t>
                      </a:r>
                      <a:endParaRPr lang="ko-KR" altLang="en-US" sz="40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7536" marR="97536" marT="48768" marB="48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26</a:t>
                      </a:r>
                      <a:endParaRPr lang="ko-KR" altLang="en-US" sz="40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7536" marR="97536" marT="48768" marB="48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9736744"/>
                  </a:ext>
                </a:extLst>
              </a:tr>
              <a:tr h="9420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2b</a:t>
                      </a:r>
                      <a:endParaRPr lang="ko-KR" altLang="en-US" sz="40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7536" marR="97536" marT="48768" marB="48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7a</a:t>
                      </a:r>
                      <a:endParaRPr lang="ko-KR" altLang="en-US" sz="40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7536" marR="97536" marT="48768" marB="48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4c</a:t>
                      </a:r>
                      <a:endParaRPr lang="ko-KR" altLang="en-US" sz="40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7536" marR="97536" marT="48768" marB="48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7189955"/>
                  </a:ext>
                </a:extLst>
              </a:tr>
            </a:tbl>
          </a:graphicData>
        </a:graphic>
      </p:graphicFrame>
      <p:graphicFrame>
        <p:nvGraphicFramePr>
          <p:cNvPr id="9" name="내용 개체 틀 3">
            <a:extLst>
              <a:ext uri="{FF2B5EF4-FFF2-40B4-BE49-F238E27FC236}">
                <a16:creationId xmlns:a16="http://schemas.microsoft.com/office/drawing/2014/main" id="{4B40055A-95AC-4317-B490-1F81A2B24C3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92622866"/>
              </p:ext>
            </p:extLst>
          </p:nvPr>
        </p:nvGraphicFramePr>
        <p:xfrm>
          <a:off x="1898073" y="4765964"/>
          <a:ext cx="968976" cy="37551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968976">
                  <a:extLst>
                    <a:ext uri="{9D8B030D-6E8A-4147-A177-3AD203B41FA5}">
                      <a16:colId xmlns:a16="http://schemas.microsoft.com/office/drawing/2014/main" val="271962199"/>
                    </a:ext>
                  </a:extLst>
                </a:gridCol>
              </a:tblGrid>
              <a:tr h="9387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a4</a:t>
                      </a:r>
                      <a:endParaRPr lang="ko-KR" altLang="en-US" sz="40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7536" marR="97536" marT="48768" marB="48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3238833"/>
                  </a:ext>
                </a:extLst>
              </a:tr>
              <a:tr h="9387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9c</a:t>
                      </a:r>
                      <a:endParaRPr lang="ko-KR" altLang="en-US" sz="40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7536" marR="97536" marT="48768" marB="48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7060600"/>
                  </a:ext>
                </a:extLst>
              </a:tr>
              <a:tr h="9387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7f</a:t>
                      </a:r>
                      <a:endParaRPr lang="ko-KR" altLang="en-US" sz="40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7536" marR="97536" marT="48768" marB="48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9736744"/>
                  </a:ext>
                </a:extLst>
              </a:tr>
              <a:tr h="9387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f2</a:t>
                      </a:r>
                      <a:endParaRPr lang="ko-KR" altLang="en-US" sz="40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7536" marR="97536" marT="48768" marB="48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7189955"/>
                  </a:ext>
                </a:extLst>
              </a:tr>
            </a:tbl>
          </a:graphicData>
        </a:graphic>
      </p:graphicFrame>
      <p:sp>
        <p:nvSpPr>
          <p:cNvPr id="13" name="TextBox 12">
            <a:extLst>
              <a:ext uri="{FF2B5EF4-FFF2-40B4-BE49-F238E27FC236}">
                <a16:creationId xmlns:a16="http://schemas.microsoft.com/office/drawing/2014/main" id="{12EEF8F0-6A4B-4531-89FE-C321F5D36C40}"/>
              </a:ext>
            </a:extLst>
          </p:cNvPr>
          <p:cNvSpPr txBox="1"/>
          <p:nvPr/>
        </p:nvSpPr>
        <p:spPr>
          <a:xfrm>
            <a:off x="8324799" y="8806541"/>
            <a:ext cx="22781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Round key</a:t>
            </a:r>
            <a:endParaRPr lang="ko-KR" altLang="en-US" sz="3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aphicFrame>
        <p:nvGraphicFramePr>
          <p:cNvPr id="15" name="내용 개체 틀 3">
            <a:extLst>
              <a:ext uri="{FF2B5EF4-FFF2-40B4-BE49-F238E27FC236}">
                <a16:creationId xmlns:a16="http://schemas.microsoft.com/office/drawing/2014/main" id="{5A709367-5232-42EF-B5E7-515C390BE96A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400022115"/>
              </p:ext>
            </p:extLst>
          </p:nvPr>
        </p:nvGraphicFramePr>
        <p:xfrm>
          <a:off x="9450007" y="4781619"/>
          <a:ext cx="1871720" cy="3748924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935860">
                  <a:extLst>
                    <a:ext uri="{9D8B030D-6E8A-4147-A177-3AD203B41FA5}">
                      <a16:colId xmlns:a16="http://schemas.microsoft.com/office/drawing/2014/main" val="2663565233"/>
                    </a:ext>
                  </a:extLst>
                </a:gridCol>
                <a:gridCol w="935860">
                  <a:extLst>
                    <a:ext uri="{9D8B030D-6E8A-4147-A177-3AD203B41FA5}">
                      <a16:colId xmlns:a16="http://schemas.microsoft.com/office/drawing/2014/main" val="3173707255"/>
                    </a:ext>
                  </a:extLst>
                </a:gridCol>
              </a:tblGrid>
              <a:tr h="9372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23</a:t>
                      </a:r>
                      <a:endParaRPr lang="ko-KR" altLang="en-US" sz="40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7536" marR="97536" marT="48768" marB="48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2a</a:t>
                      </a:r>
                      <a:endParaRPr lang="ko-KR" altLang="en-US" sz="40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7536" marR="97536" marT="48768" marB="48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3238833"/>
                  </a:ext>
                </a:extLst>
              </a:tr>
              <a:tr h="9372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a3</a:t>
                      </a:r>
                      <a:endParaRPr lang="ko-KR" altLang="en-US" sz="40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7536" marR="97536" marT="48768" marB="48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6c</a:t>
                      </a:r>
                      <a:endParaRPr lang="ko-KR" altLang="en-US" sz="40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7536" marR="97536" marT="48768" marB="48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7060600"/>
                  </a:ext>
                </a:extLst>
              </a:tr>
              <a:tr h="9372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39</a:t>
                      </a:r>
                      <a:endParaRPr lang="ko-KR" altLang="en-US" sz="40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7536" marR="97536" marT="48768" marB="48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76</a:t>
                      </a:r>
                      <a:endParaRPr lang="ko-KR" altLang="en-US" sz="40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7536" marR="97536" marT="48768" marB="48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9736744"/>
                  </a:ext>
                </a:extLst>
              </a:tr>
              <a:tr h="9372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39</a:t>
                      </a:r>
                      <a:endParaRPr lang="ko-KR" altLang="en-US" sz="40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7536" marR="97536" marT="48768" marB="48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05</a:t>
                      </a:r>
                      <a:endParaRPr lang="ko-KR" altLang="en-US" sz="40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7536" marR="97536" marT="48768" marB="48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71899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7551578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"/>
    </mc:Choice>
    <mc:Fallback xmlns="">
      <p:transition spd="slow" advTm="300"/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2. AddRoundKey">
            <a:extLst>
              <a:ext uri="{FF2B5EF4-FFF2-40B4-BE49-F238E27FC236}">
                <a16:creationId xmlns:a16="http://schemas.microsoft.com/office/drawing/2014/main" id="{286207C6-E1AC-479A-8969-7E7A995531B8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763538"/>
          </a:xfrm>
          <a:prstGeom prst="rect">
            <a:avLst/>
          </a:prstGeom>
        </p:spPr>
        <p:txBody>
          <a:bodyPr/>
          <a:lstStyle>
            <a:lvl1pPr defTabSz="315468">
              <a:defRPr sz="4320"/>
            </a:lvl1pPr>
          </a:lstStyle>
          <a:p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</a:t>
            </a:r>
            <a:r>
              <a:rPr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 </a:t>
            </a:r>
            <a:r>
              <a:rPr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AddRoundKey</a:t>
            </a:r>
            <a:endParaRPr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aphicFrame>
        <p:nvGraphicFramePr>
          <p:cNvPr id="8" name="내용 개체 틀 3">
            <a:extLst>
              <a:ext uri="{FF2B5EF4-FFF2-40B4-BE49-F238E27FC236}">
                <a16:creationId xmlns:a16="http://schemas.microsoft.com/office/drawing/2014/main" id="{09005D10-8DD3-40A4-9CCC-8D743AC2CAD9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54623054"/>
              </p:ext>
            </p:extLst>
          </p:nvPr>
        </p:nvGraphicFramePr>
        <p:xfrm>
          <a:off x="2878201" y="4762374"/>
          <a:ext cx="3001737" cy="3768168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000579">
                  <a:extLst>
                    <a:ext uri="{9D8B030D-6E8A-4147-A177-3AD203B41FA5}">
                      <a16:colId xmlns:a16="http://schemas.microsoft.com/office/drawing/2014/main" val="271962199"/>
                    </a:ext>
                  </a:extLst>
                </a:gridCol>
                <a:gridCol w="1000579">
                  <a:extLst>
                    <a:ext uri="{9D8B030D-6E8A-4147-A177-3AD203B41FA5}">
                      <a16:colId xmlns:a16="http://schemas.microsoft.com/office/drawing/2014/main" val="2663565233"/>
                    </a:ext>
                  </a:extLst>
                </a:gridCol>
                <a:gridCol w="1000579">
                  <a:extLst>
                    <a:ext uri="{9D8B030D-6E8A-4147-A177-3AD203B41FA5}">
                      <a16:colId xmlns:a16="http://schemas.microsoft.com/office/drawing/2014/main" val="3173707255"/>
                    </a:ext>
                  </a:extLst>
                </a:gridCol>
              </a:tblGrid>
              <a:tr h="9420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68</a:t>
                      </a:r>
                      <a:endParaRPr lang="ko-KR" altLang="en-US" sz="40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7536" marR="97536" marT="48768" marB="48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6b</a:t>
                      </a:r>
                      <a:endParaRPr lang="ko-KR" altLang="en-US" sz="40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7536" marR="97536" marT="48768" marB="48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28</a:t>
                      </a:r>
                      <a:endParaRPr lang="ko-KR" altLang="en-US" sz="40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7536" marR="97536" marT="48768" marB="48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3238833"/>
                  </a:ext>
                </a:extLst>
              </a:tr>
              <a:tr h="9420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9f</a:t>
                      </a:r>
                      <a:endParaRPr lang="ko-KR" altLang="en-US" sz="40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7536" marR="97536" marT="48768" marB="48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5b</a:t>
                      </a:r>
                      <a:endParaRPr lang="ko-KR" altLang="en-US" sz="40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7536" marR="97536" marT="48768" marB="48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06</a:t>
                      </a:r>
                      <a:endParaRPr lang="ko-KR" altLang="en-US" sz="40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7536" marR="97536" marT="48768" marB="48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7060600"/>
                  </a:ext>
                </a:extLst>
              </a:tr>
              <a:tr h="9420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35</a:t>
                      </a:r>
                      <a:endParaRPr lang="ko-KR" altLang="en-US" sz="40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7536" marR="97536" marT="48768" marB="48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ea</a:t>
                      </a:r>
                      <a:endParaRPr lang="ko-KR" altLang="en-US" sz="40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7536" marR="97536" marT="48768" marB="48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26</a:t>
                      </a:r>
                      <a:endParaRPr lang="ko-KR" altLang="en-US" sz="40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7536" marR="97536" marT="48768" marB="48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9736744"/>
                  </a:ext>
                </a:extLst>
              </a:tr>
              <a:tr h="9420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2b</a:t>
                      </a:r>
                      <a:endParaRPr lang="ko-KR" altLang="en-US" sz="40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7536" marR="97536" marT="48768" marB="48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43</a:t>
                      </a:r>
                      <a:endParaRPr lang="ko-KR" altLang="en-US" sz="40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7536" marR="97536" marT="48768" marB="48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4c</a:t>
                      </a:r>
                      <a:endParaRPr lang="ko-KR" altLang="en-US" sz="40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7536" marR="97536" marT="48768" marB="48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7189955"/>
                  </a:ext>
                </a:extLst>
              </a:tr>
            </a:tbl>
          </a:graphicData>
        </a:graphic>
      </p:graphicFrame>
      <p:graphicFrame>
        <p:nvGraphicFramePr>
          <p:cNvPr id="9" name="내용 개체 틀 3">
            <a:extLst>
              <a:ext uri="{FF2B5EF4-FFF2-40B4-BE49-F238E27FC236}">
                <a16:creationId xmlns:a16="http://schemas.microsoft.com/office/drawing/2014/main" id="{3F0F8FB1-B28D-47D8-A8C6-8FDF8C46B5BC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975099732"/>
              </p:ext>
            </p:extLst>
          </p:nvPr>
        </p:nvGraphicFramePr>
        <p:xfrm>
          <a:off x="1898073" y="4765964"/>
          <a:ext cx="968976" cy="37551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968976">
                  <a:extLst>
                    <a:ext uri="{9D8B030D-6E8A-4147-A177-3AD203B41FA5}">
                      <a16:colId xmlns:a16="http://schemas.microsoft.com/office/drawing/2014/main" val="271962199"/>
                    </a:ext>
                  </a:extLst>
                </a:gridCol>
              </a:tblGrid>
              <a:tr h="9387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a4</a:t>
                      </a:r>
                      <a:endParaRPr lang="ko-KR" altLang="en-US" sz="40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7536" marR="97536" marT="48768" marB="48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3238833"/>
                  </a:ext>
                </a:extLst>
              </a:tr>
              <a:tr h="9387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9c</a:t>
                      </a:r>
                      <a:endParaRPr lang="ko-KR" altLang="en-US" sz="40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7536" marR="97536" marT="48768" marB="48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7060600"/>
                  </a:ext>
                </a:extLst>
              </a:tr>
              <a:tr h="9387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7f</a:t>
                      </a:r>
                      <a:endParaRPr lang="ko-KR" altLang="en-US" sz="40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7536" marR="97536" marT="48768" marB="48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9736744"/>
                  </a:ext>
                </a:extLst>
              </a:tr>
              <a:tr h="9387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f2</a:t>
                      </a:r>
                      <a:endParaRPr lang="ko-KR" altLang="en-US" sz="40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7536" marR="97536" marT="48768" marB="48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7189955"/>
                  </a:ext>
                </a:extLst>
              </a:tr>
            </a:tbl>
          </a:graphicData>
        </a:graphic>
      </p:graphicFrame>
      <p:graphicFrame>
        <p:nvGraphicFramePr>
          <p:cNvPr id="15" name="내용 개체 틀 3">
            <a:extLst>
              <a:ext uri="{FF2B5EF4-FFF2-40B4-BE49-F238E27FC236}">
                <a16:creationId xmlns:a16="http://schemas.microsoft.com/office/drawing/2014/main" id="{402730A4-C969-4C7D-8D01-59CFA0311488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228150421"/>
              </p:ext>
            </p:extLst>
          </p:nvPr>
        </p:nvGraphicFramePr>
        <p:xfrm>
          <a:off x="10387556" y="4781619"/>
          <a:ext cx="935860" cy="3748924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935860">
                  <a:extLst>
                    <a:ext uri="{9D8B030D-6E8A-4147-A177-3AD203B41FA5}">
                      <a16:colId xmlns:a16="http://schemas.microsoft.com/office/drawing/2014/main" val="3173707255"/>
                    </a:ext>
                  </a:extLst>
                </a:gridCol>
              </a:tblGrid>
              <a:tr h="9372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2a</a:t>
                      </a:r>
                      <a:endParaRPr lang="ko-KR" altLang="en-US" sz="40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7536" marR="97536" marT="48768" marB="48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3238833"/>
                  </a:ext>
                </a:extLst>
              </a:tr>
              <a:tr h="9372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6c</a:t>
                      </a:r>
                      <a:endParaRPr lang="ko-KR" altLang="en-US" sz="40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7536" marR="97536" marT="48768" marB="48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7060600"/>
                  </a:ext>
                </a:extLst>
              </a:tr>
              <a:tr h="9372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76</a:t>
                      </a:r>
                      <a:endParaRPr lang="ko-KR" altLang="en-US" sz="40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7536" marR="97536" marT="48768" marB="48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9736744"/>
                  </a:ext>
                </a:extLst>
              </a:tr>
              <a:tr h="937231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05</a:t>
                      </a:r>
                      <a:endParaRPr lang="ko-KR" altLang="en-US" sz="40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7536" marR="97536" marT="48768" marB="48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7189955"/>
                  </a:ext>
                </a:extLst>
              </a:tr>
            </a:tbl>
          </a:graphicData>
        </a:graphic>
      </p:graphicFrame>
      <p:sp>
        <p:nvSpPr>
          <p:cNvPr id="16" name="TextBox 15">
            <a:extLst>
              <a:ext uri="{FF2B5EF4-FFF2-40B4-BE49-F238E27FC236}">
                <a16:creationId xmlns:a16="http://schemas.microsoft.com/office/drawing/2014/main" id="{77799CD1-BBDD-4070-9A42-C500B9D7B3FC}"/>
              </a:ext>
            </a:extLst>
          </p:cNvPr>
          <p:cNvSpPr txBox="1"/>
          <p:nvPr/>
        </p:nvSpPr>
        <p:spPr>
          <a:xfrm>
            <a:off x="8324799" y="8806541"/>
            <a:ext cx="22781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Round key</a:t>
            </a:r>
            <a:endParaRPr lang="ko-KR" altLang="en-US" sz="3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64500995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Tm="300"/>
    </mc:Choice>
    <mc:Fallback xmlns="">
      <p:transition spd="slow" advTm="300"/>
    </mc:Fallback>
  </mc:AlternateContent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2. AddRoundKey">
            <a:extLst>
              <a:ext uri="{FF2B5EF4-FFF2-40B4-BE49-F238E27FC236}">
                <a16:creationId xmlns:a16="http://schemas.microsoft.com/office/drawing/2014/main" id="{5414B807-6D9F-4FB8-BD5A-7A0710096E7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763538"/>
          </a:xfrm>
          <a:prstGeom prst="rect">
            <a:avLst/>
          </a:prstGeom>
        </p:spPr>
        <p:txBody>
          <a:bodyPr/>
          <a:lstStyle>
            <a:lvl1pPr defTabSz="315468">
              <a:defRPr sz="4320"/>
            </a:lvl1pPr>
          </a:lstStyle>
          <a:p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4</a:t>
            </a:r>
            <a:r>
              <a:rPr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 </a:t>
            </a:r>
            <a:r>
              <a:rPr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AddRoundKey</a:t>
            </a:r>
            <a:endParaRPr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graphicFrame>
        <p:nvGraphicFramePr>
          <p:cNvPr id="8" name="내용 개체 틀 3">
            <a:extLst>
              <a:ext uri="{FF2B5EF4-FFF2-40B4-BE49-F238E27FC236}">
                <a16:creationId xmlns:a16="http://schemas.microsoft.com/office/drawing/2014/main" id="{E7E8BFCA-A955-4B8B-B431-11CDD9F59BDE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1222766687"/>
              </p:ext>
            </p:extLst>
          </p:nvPr>
        </p:nvGraphicFramePr>
        <p:xfrm>
          <a:off x="2878201" y="4762374"/>
          <a:ext cx="3001737" cy="3768168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1000579">
                  <a:extLst>
                    <a:ext uri="{9D8B030D-6E8A-4147-A177-3AD203B41FA5}">
                      <a16:colId xmlns:a16="http://schemas.microsoft.com/office/drawing/2014/main" val="271962199"/>
                    </a:ext>
                  </a:extLst>
                </a:gridCol>
                <a:gridCol w="1000579">
                  <a:extLst>
                    <a:ext uri="{9D8B030D-6E8A-4147-A177-3AD203B41FA5}">
                      <a16:colId xmlns:a16="http://schemas.microsoft.com/office/drawing/2014/main" val="2663565233"/>
                    </a:ext>
                  </a:extLst>
                </a:gridCol>
                <a:gridCol w="1000579">
                  <a:extLst>
                    <a:ext uri="{9D8B030D-6E8A-4147-A177-3AD203B41FA5}">
                      <a16:colId xmlns:a16="http://schemas.microsoft.com/office/drawing/2014/main" val="3173707255"/>
                    </a:ext>
                  </a:extLst>
                </a:gridCol>
              </a:tblGrid>
              <a:tr h="9420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68</a:t>
                      </a:r>
                      <a:endParaRPr lang="ko-KR" altLang="en-US" sz="40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7536" marR="97536" marT="48768" marB="48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6b</a:t>
                      </a:r>
                      <a:endParaRPr lang="ko-KR" altLang="en-US" sz="40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7536" marR="97536" marT="48768" marB="48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02</a:t>
                      </a:r>
                      <a:endParaRPr lang="ko-KR" altLang="en-US" sz="40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7536" marR="97536" marT="48768" marB="48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3238833"/>
                  </a:ext>
                </a:extLst>
              </a:tr>
              <a:tr h="9420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9f</a:t>
                      </a:r>
                      <a:endParaRPr lang="ko-KR" altLang="en-US" sz="40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7536" marR="97536" marT="48768" marB="48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5b</a:t>
                      </a:r>
                      <a:endParaRPr lang="ko-KR" altLang="en-US" sz="40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7536" marR="97536" marT="48768" marB="48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6a</a:t>
                      </a:r>
                      <a:endParaRPr lang="ko-KR" altLang="en-US" sz="40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7536" marR="97536" marT="48768" marB="48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7060600"/>
                  </a:ext>
                </a:extLst>
              </a:tr>
              <a:tr h="9420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35</a:t>
                      </a:r>
                      <a:endParaRPr lang="ko-KR" altLang="en-US" sz="40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7536" marR="97536" marT="48768" marB="48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 err="1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ea</a:t>
                      </a:r>
                      <a:endParaRPr lang="ko-KR" altLang="en-US" sz="40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7536" marR="97536" marT="48768" marB="48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50</a:t>
                      </a:r>
                      <a:endParaRPr lang="ko-KR" altLang="en-US" sz="40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7536" marR="97536" marT="48768" marB="48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9736744"/>
                  </a:ext>
                </a:extLst>
              </a:tr>
              <a:tr h="942042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2b</a:t>
                      </a:r>
                      <a:endParaRPr lang="ko-KR" altLang="en-US" sz="40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7536" marR="97536" marT="48768" marB="48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43</a:t>
                      </a:r>
                      <a:endParaRPr lang="ko-KR" altLang="en-US" sz="40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7536" marR="97536" marT="48768" marB="48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49</a:t>
                      </a:r>
                      <a:endParaRPr lang="ko-KR" altLang="en-US" sz="40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7536" marR="97536" marT="48768" marB="48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7189955"/>
                  </a:ext>
                </a:extLst>
              </a:tr>
            </a:tbl>
          </a:graphicData>
        </a:graphic>
      </p:graphicFrame>
      <p:graphicFrame>
        <p:nvGraphicFramePr>
          <p:cNvPr id="9" name="내용 개체 틀 3">
            <a:extLst>
              <a:ext uri="{FF2B5EF4-FFF2-40B4-BE49-F238E27FC236}">
                <a16:creationId xmlns:a16="http://schemas.microsoft.com/office/drawing/2014/main" id="{F952354B-97F3-497C-B541-2AB4B381CD13}"/>
              </a:ext>
            </a:extLst>
          </p:cNvPr>
          <p:cNvGraphicFramePr>
            <a:graphicFrameLocks/>
          </p:cNvGraphicFramePr>
          <p:nvPr>
            <p:extLst>
              <p:ext uri="{D42A27DB-BD31-4B8C-83A1-F6EECF244321}">
                <p14:modId xmlns:p14="http://schemas.microsoft.com/office/powerpoint/2010/main" val="3233911007"/>
              </p:ext>
            </p:extLst>
          </p:nvPr>
        </p:nvGraphicFramePr>
        <p:xfrm>
          <a:off x="1898073" y="4765964"/>
          <a:ext cx="968976" cy="3755180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968976">
                  <a:extLst>
                    <a:ext uri="{9D8B030D-6E8A-4147-A177-3AD203B41FA5}">
                      <a16:colId xmlns:a16="http://schemas.microsoft.com/office/drawing/2014/main" val="271962199"/>
                    </a:ext>
                  </a:extLst>
                </a:gridCol>
              </a:tblGrid>
              <a:tr h="9387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a4</a:t>
                      </a:r>
                      <a:endParaRPr lang="ko-KR" altLang="en-US" sz="40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7536" marR="97536" marT="48768" marB="48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43238833"/>
                  </a:ext>
                </a:extLst>
              </a:tr>
              <a:tr h="9387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9c</a:t>
                      </a:r>
                      <a:endParaRPr lang="ko-KR" altLang="en-US" sz="40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7536" marR="97536" marT="48768" marB="48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7060600"/>
                  </a:ext>
                </a:extLst>
              </a:tr>
              <a:tr h="9387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7f</a:t>
                      </a:r>
                      <a:endParaRPr lang="ko-KR" altLang="en-US" sz="40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7536" marR="97536" marT="48768" marB="48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19736744"/>
                  </a:ext>
                </a:extLst>
              </a:tr>
              <a:tr h="938795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f2</a:t>
                      </a:r>
                      <a:endParaRPr lang="ko-KR" altLang="en-US" sz="40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7536" marR="97536" marT="48768" marB="48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6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7189955"/>
                  </a:ext>
                </a:extLst>
              </a:tr>
            </a:tbl>
          </a:graphicData>
        </a:graphic>
      </p:graphicFrame>
      <p:sp>
        <p:nvSpPr>
          <p:cNvPr id="10" name="TextBox 9">
            <a:extLst>
              <a:ext uri="{FF2B5EF4-FFF2-40B4-BE49-F238E27FC236}">
                <a16:creationId xmlns:a16="http://schemas.microsoft.com/office/drawing/2014/main" id="{08D75D3D-DFC1-440B-9047-E2C265510C08}"/>
              </a:ext>
            </a:extLst>
          </p:cNvPr>
          <p:cNvSpPr txBox="1"/>
          <p:nvPr/>
        </p:nvSpPr>
        <p:spPr>
          <a:xfrm>
            <a:off x="8324799" y="8806541"/>
            <a:ext cx="2278188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sz="3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Round key</a:t>
            </a:r>
            <a:endParaRPr lang="ko-KR" altLang="en-US" sz="3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209754316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그림 4">
            <a:extLst>
              <a:ext uri="{FF2B5EF4-FFF2-40B4-BE49-F238E27FC236}">
                <a16:creationId xmlns:a16="http://schemas.microsoft.com/office/drawing/2014/main" id="{93016EAB-F621-44A9-8997-33720756A0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800" y="3581333"/>
            <a:ext cx="11659199" cy="259093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94764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" name="1. KeySchedul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757933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315468">
              <a:defRPr sz="4320"/>
            </a:lvl1pPr>
          </a:lstStyle>
          <a:p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5</a:t>
            </a:r>
            <a:r>
              <a:rPr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 </a:t>
            </a:r>
            <a:r>
              <a:rPr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KeySchedule</a:t>
            </a:r>
            <a:endParaRPr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54" name="텍스트"/>
          <p:cNvSpPr txBox="1"/>
          <p:nvPr/>
        </p:nvSpPr>
        <p:spPr>
          <a:xfrm>
            <a:off x="5358532" y="730203"/>
            <a:ext cx="179536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</a:p>
        </p:txBody>
      </p:sp>
      <p:graphicFrame>
        <p:nvGraphicFramePr>
          <p:cNvPr id="155" name="표"/>
          <p:cNvGraphicFramePr/>
          <p:nvPr>
            <p:extLst>
              <p:ext uri="{D42A27DB-BD31-4B8C-83A1-F6EECF244321}">
                <p14:modId xmlns:p14="http://schemas.microsoft.com/office/powerpoint/2010/main" val="1300293968"/>
              </p:ext>
            </p:extLst>
          </p:nvPr>
        </p:nvGraphicFramePr>
        <p:xfrm>
          <a:off x="486717" y="1512264"/>
          <a:ext cx="3302000" cy="33020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825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25500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 dirty="0">
                          <a:solidFill>
                            <a:srgbClr val="FFFFF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sym typeface="나눔스퀘어"/>
                        </a:rPr>
                        <a:t>2b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T w="12700">
                      <a:solidFill>
                        <a:srgbClr val="D6D6D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 dirty="0">
                          <a:solidFill>
                            <a:srgbClr val="FFFFF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sym typeface="나눔스퀘어"/>
                        </a:rPr>
                        <a:t>28</a:t>
                      </a:r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 dirty="0">
                          <a:solidFill>
                            <a:srgbClr val="FFFFF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sym typeface="나눔스퀘어"/>
                        </a:rPr>
                        <a:t>ab</a:t>
                      </a:r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 dirty="0">
                          <a:solidFill>
                            <a:srgbClr val="FFFFF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sym typeface="나눔스퀘어"/>
                        </a:rPr>
                        <a:t>09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 dirty="0">
                          <a:solidFill>
                            <a:srgbClr val="FFFFF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sym typeface="나눔스퀘어"/>
                        </a:rPr>
                        <a:t>7e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 dirty="0">
                          <a:solidFill>
                            <a:srgbClr val="FFFFF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sym typeface="나눔스퀘어"/>
                        </a:rPr>
                        <a:t>ae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 dirty="0">
                          <a:solidFill>
                            <a:srgbClr val="FFFFF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sym typeface="나눔스퀘어"/>
                        </a:rPr>
                        <a:t>f7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 dirty="0" err="1">
                          <a:solidFill>
                            <a:srgbClr val="FFFFF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sym typeface="나눔스퀘어"/>
                        </a:rPr>
                        <a:t>cf</a:t>
                      </a:r>
                      <a:endParaRPr sz="2200" dirty="0">
                        <a:solidFill>
                          <a:srgbClr val="FFFFFF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sym typeface="나눔스퀘어"/>
                      </a:endParaRP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 dirty="0">
                          <a:solidFill>
                            <a:srgbClr val="FFFFF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sym typeface="나눔스퀘어"/>
                        </a:rPr>
                        <a:t>15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 dirty="0">
                          <a:solidFill>
                            <a:srgbClr val="FFFFF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sym typeface="나눔스퀘어"/>
                        </a:rPr>
                        <a:t>d2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 dirty="0">
                          <a:solidFill>
                            <a:srgbClr val="FFFFF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sym typeface="나눔스퀘어"/>
                        </a:rPr>
                        <a:t>15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 dirty="0">
                          <a:solidFill>
                            <a:srgbClr val="FFFFF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sym typeface="나눔스퀘어"/>
                        </a:rPr>
                        <a:t>4f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 dirty="0">
                          <a:solidFill>
                            <a:srgbClr val="FFFFF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sym typeface="나눔스퀘어"/>
                        </a:rPr>
                        <a:t>16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 dirty="0">
                          <a:solidFill>
                            <a:srgbClr val="FFFFF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sym typeface="나눔스퀘어"/>
                        </a:rPr>
                        <a:t>a6</a:t>
                      </a:r>
                    </a:p>
                  </a:txBody>
                  <a:tcPr marL="50800" marR="50800" marT="50800" marB="50800" anchor="ctr" horzOverflow="overflow"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 dirty="0">
                          <a:solidFill>
                            <a:srgbClr val="FFFFF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sym typeface="나눔스퀘어"/>
                        </a:rPr>
                        <a:t>88</a:t>
                      </a:r>
                    </a:p>
                  </a:txBody>
                  <a:tcPr marL="50800" marR="50800" marT="50800" marB="50800" anchor="ctr" horzOverflow="overflow"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 dirty="0">
                          <a:solidFill>
                            <a:srgbClr val="FFFFF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sym typeface="나눔스퀘어"/>
                        </a:rPr>
                        <a:t>3c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  <a:lnB w="12700">
                      <a:solidFill>
                        <a:srgbClr val="D6D6D6"/>
                      </a:solidFill>
                      <a:miter lim="400000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56" name="Cipher Key"/>
          <p:cNvSpPr txBox="1"/>
          <p:nvPr/>
        </p:nvSpPr>
        <p:spPr>
          <a:xfrm>
            <a:off x="884425" y="5017586"/>
            <a:ext cx="2426946" cy="6719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700" b="0"/>
            </a:lvl1pPr>
          </a:lstStyle>
          <a:p>
            <a:r>
              <a:rPr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Cipher Key</a:t>
            </a:r>
          </a:p>
        </p:txBody>
      </p:sp>
    </p:spTree>
    <p:extLst>
      <p:ext uri="{BB962C8B-B14F-4D97-AF65-F5344CB8AC3E}">
        <p14:creationId xmlns:p14="http://schemas.microsoft.com/office/powerpoint/2010/main" val="3304068584"/>
      </p:ext>
    </p:extLst>
  </p:cSld>
  <p:clrMapOvr>
    <a:masterClrMapping/>
  </p:clrMapOvr>
  <p:transition spd="med"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8" name="1. KeySchedul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757933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315468">
              <a:defRPr sz="4320"/>
            </a:lvl1pPr>
          </a:lstStyle>
          <a:p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5</a:t>
            </a:r>
            <a:r>
              <a:rPr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 </a:t>
            </a:r>
            <a:r>
              <a:rPr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KeySchedule</a:t>
            </a:r>
            <a:endParaRPr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59" name="텍스트"/>
          <p:cNvSpPr txBox="1"/>
          <p:nvPr/>
        </p:nvSpPr>
        <p:spPr>
          <a:xfrm>
            <a:off x="5358532" y="730203"/>
            <a:ext cx="179536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</a:p>
        </p:txBody>
      </p:sp>
      <p:graphicFrame>
        <p:nvGraphicFramePr>
          <p:cNvPr id="160" name="표"/>
          <p:cNvGraphicFramePr/>
          <p:nvPr>
            <p:extLst>
              <p:ext uri="{D42A27DB-BD31-4B8C-83A1-F6EECF244321}">
                <p14:modId xmlns:p14="http://schemas.microsoft.com/office/powerpoint/2010/main" val="748822258"/>
              </p:ext>
            </p:extLst>
          </p:nvPr>
        </p:nvGraphicFramePr>
        <p:xfrm>
          <a:off x="486717" y="1512264"/>
          <a:ext cx="3302000" cy="33020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825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25500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 dirty="0">
                          <a:solidFill>
                            <a:srgbClr val="FFFFF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sym typeface="나눔스퀘어"/>
                        </a:rPr>
                        <a:t>2b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T w="12700">
                      <a:solidFill>
                        <a:srgbClr val="D6D6D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 dirty="0">
                          <a:solidFill>
                            <a:srgbClr val="FFFFF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sym typeface="나눔스퀘어"/>
                        </a:rPr>
                        <a:t>28</a:t>
                      </a:r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 dirty="0">
                          <a:solidFill>
                            <a:srgbClr val="FFFFF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sym typeface="나눔스퀘어"/>
                        </a:rPr>
                        <a:t>ab</a:t>
                      </a:r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 dirty="0">
                          <a:solidFill>
                            <a:srgbClr val="FFFFF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sym typeface="나눔스퀘어"/>
                        </a:rPr>
                        <a:t>09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 dirty="0">
                          <a:solidFill>
                            <a:srgbClr val="FFFFF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sym typeface="나눔스퀘어"/>
                        </a:rPr>
                        <a:t>7e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 dirty="0">
                          <a:solidFill>
                            <a:srgbClr val="FFFFF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sym typeface="나눔스퀘어"/>
                        </a:rPr>
                        <a:t>ae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 dirty="0">
                          <a:solidFill>
                            <a:srgbClr val="FFFFF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sym typeface="나눔스퀘어"/>
                        </a:rPr>
                        <a:t>f7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 dirty="0" err="1">
                          <a:solidFill>
                            <a:srgbClr val="FFFFF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sym typeface="나눔스퀘어"/>
                        </a:rPr>
                        <a:t>cf</a:t>
                      </a:r>
                      <a:endParaRPr sz="2200" dirty="0">
                        <a:solidFill>
                          <a:srgbClr val="FFFFFF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sym typeface="나눔스퀘어"/>
                      </a:endParaRP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 dirty="0">
                          <a:solidFill>
                            <a:srgbClr val="FFFFF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sym typeface="나눔스퀘어"/>
                        </a:rPr>
                        <a:t>15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 dirty="0">
                          <a:solidFill>
                            <a:srgbClr val="FFFFF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sym typeface="나눔스퀘어"/>
                        </a:rPr>
                        <a:t>d2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 dirty="0">
                          <a:solidFill>
                            <a:srgbClr val="FFFFF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sym typeface="나눔스퀘어"/>
                        </a:rPr>
                        <a:t>15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 dirty="0">
                          <a:solidFill>
                            <a:srgbClr val="FFFFF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sym typeface="나눔스퀘어"/>
                        </a:rPr>
                        <a:t>4f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 dirty="0">
                          <a:solidFill>
                            <a:srgbClr val="FFFFF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sym typeface="나눔스퀘어"/>
                        </a:rPr>
                        <a:t>16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 dirty="0">
                          <a:solidFill>
                            <a:srgbClr val="FFFFF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sym typeface="나눔스퀘어"/>
                        </a:rPr>
                        <a:t>a6</a:t>
                      </a:r>
                    </a:p>
                  </a:txBody>
                  <a:tcPr marL="50800" marR="50800" marT="50800" marB="50800" anchor="ctr" horzOverflow="overflow"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 dirty="0">
                          <a:solidFill>
                            <a:srgbClr val="FFFFF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sym typeface="나눔스퀘어"/>
                        </a:rPr>
                        <a:t>88</a:t>
                      </a:r>
                    </a:p>
                  </a:txBody>
                  <a:tcPr marL="50800" marR="50800" marT="50800" marB="50800" anchor="ctr" horzOverflow="overflow"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 dirty="0">
                          <a:solidFill>
                            <a:srgbClr val="FFFFF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sym typeface="나눔스퀘어"/>
                        </a:rPr>
                        <a:t>3c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  <a:lnB w="12700">
                      <a:solidFill>
                        <a:srgbClr val="D6D6D6"/>
                      </a:solidFill>
                      <a:miter lim="400000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61" name="표"/>
          <p:cNvGraphicFramePr/>
          <p:nvPr>
            <p:extLst>
              <p:ext uri="{D42A27DB-BD31-4B8C-83A1-F6EECF244321}">
                <p14:modId xmlns:p14="http://schemas.microsoft.com/office/powerpoint/2010/main" val="2200912557"/>
              </p:ext>
            </p:extLst>
          </p:nvPr>
        </p:nvGraphicFramePr>
        <p:xfrm>
          <a:off x="4686300" y="1474164"/>
          <a:ext cx="825500" cy="33020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825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5500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 dirty="0">
                          <a:solidFill>
                            <a:srgbClr val="FFFFF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sym typeface="나눔스퀘어"/>
                        </a:rPr>
                        <a:t>09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 dirty="0" err="1">
                          <a:solidFill>
                            <a:srgbClr val="FFFFF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sym typeface="나눔스퀘어"/>
                        </a:rPr>
                        <a:t>cf</a:t>
                      </a:r>
                      <a:endParaRPr sz="2200" dirty="0">
                        <a:solidFill>
                          <a:srgbClr val="FFFFFF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sym typeface="나눔스퀘어"/>
                      </a:endParaRP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 dirty="0">
                          <a:solidFill>
                            <a:srgbClr val="FFFFF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sym typeface="나눔스퀘어"/>
                        </a:rPr>
                        <a:t>4f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 dirty="0">
                          <a:solidFill>
                            <a:srgbClr val="FFFFF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sym typeface="나눔스퀘어"/>
                        </a:rPr>
                        <a:t>3c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R w="12700">
                      <a:solidFill>
                        <a:srgbClr val="D6D6D6"/>
                      </a:solidFill>
                      <a:miter lim="400000"/>
                    </a:lnR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62" name="표"/>
          <p:cNvGraphicFramePr/>
          <p:nvPr>
            <p:extLst>
              <p:ext uri="{D42A27DB-BD31-4B8C-83A1-F6EECF244321}">
                <p14:modId xmlns:p14="http://schemas.microsoft.com/office/powerpoint/2010/main" val="884365136"/>
              </p:ext>
            </p:extLst>
          </p:nvPr>
        </p:nvGraphicFramePr>
        <p:xfrm>
          <a:off x="7952432" y="1488745"/>
          <a:ext cx="825500" cy="33020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825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5500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 dirty="0" err="1">
                          <a:solidFill>
                            <a:srgbClr val="FFFFF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sym typeface="나눔스퀘어"/>
                        </a:rPr>
                        <a:t>cf</a:t>
                      </a:r>
                      <a:endParaRPr sz="2200" dirty="0">
                        <a:solidFill>
                          <a:srgbClr val="FFFFFF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sym typeface="나눔스퀘어"/>
                      </a:endParaRP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 dirty="0">
                          <a:solidFill>
                            <a:srgbClr val="FFFFF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sym typeface="나눔스퀘어"/>
                        </a:rPr>
                        <a:t>4f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 dirty="0">
                          <a:solidFill>
                            <a:srgbClr val="FFFFF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sym typeface="나눔스퀘어"/>
                        </a:rPr>
                        <a:t>3c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 dirty="0">
                          <a:solidFill>
                            <a:srgbClr val="FFFFF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sym typeface="나눔스퀘어"/>
                        </a:rPr>
                        <a:t>09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R w="12700">
                      <a:solidFill>
                        <a:srgbClr val="D6D6D6"/>
                      </a:solidFill>
                      <a:miter lim="400000"/>
                    </a:lnR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63" name="선"/>
          <p:cNvSpPr/>
          <p:nvPr/>
        </p:nvSpPr>
        <p:spPr>
          <a:xfrm>
            <a:off x="4356100" y="1829764"/>
            <a:ext cx="317500" cy="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나눔스퀘어"/>
              </a:defRPr>
            </a:pPr>
            <a:endParaRPr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4" name="선"/>
          <p:cNvSpPr/>
          <p:nvPr/>
        </p:nvSpPr>
        <p:spPr>
          <a:xfrm flipV="1">
            <a:off x="4368800" y="1829764"/>
            <a:ext cx="0" cy="259080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나눔스퀘어"/>
              </a:defRPr>
            </a:pPr>
            <a:endParaRPr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5" name="선"/>
          <p:cNvSpPr/>
          <p:nvPr/>
        </p:nvSpPr>
        <p:spPr>
          <a:xfrm flipV="1">
            <a:off x="4356100" y="4420564"/>
            <a:ext cx="317500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나눔스퀘어"/>
              </a:defRPr>
            </a:pPr>
            <a:endParaRPr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6" name="RotWord"/>
          <p:cNvSpPr/>
          <p:nvPr/>
        </p:nvSpPr>
        <p:spPr>
          <a:xfrm>
            <a:off x="5816600" y="2355872"/>
            <a:ext cx="1837383" cy="1538586"/>
          </a:xfrm>
          <a:prstGeom prst="rightArrow">
            <a:avLst>
              <a:gd name="adj1" fmla="val 32000"/>
              <a:gd name="adj2" fmla="val 69427"/>
            </a:avLst>
          </a:prstGeom>
          <a:solidFill>
            <a:schemeClr val="accent1">
              <a:lumOff val="13529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나눔스퀘어"/>
              </a:defRPr>
            </a:lvl1pPr>
          </a:lstStyle>
          <a:p>
            <a:r>
              <a:rPr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RotWord</a:t>
            </a:r>
            <a:endParaRPr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67" name="Cipher Key"/>
          <p:cNvSpPr txBox="1"/>
          <p:nvPr/>
        </p:nvSpPr>
        <p:spPr>
          <a:xfrm>
            <a:off x="884425" y="5017586"/>
            <a:ext cx="2426946" cy="6719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700" b="0"/>
            </a:lvl1pPr>
          </a:lstStyle>
          <a:p>
            <a:r>
              <a:rPr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Cipher Key</a:t>
            </a:r>
          </a:p>
        </p:txBody>
      </p:sp>
    </p:spTree>
    <p:extLst>
      <p:ext uri="{BB962C8B-B14F-4D97-AF65-F5344CB8AC3E}">
        <p14:creationId xmlns:p14="http://schemas.microsoft.com/office/powerpoint/2010/main" val="25285674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circle/>
      </p:transition>
    </mc:Choice>
    <mc:Fallback xmlns:a14="http://schemas.microsoft.com/office/drawing/2010/main" xmlns:m="http://schemas.openxmlformats.org/officeDocument/2006/math" xmlns="">
      <p:transition spd="fast">
        <p:fade/>
      </p:transition>
    </mc:Fallback>
  </mc:AlternateContent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9" name="1. KeySchedul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757933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315468">
              <a:defRPr sz="4320"/>
            </a:lvl1pPr>
          </a:lstStyle>
          <a:p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5</a:t>
            </a:r>
            <a:r>
              <a:rPr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 </a:t>
            </a:r>
            <a:r>
              <a:rPr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KeySchedule</a:t>
            </a:r>
            <a:endParaRPr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70" name="텍스트"/>
          <p:cNvSpPr txBox="1"/>
          <p:nvPr/>
        </p:nvSpPr>
        <p:spPr>
          <a:xfrm>
            <a:off x="5358532" y="730203"/>
            <a:ext cx="179536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</a:p>
        </p:txBody>
      </p:sp>
      <p:graphicFrame>
        <p:nvGraphicFramePr>
          <p:cNvPr id="171" name="표"/>
          <p:cNvGraphicFramePr/>
          <p:nvPr>
            <p:extLst>
              <p:ext uri="{D42A27DB-BD31-4B8C-83A1-F6EECF244321}">
                <p14:modId xmlns:p14="http://schemas.microsoft.com/office/powerpoint/2010/main" val="4225713156"/>
              </p:ext>
            </p:extLst>
          </p:nvPr>
        </p:nvGraphicFramePr>
        <p:xfrm>
          <a:off x="486717" y="1512264"/>
          <a:ext cx="3302000" cy="33020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825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25500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 dirty="0">
                          <a:solidFill>
                            <a:srgbClr val="FFFFF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sym typeface="나눔스퀘어"/>
                        </a:rPr>
                        <a:t>2b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T w="12700">
                      <a:solidFill>
                        <a:srgbClr val="D6D6D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 dirty="0">
                          <a:solidFill>
                            <a:srgbClr val="FFFFF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sym typeface="나눔스퀘어"/>
                        </a:rPr>
                        <a:t>28</a:t>
                      </a:r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 dirty="0">
                          <a:solidFill>
                            <a:srgbClr val="FFFFF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sym typeface="나눔스퀘어"/>
                        </a:rPr>
                        <a:t>ab</a:t>
                      </a:r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 dirty="0">
                          <a:solidFill>
                            <a:srgbClr val="FFFFF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sym typeface="나눔스퀘어"/>
                        </a:rPr>
                        <a:t>09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 dirty="0">
                          <a:solidFill>
                            <a:srgbClr val="FFFFF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sym typeface="나눔스퀘어"/>
                        </a:rPr>
                        <a:t>7e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 dirty="0">
                          <a:solidFill>
                            <a:srgbClr val="FFFFF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sym typeface="나눔스퀘어"/>
                        </a:rPr>
                        <a:t>ae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 dirty="0">
                          <a:solidFill>
                            <a:srgbClr val="FFFFF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sym typeface="나눔스퀘어"/>
                        </a:rPr>
                        <a:t>f7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 dirty="0" err="1">
                          <a:solidFill>
                            <a:srgbClr val="FFFFF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sym typeface="나눔스퀘어"/>
                        </a:rPr>
                        <a:t>cf</a:t>
                      </a:r>
                      <a:endParaRPr sz="2200" dirty="0">
                        <a:solidFill>
                          <a:srgbClr val="FFFFFF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sym typeface="나눔스퀘어"/>
                      </a:endParaRP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 dirty="0">
                          <a:solidFill>
                            <a:srgbClr val="FFFFF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sym typeface="나눔스퀘어"/>
                        </a:rPr>
                        <a:t>15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 dirty="0">
                          <a:solidFill>
                            <a:srgbClr val="FFFFF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sym typeface="나눔스퀘어"/>
                        </a:rPr>
                        <a:t>d2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 dirty="0">
                          <a:solidFill>
                            <a:srgbClr val="FFFFF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sym typeface="나눔스퀘어"/>
                        </a:rPr>
                        <a:t>15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 dirty="0">
                          <a:solidFill>
                            <a:srgbClr val="FFFFF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sym typeface="나눔스퀘어"/>
                        </a:rPr>
                        <a:t>4f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 dirty="0">
                          <a:solidFill>
                            <a:srgbClr val="FFFFF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sym typeface="나눔스퀘어"/>
                        </a:rPr>
                        <a:t>16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 dirty="0">
                          <a:solidFill>
                            <a:srgbClr val="FFFFF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sym typeface="나눔스퀘어"/>
                        </a:rPr>
                        <a:t>a6</a:t>
                      </a:r>
                    </a:p>
                  </a:txBody>
                  <a:tcPr marL="50800" marR="50800" marT="50800" marB="50800" anchor="ctr" horzOverflow="overflow"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 dirty="0">
                          <a:solidFill>
                            <a:srgbClr val="FFFFF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sym typeface="나눔스퀘어"/>
                        </a:rPr>
                        <a:t>88</a:t>
                      </a:r>
                    </a:p>
                  </a:txBody>
                  <a:tcPr marL="50800" marR="50800" marT="50800" marB="50800" anchor="ctr" horzOverflow="overflow"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 dirty="0">
                          <a:solidFill>
                            <a:srgbClr val="FFFFF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sym typeface="나눔스퀘어"/>
                        </a:rPr>
                        <a:t>3c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72" name="표"/>
          <p:cNvGraphicFramePr/>
          <p:nvPr>
            <p:extLst>
              <p:ext uri="{D42A27DB-BD31-4B8C-83A1-F6EECF244321}">
                <p14:modId xmlns:p14="http://schemas.microsoft.com/office/powerpoint/2010/main" val="687194901"/>
              </p:ext>
            </p:extLst>
          </p:nvPr>
        </p:nvGraphicFramePr>
        <p:xfrm>
          <a:off x="4686300" y="1474164"/>
          <a:ext cx="825500" cy="33020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825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5500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 dirty="0">
                          <a:solidFill>
                            <a:srgbClr val="FFFFF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sym typeface="나눔스퀘어"/>
                        </a:rPr>
                        <a:t>09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 dirty="0" err="1">
                          <a:solidFill>
                            <a:srgbClr val="FFFFF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sym typeface="나눔스퀘어"/>
                        </a:rPr>
                        <a:t>cf</a:t>
                      </a:r>
                      <a:endParaRPr sz="2200" dirty="0">
                        <a:solidFill>
                          <a:srgbClr val="FFFFFF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sym typeface="나눔스퀘어"/>
                      </a:endParaRP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 dirty="0">
                          <a:solidFill>
                            <a:srgbClr val="FFFFF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sym typeface="나눔스퀘어"/>
                        </a:rPr>
                        <a:t>4f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 dirty="0">
                          <a:solidFill>
                            <a:srgbClr val="FFFFF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sym typeface="나눔스퀘어"/>
                        </a:rPr>
                        <a:t>3c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R w="12700">
                      <a:solidFill>
                        <a:srgbClr val="D6D6D6"/>
                      </a:solidFill>
                      <a:miter lim="400000"/>
                    </a:lnR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73" name="표"/>
          <p:cNvGraphicFramePr/>
          <p:nvPr>
            <p:extLst>
              <p:ext uri="{D42A27DB-BD31-4B8C-83A1-F6EECF244321}">
                <p14:modId xmlns:p14="http://schemas.microsoft.com/office/powerpoint/2010/main" val="3182718786"/>
              </p:ext>
            </p:extLst>
          </p:nvPr>
        </p:nvGraphicFramePr>
        <p:xfrm>
          <a:off x="7952432" y="1488745"/>
          <a:ext cx="825500" cy="33020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825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5500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 dirty="0" err="1">
                          <a:solidFill>
                            <a:srgbClr val="FFFFF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sym typeface="나눔스퀘어"/>
                        </a:rPr>
                        <a:t>cf</a:t>
                      </a:r>
                      <a:endParaRPr sz="2200" dirty="0">
                        <a:solidFill>
                          <a:srgbClr val="FFFFFF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sym typeface="나눔스퀘어"/>
                      </a:endParaRP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 dirty="0">
                          <a:solidFill>
                            <a:srgbClr val="FFFFF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sym typeface="나눔스퀘어"/>
                        </a:rPr>
                        <a:t>4f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 dirty="0">
                          <a:solidFill>
                            <a:srgbClr val="FFFFF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sym typeface="나눔스퀘어"/>
                        </a:rPr>
                        <a:t>3c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 dirty="0">
                          <a:solidFill>
                            <a:srgbClr val="FFFFF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sym typeface="나눔스퀘어"/>
                        </a:rPr>
                        <a:t>09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R w="12700">
                      <a:solidFill>
                        <a:srgbClr val="D6D6D6"/>
                      </a:solidFill>
                      <a:miter lim="400000"/>
                    </a:lnR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74" name="선"/>
          <p:cNvSpPr/>
          <p:nvPr/>
        </p:nvSpPr>
        <p:spPr>
          <a:xfrm>
            <a:off x="4356100" y="1829764"/>
            <a:ext cx="317500" cy="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나눔스퀘어"/>
              </a:defRPr>
            </a:pPr>
            <a:endParaRPr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5" name="선"/>
          <p:cNvSpPr/>
          <p:nvPr/>
        </p:nvSpPr>
        <p:spPr>
          <a:xfrm flipV="1">
            <a:off x="4368800" y="1829764"/>
            <a:ext cx="0" cy="259080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나눔스퀘어"/>
              </a:defRPr>
            </a:pPr>
            <a:endParaRPr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6" name="선"/>
          <p:cNvSpPr/>
          <p:nvPr/>
        </p:nvSpPr>
        <p:spPr>
          <a:xfrm flipV="1">
            <a:off x="4356100" y="4420564"/>
            <a:ext cx="317500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나눔스퀘어"/>
              </a:defRPr>
            </a:pPr>
            <a:endParaRPr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77" name="SubBytes"/>
          <p:cNvSpPr/>
          <p:nvPr/>
        </p:nvSpPr>
        <p:spPr>
          <a:xfrm>
            <a:off x="9089082" y="2393972"/>
            <a:ext cx="1837383" cy="1538586"/>
          </a:xfrm>
          <a:prstGeom prst="rightArrow">
            <a:avLst>
              <a:gd name="adj1" fmla="val 32000"/>
              <a:gd name="adj2" fmla="val 69427"/>
            </a:avLst>
          </a:prstGeom>
          <a:solidFill>
            <a:schemeClr val="accent1">
              <a:lumOff val="13529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나눔스퀘어"/>
              </a:defRPr>
            </a:lvl1pPr>
          </a:lstStyle>
          <a:p>
            <a:r>
              <a:rPr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SubBytes</a:t>
            </a:r>
            <a:endParaRPr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aphicFrame>
        <p:nvGraphicFramePr>
          <p:cNvPr id="178" name="표"/>
          <p:cNvGraphicFramePr/>
          <p:nvPr>
            <p:extLst>
              <p:ext uri="{D42A27DB-BD31-4B8C-83A1-F6EECF244321}">
                <p14:modId xmlns:p14="http://schemas.microsoft.com/office/powerpoint/2010/main" val="3437802946"/>
              </p:ext>
            </p:extLst>
          </p:nvPr>
        </p:nvGraphicFramePr>
        <p:xfrm>
          <a:off x="11224914" y="1474164"/>
          <a:ext cx="825500" cy="33020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825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5500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 dirty="0">
                          <a:solidFill>
                            <a:srgbClr val="FFFFF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sym typeface="나눔스퀘어"/>
                        </a:rPr>
                        <a:t>8a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 dirty="0">
                          <a:solidFill>
                            <a:srgbClr val="FFFFF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sym typeface="나눔스퀘어"/>
                        </a:rPr>
                        <a:t>84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R w="12700">
                      <a:solidFill>
                        <a:srgbClr val="D6D6D6"/>
                      </a:solidFill>
                      <a:miter lim="400000"/>
                    </a:ln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 dirty="0">
                          <a:solidFill>
                            <a:srgbClr val="FFFFF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sym typeface="나눔스퀘어"/>
                        </a:rPr>
                        <a:t>eb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R w="12700">
                      <a:solidFill>
                        <a:srgbClr val="D6D6D6"/>
                      </a:solidFill>
                      <a:miter lim="400000"/>
                    </a:ln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 dirty="0">
                          <a:solidFill>
                            <a:srgbClr val="FFFFF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sym typeface="나눔스퀘어"/>
                        </a:rPr>
                        <a:t>01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R w="12700">
                      <a:solidFill>
                        <a:srgbClr val="D6D6D6"/>
                      </a:solidFill>
                      <a:miter lim="400000"/>
                    </a:lnR>
                    <a:lnB w="12700">
                      <a:solidFill>
                        <a:srgbClr val="D6D6D6"/>
                      </a:solidFill>
                      <a:miter lim="400000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79" name="RotWord"/>
          <p:cNvSpPr/>
          <p:nvPr/>
        </p:nvSpPr>
        <p:spPr>
          <a:xfrm>
            <a:off x="5816600" y="2355872"/>
            <a:ext cx="1837383" cy="1538586"/>
          </a:xfrm>
          <a:prstGeom prst="rightArrow">
            <a:avLst>
              <a:gd name="adj1" fmla="val 32000"/>
              <a:gd name="adj2" fmla="val 69427"/>
            </a:avLst>
          </a:prstGeom>
          <a:solidFill>
            <a:schemeClr val="accent1">
              <a:lumOff val="13529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나눔스퀘어"/>
              </a:defRPr>
            </a:lvl1pPr>
          </a:lstStyle>
          <a:p>
            <a:r>
              <a:rPr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RotWord</a:t>
            </a:r>
            <a:endParaRPr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6903904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circle/>
      </p:transition>
    </mc:Choice>
    <mc:Fallback xmlns:a14="http://schemas.microsoft.com/office/drawing/2010/main" xmlns:m="http://schemas.openxmlformats.org/officeDocument/2006/math" xmlns="">
      <p:transition spd="fast">
        <p:fade/>
      </p:transition>
    </mc:Fallback>
  </mc:AlternateContent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1. KeySchedule"/>
          <p:cNvSpPr txBox="1">
            <a:spLocks noGrp="1"/>
          </p:cNvSpPr>
          <p:nvPr>
            <p:ph type="title"/>
          </p:nvPr>
        </p:nvSpPr>
        <p:spPr>
          <a:xfrm>
            <a:off x="952500" y="254000"/>
            <a:ext cx="11099800" cy="757933"/>
          </a:xfrm>
          <a:prstGeom prst="rect">
            <a:avLst/>
          </a:prstGeom>
        </p:spPr>
        <p:txBody>
          <a:bodyPr>
            <a:normAutofit fontScale="90000"/>
          </a:bodyPr>
          <a:lstStyle>
            <a:lvl1pPr defTabSz="315468">
              <a:defRPr sz="4320"/>
            </a:lvl1pPr>
          </a:lstStyle>
          <a:p>
            <a:r>
              <a:rPr lang="en-US" altLang="ko-KR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5</a:t>
            </a:r>
            <a:r>
              <a:rPr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 </a:t>
            </a:r>
            <a:r>
              <a:rPr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KeySchedule</a:t>
            </a:r>
            <a:endParaRPr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82" name="텍스트"/>
          <p:cNvSpPr txBox="1"/>
          <p:nvPr/>
        </p:nvSpPr>
        <p:spPr>
          <a:xfrm>
            <a:off x="5358532" y="730203"/>
            <a:ext cx="179536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 </a:t>
            </a:r>
          </a:p>
        </p:txBody>
      </p:sp>
      <p:graphicFrame>
        <p:nvGraphicFramePr>
          <p:cNvPr id="183" name="표"/>
          <p:cNvGraphicFramePr/>
          <p:nvPr>
            <p:extLst>
              <p:ext uri="{D42A27DB-BD31-4B8C-83A1-F6EECF244321}">
                <p14:modId xmlns:p14="http://schemas.microsoft.com/office/powerpoint/2010/main" val="1053957404"/>
              </p:ext>
            </p:extLst>
          </p:nvPr>
        </p:nvGraphicFramePr>
        <p:xfrm>
          <a:off x="486717" y="1512264"/>
          <a:ext cx="3302000" cy="33020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825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25500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 dirty="0">
                          <a:solidFill>
                            <a:srgbClr val="FFFFF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sym typeface="나눔스퀘어"/>
                        </a:rPr>
                        <a:t>2b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T w="12700">
                      <a:solidFill>
                        <a:srgbClr val="D6D6D6"/>
                      </a:solidFill>
                      <a:miter lim="400000"/>
                    </a:lnT>
                    <a:solidFill>
                      <a:schemeClr val="accent5">
                        <a:hueOff val="89162"/>
                        <a:satOff val="9554"/>
                        <a:lumOff val="162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 dirty="0">
                          <a:solidFill>
                            <a:srgbClr val="FFFFF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sym typeface="나눔스퀘어"/>
                        </a:rPr>
                        <a:t>28</a:t>
                      </a:r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 dirty="0">
                          <a:solidFill>
                            <a:srgbClr val="FFFFF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sym typeface="나눔스퀘어"/>
                        </a:rPr>
                        <a:t>ab</a:t>
                      </a:r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 dirty="0">
                          <a:solidFill>
                            <a:srgbClr val="FFFFF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sym typeface="나눔스퀘어"/>
                        </a:rPr>
                        <a:t>09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 dirty="0">
                          <a:solidFill>
                            <a:srgbClr val="FFFFF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sym typeface="나눔스퀘어"/>
                        </a:rPr>
                        <a:t>7e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solidFill>
                      <a:schemeClr val="accent5">
                        <a:hueOff val="89162"/>
                        <a:satOff val="9554"/>
                        <a:lumOff val="162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 dirty="0">
                          <a:solidFill>
                            <a:srgbClr val="FFFFF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sym typeface="나눔스퀘어"/>
                        </a:rPr>
                        <a:t>ae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 dirty="0">
                          <a:solidFill>
                            <a:srgbClr val="FFFFF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sym typeface="나눔스퀘어"/>
                        </a:rPr>
                        <a:t>f7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 dirty="0" err="1">
                          <a:solidFill>
                            <a:srgbClr val="FFFFF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sym typeface="나눔스퀘어"/>
                        </a:rPr>
                        <a:t>cf</a:t>
                      </a:r>
                      <a:endParaRPr sz="2200" dirty="0">
                        <a:solidFill>
                          <a:srgbClr val="FFFFFF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sym typeface="나눔스퀘어"/>
                      </a:endParaRP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 dirty="0">
                          <a:solidFill>
                            <a:srgbClr val="FFFFF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sym typeface="나눔스퀘어"/>
                        </a:rPr>
                        <a:t>15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solidFill>
                      <a:schemeClr val="accent5">
                        <a:hueOff val="89162"/>
                        <a:satOff val="9554"/>
                        <a:lumOff val="162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 dirty="0">
                          <a:solidFill>
                            <a:srgbClr val="FFFFF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sym typeface="나눔스퀘어"/>
                        </a:rPr>
                        <a:t>d2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 dirty="0">
                          <a:solidFill>
                            <a:srgbClr val="FFFFF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sym typeface="나눔스퀘어"/>
                        </a:rPr>
                        <a:t>15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 dirty="0">
                          <a:solidFill>
                            <a:srgbClr val="FFFFF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sym typeface="나눔스퀘어"/>
                        </a:rPr>
                        <a:t>4f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 dirty="0">
                          <a:solidFill>
                            <a:srgbClr val="FFFFF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sym typeface="나눔스퀘어"/>
                        </a:rPr>
                        <a:t>16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B w="12700">
                      <a:solidFill>
                        <a:srgbClr val="D6D6D6"/>
                      </a:solidFill>
                      <a:miter lim="400000"/>
                    </a:lnB>
                    <a:solidFill>
                      <a:schemeClr val="accent5">
                        <a:hueOff val="89162"/>
                        <a:satOff val="9554"/>
                        <a:lumOff val="162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 dirty="0">
                          <a:solidFill>
                            <a:srgbClr val="FFFFF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sym typeface="나눔스퀘어"/>
                        </a:rPr>
                        <a:t>a6</a:t>
                      </a:r>
                    </a:p>
                  </a:txBody>
                  <a:tcPr marL="50800" marR="50800" marT="50800" marB="50800" anchor="ctr" horzOverflow="overflow"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 dirty="0">
                          <a:solidFill>
                            <a:srgbClr val="FFFFF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sym typeface="나눔스퀘어"/>
                        </a:rPr>
                        <a:t>88</a:t>
                      </a:r>
                    </a:p>
                  </a:txBody>
                  <a:tcPr marL="50800" marR="50800" marT="50800" marB="50800" anchor="ctr" horzOverflow="overflow"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 dirty="0">
                          <a:solidFill>
                            <a:srgbClr val="FFFFF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sym typeface="나눔스퀘어"/>
                        </a:rPr>
                        <a:t>3c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84" name="표"/>
          <p:cNvGraphicFramePr/>
          <p:nvPr>
            <p:extLst>
              <p:ext uri="{D42A27DB-BD31-4B8C-83A1-F6EECF244321}">
                <p14:modId xmlns:p14="http://schemas.microsoft.com/office/powerpoint/2010/main" val="1389188008"/>
              </p:ext>
            </p:extLst>
          </p:nvPr>
        </p:nvGraphicFramePr>
        <p:xfrm>
          <a:off x="4686300" y="1474164"/>
          <a:ext cx="825500" cy="33020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825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5500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 dirty="0">
                          <a:solidFill>
                            <a:srgbClr val="FFFFF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sym typeface="나눔스퀘어"/>
                        </a:rPr>
                        <a:t>09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 dirty="0" err="1">
                          <a:solidFill>
                            <a:srgbClr val="FFFFF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sym typeface="나눔스퀘어"/>
                        </a:rPr>
                        <a:t>cf</a:t>
                      </a:r>
                      <a:endParaRPr sz="2200" dirty="0">
                        <a:solidFill>
                          <a:srgbClr val="FFFFFF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sym typeface="나눔스퀘어"/>
                      </a:endParaRP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 dirty="0">
                          <a:solidFill>
                            <a:srgbClr val="FFFFF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sym typeface="나눔스퀘어"/>
                        </a:rPr>
                        <a:t>4f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 dirty="0">
                          <a:solidFill>
                            <a:srgbClr val="FFFFF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sym typeface="나눔스퀘어"/>
                        </a:rPr>
                        <a:t>3c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R w="12700">
                      <a:solidFill>
                        <a:srgbClr val="D6D6D6"/>
                      </a:solidFill>
                      <a:miter lim="400000"/>
                    </a:lnR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85" name="표"/>
          <p:cNvGraphicFramePr/>
          <p:nvPr>
            <p:extLst>
              <p:ext uri="{D42A27DB-BD31-4B8C-83A1-F6EECF244321}">
                <p14:modId xmlns:p14="http://schemas.microsoft.com/office/powerpoint/2010/main" val="2058029838"/>
              </p:ext>
            </p:extLst>
          </p:nvPr>
        </p:nvGraphicFramePr>
        <p:xfrm>
          <a:off x="7952432" y="1488745"/>
          <a:ext cx="825500" cy="33020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825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5500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 dirty="0" err="1">
                          <a:solidFill>
                            <a:srgbClr val="FFFFF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sym typeface="나눔스퀘어"/>
                        </a:rPr>
                        <a:t>cf</a:t>
                      </a:r>
                      <a:endParaRPr sz="2200" dirty="0">
                        <a:solidFill>
                          <a:srgbClr val="FFFFFF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sym typeface="나눔스퀘어"/>
                      </a:endParaRP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 dirty="0">
                          <a:solidFill>
                            <a:srgbClr val="FFFFF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sym typeface="나눔스퀘어"/>
                        </a:rPr>
                        <a:t>4f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 dirty="0">
                          <a:solidFill>
                            <a:srgbClr val="FFFFF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sym typeface="나눔스퀘어"/>
                        </a:rPr>
                        <a:t>3c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 dirty="0">
                          <a:solidFill>
                            <a:srgbClr val="FFFFF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sym typeface="나눔스퀘어"/>
                        </a:rPr>
                        <a:t>09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R w="12700">
                      <a:solidFill>
                        <a:srgbClr val="D6D6D6"/>
                      </a:solidFill>
                      <a:miter lim="400000"/>
                    </a:lnR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86" name="선"/>
          <p:cNvSpPr/>
          <p:nvPr/>
        </p:nvSpPr>
        <p:spPr>
          <a:xfrm>
            <a:off x="4356100" y="1829764"/>
            <a:ext cx="317500" cy="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나눔스퀘어"/>
              </a:defRPr>
            </a:pPr>
            <a:endParaRPr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7" name="선"/>
          <p:cNvSpPr/>
          <p:nvPr/>
        </p:nvSpPr>
        <p:spPr>
          <a:xfrm flipV="1">
            <a:off x="4368800" y="1829764"/>
            <a:ext cx="0" cy="2590801"/>
          </a:xfrm>
          <a:prstGeom prst="line">
            <a:avLst/>
          </a:prstGeom>
          <a:ln w="25400">
            <a:solidFill>
              <a:srgbClr val="FFFFFF"/>
            </a:solidFill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나눔스퀘어"/>
              </a:defRPr>
            </a:pPr>
            <a:endParaRPr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8" name="선"/>
          <p:cNvSpPr/>
          <p:nvPr/>
        </p:nvSpPr>
        <p:spPr>
          <a:xfrm flipV="1">
            <a:off x="4356100" y="4420564"/>
            <a:ext cx="317500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나눔스퀘어"/>
              </a:defRPr>
            </a:pPr>
            <a:endParaRPr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89" name="SubBytes"/>
          <p:cNvSpPr/>
          <p:nvPr/>
        </p:nvSpPr>
        <p:spPr>
          <a:xfrm>
            <a:off x="9089082" y="2393972"/>
            <a:ext cx="1837383" cy="1538586"/>
          </a:xfrm>
          <a:prstGeom prst="rightArrow">
            <a:avLst>
              <a:gd name="adj1" fmla="val 32000"/>
              <a:gd name="adj2" fmla="val 69427"/>
            </a:avLst>
          </a:prstGeom>
          <a:solidFill>
            <a:schemeClr val="accent1">
              <a:lumOff val="13529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나눔스퀘어"/>
              </a:defRPr>
            </a:lvl1pPr>
          </a:lstStyle>
          <a:p>
            <a:r>
              <a:rPr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SubBytes</a:t>
            </a:r>
            <a:endParaRPr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aphicFrame>
        <p:nvGraphicFramePr>
          <p:cNvPr id="190" name="표"/>
          <p:cNvGraphicFramePr/>
          <p:nvPr>
            <p:extLst>
              <p:ext uri="{D42A27DB-BD31-4B8C-83A1-F6EECF244321}">
                <p14:modId xmlns:p14="http://schemas.microsoft.com/office/powerpoint/2010/main" val="585976123"/>
              </p:ext>
            </p:extLst>
          </p:nvPr>
        </p:nvGraphicFramePr>
        <p:xfrm>
          <a:off x="11224914" y="1474164"/>
          <a:ext cx="825500" cy="33020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825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5500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 dirty="0">
                          <a:solidFill>
                            <a:srgbClr val="FFFFF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sym typeface="나눔스퀘어"/>
                        </a:rPr>
                        <a:t>8a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 dirty="0">
                          <a:solidFill>
                            <a:srgbClr val="FFFFF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sym typeface="나눔스퀘어"/>
                        </a:rPr>
                        <a:t>84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R w="12700">
                      <a:solidFill>
                        <a:srgbClr val="D6D6D6"/>
                      </a:solidFill>
                      <a:miter lim="400000"/>
                    </a:ln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 dirty="0">
                          <a:solidFill>
                            <a:srgbClr val="FFFFF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sym typeface="나눔스퀘어"/>
                        </a:rPr>
                        <a:t>eb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R w="12700">
                      <a:solidFill>
                        <a:srgbClr val="D6D6D6"/>
                      </a:solidFill>
                      <a:miter lim="400000"/>
                    </a:lnR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 dirty="0">
                          <a:solidFill>
                            <a:srgbClr val="FFFFF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sym typeface="나눔스퀘어"/>
                        </a:rPr>
                        <a:t>01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R w="12700">
                      <a:solidFill>
                        <a:srgbClr val="D6D6D6"/>
                      </a:solidFill>
                      <a:miter lim="400000"/>
                    </a:lnR>
                    <a:lnB w="12700">
                      <a:solidFill>
                        <a:srgbClr val="D6D6D6"/>
                      </a:solidFill>
                      <a:miter lim="400000"/>
                    </a:lnB>
                    <a:solidFill>
                      <a:schemeClr val="accent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91" name="표"/>
          <p:cNvGraphicFramePr/>
          <p:nvPr>
            <p:extLst>
              <p:ext uri="{D42A27DB-BD31-4B8C-83A1-F6EECF244321}">
                <p14:modId xmlns:p14="http://schemas.microsoft.com/office/powerpoint/2010/main" val="1242052449"/>
              </p:ext>
            </p:extLst>
          </p:nvPr>
        </p:nvGraphicFramePr>
        <p:xfrm>
          <a:off x="1724967" y="5715964"/>
          <a:ext cx="635000" cy="29210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63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30250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 dirty="0">
                          <a:solidFill>
                            <a:srgbClr val="FFFFF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sym typeface="나눔스퀘어"/>
                        </a:rPr>
                        <a:t>2b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0250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 dirty="0">
                          <a:solidFill>
                            <a:srgbClr val="FFFFF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sym typeface="나눔스퀘어"/>
                        </a:rPr>
                        <a:t>7e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0250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 dirty="0">
                          <a:solidFill>
                            <a:srgbClr val="FFFFF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sym typeface="나눔스퀘어"/>
                        </a:rPr>
                        <a:t>15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0250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 dirty="0">
                          <a:solidFill>
                            <a:srgbClr val="FFFFF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sym typeface="나눔스퀘어"/>
                        </a:rPr>
                        <a:t>16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R w="12700">
                      <a:solidFill>
                        <a:srgbClr val="D6D6D6"/>
                      </a:solidFill>
                      <a:miter lim="400000"/>
                    </a:lnR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92" name="표"/>
          <p:cNvGraphicFramePr/>
          <p:nvPr>
            <p:extLst>
              <p:ext uri="{D42A27DB-BD31-4B8C-83A1-F6EECF244321}">
                <p14:modId xmlns:p14="http://schemas.microsoft.com/office/powerpoint/2010/main" val="2791743004"/>
              </p:ext>
            </p:extLst>
          </p:nvPr>
        </p:nvGraphicFramePr>
        <p:xfrm>
          <a:off x="3234729" y="5731815"/>
          <a:ext cx="635000" cy="29210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63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30250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 dirty="0">
                          <a:solidFill>
                            <a:srgbClr val="FFFFF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sym typeface="나눔스퀘어"/>
                        </a:rPr>
                        <a:t>8a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0250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 dirty="0">
                          <a:solidFill>
                            <a:srgbClr val="FFFFF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sym typeface="나눔스퀘어"/>
                        </a:rPr>
                        <a:t>84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0250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 dirty="0">
                          <a:solidFill>
                            <a:srgbClr val="FFFFF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sym typeface="나눔스퀘어"/>
                        </a:rPr>
                        <a:t>eb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0250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 dirty="0">
                          <a:solidFill>
                            <a:srgbClr val="FFFFF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sym typeface="나눔스퀘어"/>
                        </a:rPr>
                        <a:t>01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R w="12700">
                      <a:solidFill>
                        <a:srgbClr val="D6D6D6"/>
                      </a:solidFill>
                      <a:miter lim="400000"/>
                    </a:lnR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193" name="표"/>
          <p:cNvGraphicFramePr/>
          <p:nvPr>
            <p:extLst>
              <p:ext uri="{D42A27DB-BD31-4B8C-83A1-F6EECF244321}">
                <p14:modId xmlns:p14="http://schemas.microsoft.com/office/powerpoint/2010/main" val="2239159324"/>
              </p:ext>
            </p:extLst>
          </p:nvPr>
        </p:nvGraphicFramePr>
        <p:xfrm>
          <a:off x="4793418" y="5715964"/>
          <a:ext cx="635000" cy="29210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635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30250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 dirty="0">
                          <a:solidFill>
                            <a:srgbClr val="FFFFF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sym typeface="나눔스퀘어"/>
                        </a:rPr>
                        <a:t>01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30250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 dirty="0">
                          <a:solidFill>
                            <a:srgbClr val="FFFFF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sym typeface="나눔스퀘어"/>
                        </a:rPr>
                        <a:t>00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30250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 dirty="0">
                          <a:solidFill>
                            <a:srgbClr val="FFFFF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sym typeface="나눔스퀘어"/>
                        </a:rPr>
                        <a:t>00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30250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 dirty="0">
                          <a:solidFill>
                            <a:srgbClr val="FFFFF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sym typeface="나눔스퀘어"/>
                        </a:rPr>
                        <a:t>00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R w="12700">
                      <a:solidFill>
                        <a:srgbClr val="D6D6D6"/>
                      </a:solidFill>
                      <a:miter lim="400000"/>
                    </a:lnR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194" name="의료 기관 십자가"/>
          <p:cNvSpPr/>
          <p:nvPr/>
        </p:nvSpPr>
        <p:spPr>
          <a:xfrm>
            <a:off x="2569994" y="6945934"/>
            <a:ext cx="461059" cy="4610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  <a:close/>
                <a:moveTo>
                  <a:pt x="8005" y="3400"/>
                </a:moveTo>
                <a:lnTo>
                  <a:pt x="13596" y="3400"/>
                </a:lnTo>
                <a:lnTo>
                  <a:pt x="13596" y="8006"/>
                </a:lnTo>
                <a:lnTo>
                  <a:pt x="18201" y="8006"/>
                </a:lnTo>
                <a:lnTo>
                  <a:pt x="18201" y="13595"/>
                </a:lnTo>
                <a:lnTo>
                  <a:pt x="13596" y="13595"/>
                </a:lnTo>
                <a:lnTo>
                  <a:pt x="13596" y="18201"/>
                </a:lnTo>
                <a:lnTo>
                  <a:pt x="8005" y="18201"/>
                </a:lnTo>
                <a:lnTo>
                  <a:pt x="8005" y="13595"/>
                </a:lnTo>
                <a:lnTo>
                  <a:pt x="3400" y="13595"/>
                </a:lnTo>
                <a:lnTo>
                  <a:pt x="3400" y="8006"/>
                </a:lnTo>
                <a:lnTo>
                  <a:pt x="8005" y="8006"/>
                </a:lnTo>
                <a:lnTo>
                  <a:pt x="8005" y="3400"/>
                </a:lnTo>
                <a:close/>
              </a:path>
            </a:pathLst>
          </a:custGeom>
          <a:solidFill>
            <a:schemeClr val="accent1">
              <a:lumOff val="13529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나눔스퀘어"/>
              </a:defRPr>
            </a:pPr>
            <a:endParaRPr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95" name="의료 기관 십자가"/>
          <p:cNvSpPr/>
          <p:nvPr/>
        </p:nvSpPr>
        <p:spPr>
          <a:xfrm>
            <a:off x="4104219" y="6945934"/>
            <a:ext cx="461060" cy="4610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  <a:close/>
                <a:moveTo>
                  <a:pt x="8005" y="3400"/>
                </a:moveTo>
                <a:lnTo>
                  <a:pt x="13596" y="3400"/>
                </a:lnTo>
                <a:lnTo>
                  <a:pt x="13596" y="8006"/>
                </a:lnTo>
                <a:lnTo>
                  <a:pt x="18201" y="8006"/>
                </a:lnTo>
                <a:lnTo>
                  <a:pt x="18201" y="13595"/>
                </a:lnTo>
                <a:lnTo>
                  <a:pt x="13596" y="13595"/>
                </a:lnTo>
                <a:lnTo>
                  <a:pt x="13596" y="18201"/>
                </a:lnTo>
                <a:lnTo>
                  <a:pt x="8005" y="18201"/>
                </a:lnTo>
                <a:lnTo>
                  <a:pt x="8005" y="13595"/>
                </a:lnTo>
                <a:lnTo>
                  <a:pt x="3400" y="13595"/>
                </a:lnTo>
                <a:lnTo>
                  <a:pt x="3400" y="8006"/>
                </a:lnTo>
                <a:lnTo>
                  <a:pt x="8005" y="8006"/>
                </a:lnTo>
                <a:lnTo>
                  <a:pt x="8005" y="3400"/>
                </a:lnTo>
                <a:close/>
              </a:path>
            </a:pathLst>
          </a:custGeom>
          <a:solidFill>
            <a:schemeClr val="accent1">
              <a:lumOff val="13529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나눔스퀘어"/>
              </a:defRPr>
            </a:pPr>
            <a:endParaRPr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96" name="화살표 11"/>
          <p:cNvSpPr/>
          <p:nvPr/>
        </p:nvSpPr>
        <p:spPr>
          <a:xfrm>
            <a:off x="5656558" y="6797499"/>
            <a:ext cx="1006673" cy="7579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469" y="0"/>
                </a:moveTo>
                <a:cubicBezTo>
                  <a:pt x="13010" y="0"/>
                  <a:pt x="12551" y="232"/>
                  <a:pt x="12200" y="697"/>
                </a:cubicBezTo>
                <a:cubicBezTo>
                  <a:pt x="11500" y="1626"/>
                  <a:pt x="11500" y="3135"/>
                  <a:pt x="12200" y="4065"/>
                </a:cubicBezTo>
                <a:lnTo>
                  <a:pt x="15479" y="8419"/>
                </a:lnTo>
                <a:lnTo>
                  <a:pt x="1793" y="8419"/>
                </a:lnTo>
                <a:cubicBezTo>
                  <a:pt x="802" y="8419"/>
                  <a:pt x="0" y="9485"/>
                  <a:pt x="0" y="10800"/>
                </a:cubicBezTo>
                <a:cubicBezTo>
                  <a:pt x="0" y="12115"/>
                  <a:pt x="802" y="13181"/>
                  <a:pt x="1793" y="13181"/>
                </a:cubicBezTo>
                <a:lnTo>
                  <a:pt x="15479" y="13181"/>
                </a:lnTo>
                <a:lnTo>
                  <a:pt x="12200" y="17535"/>
                </a:lnTo>
                <a:cubicBezTo>
                  <a:pt x="11500" y="18465"/>
                  <a:pt x="11500" y="19974"/>
                  <a:pt x="12200" y="20903"/>
                </a:cubicBezTo>
                <a:cubicBezTo>
                  <a:pt x="12551" y="21368"/>
                  <a:pt x="13010" y="21600"/>
                  <a:pt x="13469" y="21600"/>
                </a:cubicBezTo>
                <a:cubicBezTo>
                  <a:pt x="13927" y="21600"/>
                  <a:pt x="14387" y="21368"/>
                  <a:pt x="14737" y="20903"/>
                </a:cubicBezTo>
                <a:lnTo>
                  <a:pt x="21074" y="12484"/>
                </a:lnTo>
                <a:cubicBezTo>
                  <a:pt x="21424" y="12019"/>
                  <a:pt x="21600" y="11409"/>
                  <a:pt x="21600" y="10800"/>
                </a:cubicBezTo>
                <a:cubicBezTo>
                  <a:pt x="21600" y="10191"/>
                  <a:pt x="21424" y="9581"/>
                  <a:pt x="21074" y="9116"/>
                </a:cubicBezTo>
                <a:lnTo>
                  <a:pt x="14737" y="697"/>
                </a:lnTo>
                <a:cubicBezTo>
                  <a:pt x="14387" y="232"/>
                  <a:pt x="13927" y="0"/>
                  <a:pt x="13469" y="0"/>
                </a:cubicBezTo>
                <a:close/>
              </a:path>
            </a:pathLst>
          </a:custGeom>
          <a:solidFill>
            <a:schemeClr val="accent1">
              <a:lumOff val="13529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나눔스퀘어"/>
              </a:defRPr>
            </a:pPr>
            <a:endParaRPr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aphicFrame>
        <p:nvGraphicFramePr>
          <p:cNvPr id="197" name="표"/>
          <p:cNvGraphicFramePr/>
          <p:nvPr>
            <p:extLst>
              <p:ext uri="{D42A27DB-BD31-4B8C-83A1-F6EECF244321}">
                <p14:modId xmlns:p14="http://schemas.microsoft.com/office/powerpoint/2010/main" val="3624855787"/>
              </p:ext>
            </p:extLst>
          </p:nvPr>
        </p:nvGraphicFramePr>
        <p:xfrm>
          <a:off x="6885020" y="5731815"/>
          <a:ext cx="698500" cy="29972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698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749300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 dirty="0">
                          <a:solidFill>
                            <a:srgbClr val="FFFFF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sym typeface="나눔스퀘어"/>
                        </a:rPr>
                        <a:t>a0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749300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 dirty="0">
                          <a:solidFill>
                            <a:srgbClr val="FFFFF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sym typeface="나눔스퀘어"/>
                        </a:rPr>
                        <a:t>fa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49300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 dirty="0" err="1">
                          <a:solidFill>
                            <a:srgbClr val="FFFFF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sym typeface="나눔스퀘어"/>
                        </a:rPr>
                        <a:t>fe</a:t>
                      </a:r>
                      <a:endParaRPr sz="2200" dirty="0">
                        <a:solidFill>
                          <a:srgbClr val="FFFFFF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sym typeface="나눔스퀘어"/>
                      </a:endParaRP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749300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 dirty="0">
                          <a:solidFill>
                            <a:srgbClr val="FFFFF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sym typeface="나눔스퀘어"/>
                        </a:rPr>
                        <a:t>17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R w="12700">
                      <a:solidFill>
                        <a:srgbClr val="D6D6D6"/>
                      </a:solidFill>
                      <a:miter lim="400000"/>
                    </a:lnR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04" name="연결선"/>
          <p:cNvSpPr/>
          <p:nvPr/>
        </p:nvSpPr>
        <p:spPr>
          <a:xfrm>
            <a:off x="3548379" y="4965700"/>
            <a:ext cx="8074661" cy="57658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0" y="11894"/>
                </a:lnTo>
                <a:lnTo>
                  <a:pt x="21600" y="11894"/>
                </a:lnTo>
                <a:lnTo>
                  <a:pt x="21600" y="0"/>
                </a:lnTo>
              </a:path>
            </a:pathLst>
          </a:custGeom>
          <a:ln w="25400">
            <a:solidFill>
              <a:srgbClr val="FFFFFF"/>
            </a:solidFill>
            <a:miter lim="400000"/>
            <a:headEnd type="triangle"/>
          </a:ln>
        </p:spPr>
        <p:txBody>
          <a:bodyPr/>
          <a:lstStyle/>
          <a:p>
            <a:endParaRPr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graphicFrame>
        <p:nvGraphicFramePr>
          <p:cNvPr id="199" name="표"/>
          <p:cNvGraphicFramePr/>
          <p:nvPr>
            <p:extLst>
              <p:ext uri="{D42A27DB-BD31-4B8C-83A1-F6EECF244321}">
                <p14:modId xmlns:p14="http://schemas.microsoft.com/office/powerpoint/2010/main" val="739856699"/>
              </p:ext>
            </p:extLst>
          </p:nvPr>
        </p:nvGraphicFramePr>
        <p:xfrm>
          <a:off x="8081309" y="7070395"/>
          <a:ext cx="4744440" cy="174752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47444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7444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47444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47444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4744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474444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474444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  <a:gridCol w="474444">
                  <a:extLst>
                    <a:ext uri="{9D8B030D-6E8A-4147-A177-3AD203B41FA5}">
                      <a16:colId xmlns:a16="http://schemas.microsoft.com/office/drawing/2014/main" val="20007"/>
                    </a:ext>
                  </a:extLst>
                </a:gridCol>
                <a:gridCol w="474444">
                  <a:extLst>
                    <a:ext uri="{9D8B030D-6E8A-4147-A177-3AD203B41FA5}">
                      <a16:colId xmlns:a16="http://schemas.microsoft.com/office/drawing/2014/main" val="20008"/>
                    </a:ext>
                  </a:extLst>
                </a:gridCol>
                <a:gridCol w="474444">
                  <a:extLst>
                    <a:ext uri="{9D8B030D-6E8A-4147-A177-3AD203B41FA5}">
                      <a16:colId xmlns:a16="http://schemas.microsoft.com/office/drawing/2014/main" val="20009"/>
                    </a:ext>
                  </a:extLst>
                </a:gridCol>
              </a:tblGrid>
              <a:tr h="423324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 dirty="0">
                          <a:solidFill>
                            <a:srgbClr val="FFFFF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sym typeface="나눔스퀘어"/>
                        </a:rPr>
                        <a:t>01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T w="12700">
                      <a:solidFill>
                        <a:srgbClr val="D6D6D6"/>
                      </a:solidFill>
                      <a:miter lim="400000"/>
                    </a:lnT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 dirty="0">
                          <a:solidFill>
                            <a:srgbClr val="FFFFF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sym typeface="나눔스퀘어"/>
                        </a:rPr>
                        <a:t>02</a:t>
                      </a:r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 dirty="0">
                          <a:solidFill>
                            <a:srgbClr val="FFFFF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sym typeface="나눔스퀘어"/>
                        </a:rPr>
                        <a:t>04</a:t>
                      </a:r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 dirty="0">
                          <a:solidFill>
                            <a:srgbClr val="FFFFF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sym typeface="나눔스퀘어"/>
                        </a:rPr>
                        <a:t>08</a:t>
                      </a:r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 dirty="0">
                          <a:solidFill>
                            <a:srgbClr val="FFFFF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sym typeface="나눔스퀘어"/>
                        </a:rPr>
                        <a:t>10</a:t>
                      </a:r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 dirty="0">
                          <a:solidFill>
                            <a:srgbClr val="FFFFF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sym typeface="나눔스퀘어"/>
                        </a:rPr>
                        <a:t>20</a:t>
                      </a:r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 dirty="0">
                          <a:solidFill>
                            <a:srgbClr val="FFFFF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sym typeface="나눔스퀘어"/>
                        </a:rPr>
                        <a:t>40</a:t>
                      </a:r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 dirty="0">
                          <a:solidFill>
                            <a:srgbClr val="FFFFF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sym typeface="나눔스퀘어"/>
                        </a:rPr>
                        <a:t>80</a:t>
                      </a:r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 dirty="0">
                          <a:solidFill>
                            <a:srgbClr val="FFFFF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sym typeface="나눔스퀘어"/>
                        </a:rPr>
                        <a:t>1b</a:t>
                      </a:r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 dirty="0">
                          <a:solidFill>
                            <a:srgbClr val="FFFFF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sym typeface="나눔스퀘어"/>
                        </a:rPr>
                        <a:t>36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423324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 dirty="0">
                          <a:solidFill>
                            <a:srgbClr val="FFFFF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sym typeface="나눔스퀘어"/>
                        </a:rPr>
                        <a:t>00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 dirty="0">
                          <a:solidFill>
                            <a:srgbClr val="FFFFF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sym typeface="나눔스퀘어"/>
                        </a:rPr>
                        <a:t>00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 dirty="0">
                          <a:solidFill>
                            <a:srgbClr val="FFFFF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sym typeface="나눔스퀘어"/>
                        </a:rPr>
                        <a:t>00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 dirty="0">
                          <a:solidFill>
                            <a:srgbClr val="FFFFF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sym typeface="나눔스퀘어"/>
                        </a:rPr>
                        <a:t>00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 dirty="0">
                          <a:solidFill>
                            <a:srgbClr val="FFFFF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sym typeface="나눔스퀘어"/>
                        </a:rPr>
                        <a:t>00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 dirty="0">
                          <a:solidFill>
                            <a:srgbClr val="FFFFF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sym typeface="나눔스퀘어"/>
                        </a:rPr>
                        <a:t>00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 dirty="0">
                          <a:solidFill>
                            <a:srgbClr val="FFFFF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sym typeface="나눔스퀘어"/>
                        </a:rPr>
                        <a:t>00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 dirty="0">
                          <a:solidFill>
                            <a:srgbClr val="FFFFF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sym typeface="나눔스퀘어"/>
                        </a:rPr>
                        <a:t>00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 dirty="0">
                          <a:solidFill>
                            <a:srgbClr val="FFFFF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sym typeface="나눔스퀘어"/>
                        </a:rPr>
                        <a:t>00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 dirty="0">
                          <a:solidFill>
                            <a:srgbClr val="FFFFF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sym typeface="나눔스퀘어"/>
                        </a:rPr>
                        <a:t>00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423324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 dirty="0">
                          <a:solidFill>
                            <a:srgbClr val="FFFFF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sym typeface="나눔스퀘어"/>
                        </a:rPr>
                        <a:t>00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 dirty="0">
                          <a:solidFill>
                            <a:srgbClr val="FFFFF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sym typeface="나눔스퀘어"/>
                        </a:rPr>
                        <a:t>00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 dirty="0">
                          <a:solidFill>
                            <a:srgbClr val="FFFFF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sym typeface="나눔스퀘어"/>
                        </a:rPr>
                        <a:t>00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 dirty="0">
                          <a:solidFill>
                            <a:srgbClr val="FFFFF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sym typeface="나눔스퀘어"/>
                        </a:rPr>
                        <a:t>00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 dirty="0">
                          <a:solidFill>
                            <a:srgbClr val="FFFFF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sym typeface="나눔스퀘어"/>
                        </a:rPr>
                        <a:t>00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 dirty="0">
                          <a:solidFill>
                            <a:srgbClr val="FFFFF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sym typeface="나눔스퀘어"/>
                        </a:rPr>
                        <a:t>00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 dirty="0">
                          <a:solidFill>
                            <a:srgbClr val="FFFFF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sym typeface="나눔스퀘어"/>
                        </a:rPr>
                        <a:t>00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 dirty="0">
                          <a:solidFill>
                            <a:srgbClr val="FFFFF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sym typeface="나눔스퀘어"/>
                        </a:rPr>
                        <a:t>00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 dirty="0">
                          <a:solidFill>
                            <a:srgbClr val="FFFFF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sym typeface="나눔스퀘어"/>
                        </a:rPr>
                        <a:t>00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 dirty="0">
                          <a:solidFill>
                            <a:srgbClr val="FFFFF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sym typeface="나눔스퀘어"/>
                        </a:rPr>
                        <a:t>00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423324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 dirty="0">
                          <a:solidFill>
                            <a:srgbClr val="FFFFF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sym typeface="나눔스퀘어"/>
                        </a:rPr>
                        <a:t>00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B w="12700">
                      <a:solidFill>
                        <a:srgbClr val="D6D6D6"/>
                      </a:solidFill>
                      <a:miter lim="400000"/>
                    </a:lnB>
                    <a:solidFill>
                      <a:schemeClr val="accent3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 dirty="0">
                          <a:solidFill>
                            <a:srgbClr val="FFFFF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sym typeface="나눔스퀘어"/>
                        </a:rPr>
                        <a:t>00</a:t>
                      </a:r>
                    </a:p>
                  </a:txBody>
                  <a:tcPr marL="50800" marR="50800" marT="50800" marB="50800" anchor="ctr" horzOverflow="overflow"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 dirty="0">
                          <a:solidFill>
                            <a:srgbClr val="FFFFF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sym typeface="나눔스퀘어"/>
                        </a:rPr>
                        <a:t>00</a:t>
                      </a:r>
                    </a:p>
                  </a:txBody>
                  <a:tcPr marL="50800" marR="50800" marT="50800" marB="50800" anchor="ctr" horzOverflow="overflow"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 dirty="0">
                          <a:solidFill>
                            <a:srgbClr val="FFFFF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sym typeface="나눔스퀘어"/>
                        </a:rPr>
                        <a:t>00</a:t>
                      </a:r>
                    </a:p>
                  </a:txBody>
                  <a:tcPr marL="50800" marR="50800" marT="50800" marB="50800" anchor="ctr" horzOverflow="overflow"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 dirty="0">
                          <a:solidFill>
                            <a:srgbClr val="FFFFF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sym typeface="나눔스퀘어"/>
                        </a:rPr>
                        <a:t>00</a:t>
                      </a:r>
                    </a:p>
                  </a:txBody>
                  <a:tcPr marL="50800" marR="50800" marT="50800" marB="50800" anchor="ctr" horzOverflow="overflow"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 dirty="0">
                          <a:solidFill>
                            <a:srgbClr val="FFFFF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sym typeface="나눔스퀘어"/>
                        </a:rPr>
                        <a:t>00</a:t>
                      </a:r>
                    </a:p>
                  </a:txBody>
                  <a:tcPr marL="50800" marR="50800" marT="50800" marB="50800" anchor="ctr" horzOverflow="overflow"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 dirty="0">
                          <a:solidFill>
                            <a:srgbClr val="FFFFF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sym typeface="나눔스퀘어"/>
                        </a:rPr>
                        <a:t>00</a:t>
                      </a:r>
                    </a:p>
                  </a:txBody>
                  <a:tcPr marL="50800" marR="50800" marT="50800" marB="50800" anchor="ctr" horzOverflow="overflow"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 dirty="0">
                          <a:solidFill>
                            <a:srgbClr val="FFFFF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sym typeface="나눔스퀘어"/>
                        </a:rPr>
                        <a:t>00</a:t>
                      </a:r>
                    </a:p>
                  </a:txBody>
                  <a:tcPr marL="50800" marR="50800" marT="50800" marB="50800" anchor="ctr" horzOverflow="overflow"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 dirty="0">
                          <a:solidFill>
                            <a:srgbClr val="FFFFF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sym typeface="나눔스퀘어"/>
                        </a:rPr>
                        <a:t>00</a:t>
                      </a:r>
                    </a:p>
                  </a:txBody>
                  <a:tcPr marL="50800" marR="50800" marT="50800" marB="50800" anchor="ctr" horzOverflow="overflow"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 dirty="0">
                          <a:solidFill>
                            <a:srgbClr val="FFFFF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sym typeface="나눔스퀘어"/>
                        </a:rPr>
                        <a:t>00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05" name="연결선"/>
          <p:cNvSpPr/>
          <p:nvPr/>
        </p:nvSpPr>
        <p:spPr>
          <a:xfrm>
            <a:off x="5100320" y="8747760"/>
            <a:ext cx="3190240" cy="70104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0"/>
                </a:moveTo>
                <a:lnTo>
                  <a:pt x="0" y="21600"/>
                </a:lnTo>
                <a:lnTo>
                  <a:pt x="21600" y="21600"/>
                </a:lnTo>
                <a:lnTo>
                  <a:pt x="21600" y="5596"/>
                </a:lnTo>
              </a:path>
            </a:pathLst>
          </a:custGeom>
          <a:ln w="25400">
            <a:solidFill>
              <a:srgbClr val="FFFFFF"/>
            </a:solidFill>
            <a:miter lim="400000"/>
            <a:headEnd type="triangle"/>
          </a:ln>
        </p:spPr>
        <p:txBody>
          <a:bodyPr/>
          <a:lstStyle/>
          <a:p>
            <a:endParaRPr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01" name="Rcon"/>
          <p:cNvSpPr txBox="1"/>
          <p:nvPr/>
        </p:nvSpPr>
        <p:spPr>
          <a:xfrm>
            <a:off x="8115616" y="6425799"/>
            <a:ext cx="823944" cy="47192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Rcon</a:t>
            </a:r>
            <a:endParaRPr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2" name="선"/>
          <p:cNvSpPr/>
          <p:nvPr/>
        </p:nvSpPr>
        <p:spPr>
          <a:xfrm>
            <a:off x="869306" y="5042553"/>
            <a:ext cx="729685" cy="219014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840" y="0"/>
                </a:moveTo>
                <a:lnTo>
                  <a:pt x="0" y="21600"/>
                </a:lnTo>
                <a:lnTo>
                  <a:pt x="21600" y="21575"/>
                </a:lnTo>
              </a:path>
            </a:pathLst>
          </a:cu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나눔스퀘어"/>
              </a:defRPr>
            </a:pPr>
            <a:endParaRPr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03" name="RotWord"/>
          <p:cNvSpPr/>
          <p:nvPr/>
        </p:nvSpPr>
        <p:spPr>
          <a:xfrm>
            <a:off x="5816600" y="2355872"/>
            <a:ext cx="1837383" cy="1538586"/>
          </a:xfrm>
          <a:prstGeom prst="rightArrow">
            <a:avLst>
              <a:gd name="adj1" fmla="val 32000"/>
              <a:gd name="adj2" fmla="val 69427"/>
            </a:avLst>
          </a:prstGeom>
          <a:solidFill>
            <a:schemeClr val="accent1">
              <a:lumOff val="13529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나눔스퀘어"/>
              </a:defRPr>
            </a:lvl1pPr>
          </a:lstStyle>
          <a:p>
            <a:r>
              <a:rPr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RotWord</a:t>
            </a:r>
            <a:endParaRPr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628551794"/>
      </p:ext>
    </p:extLst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8" name="Plain Text"/>
          <p:cNvSpPr/>
          <p:nvPr/>
        </p:nvSpPr>
        <p:spPr>
          <a:xfrm>
            <a:off x="5494350" y="677862"/>
            <a:ext cx="2032001" cy="508001"/>
          </a:xfrm>
          <a:prstGeom prst="rect">
            <a:avLst/>
          </a:prstGeom>
          <a:solidFill>
            <a:schemeClr val="accent1">
              <a:lumOff val="13529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나눔스퀘어"/>
              </a:defRPr>
            </a:lvl1pPr>
          </a:lstStyle>
          <a:p>
            <a:r>
              <a:rPr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Plain Text</a:t>
            </a:r>
          </a:p>
        </p:txBody>
      </p:sp>
      <p:sp>
        <p:nvSpPr>
          <p:cNvPr id="129" name="AddRoundKey"/>
          <p:cNvSpPr/>
          <p:nvPr/>
        </p:nvSpPr>
        <p:spPr>
          <a:xfrm>
            <a:off x="5494350" y="1508124"/>
            <a:ext cx="2032001" cy="508001"/>
          </a:xfrm>
          <a:prstGeom prst="rect">
            <a:avLst/>
          </a:prstGeom>
          <a:solidFill>
            <a:schemeClr val="accent1">
              <a:lumOff val="13529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나눔스퀘어"/>
              </a:defRPr>
            </a:lvl1pPr>
          </a:lstStyle>
          <a:p>
            <a:r>
              <a:rPr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AddRoundKey</a:t>
            </a:r>
            <a:endParaRPr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0" name="SubBytes"/>
          <p:cNvSpPr/>
          <p:nvPr/>
        </p:nvSpPr>
        <p:spPr>
          <a:xfrm>
            <a:off x="5494350" y="2759868"/>
            <a:ext cx="2032001" cy="50800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나눔스퀘어"/>
              </a:defRPr>
            </a:lvl1pPr>
          </a:lstStyle>
          <a:p>
            <a:r>
              <a:rPr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SubBytes</a:t>
            </a:r>
            <a:endParaRPr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1" name="ShiftRows"/>
          <p:cNvSpPr/>
          <p:nvPr/>
        </p:nvSpPr>
        <p:spPr>
          <a:xfrm>
            <a:off x="5494350" y="7737475"/>
            <a:ext cx="2032001" cy="508000"/>
          </a:xfrm>
          <a:prstGeom prst="rect">
            <a:avLst/>
          </a:prstGeom>
          <a:solidFill>
            <a:schemeClr val="accent1">
              <a:lumOff val="13529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나눔스퀘어"/>
              </a:defRPr>
            </a:lvl1pPr>
          </a:lstStyle>
          <a:p>
            <a:r>
              <a:rPr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ShiftRows</a:t>
            </a:r>
            <a:endParaRPr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2" name="MixColumns"/>
          <p:cNvSpPr/>
          <p:nvPr/>
        </p:nvSpPr>
        <p:spPr>
          <a:xfrm>
            <a:off x="5494350" y="4622800"/>
            <a:ext cx="2032001" cy="508000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나눔스퀘어"/>
              </a:defRPr>
            </a:lvl1pPr>
          </a:lstStyle>
          <a:p>
            <a:r>
              <a:rPr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MixColumns</a:t>
            </a:r>
            <a:endParaRPr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3" name="KeySchedule"/>
          <p:cNvSpPr/>
          <p:nvPr/>
        </p:nvSpPr>
        <p:spPr>
          <a:xfrm>
            <a:off x="3017850" y="5088532"/>
            <a:ext cx="2032001" cy="508001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나눔스퀘어"/>
              </a:defRPr>
            </a:lvl1pPr>
          </a:lstStyle>
          <a:p>
            <a:r>
              <a:rPr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KeySchedule</a:t>
            </a:r>
            <a:endParaRPr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4" name="SubBytes"/>
          <p:cNvSpPr/>
          <p:nvPr/>
        </p:nvSpPr>
        <p:spPr>
          <a:xfrm>
            <a:off x="5494350" y="6907212"/>
            <a:ext cx="2032001" cy="508001"/>
          </a:xfrm>
          <a:prstGeom prst="rect">
            <a:avLst/>
          </a:prstGeom>
          <a:solidFill>
            <a:schemeClr val="accent1">
              <a:lumOff val="13529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나눔스퀘어"/>
              </a:defRPr>
            </a:lvl1pPr>
          </a:lstStyle>
          <a:p>
            <a:r>
              <a:rPr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SubBytes</a:t>
            </a:r>
            <a:endParaRPr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5" name="AddRoundKey"/>
          <p:cNvSpPr/>
          <p:nvPr/>
        </p:nvSpPr>
        <p:spPr>
          <a:xfrm>
            <a:off x="5494350" y="8567737"/>
            <a:ext cx="2032001" cy="508001"/>
          </a:xfrm>
          <a:prstGeom prst="rect">
            <a:avLst/>
          </a:prstGeom>
          <a:solidFill>
            <a:schemeClr val="accent1">
              <a:lumOff val="13529"/>
            </a:schemeClr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나눔스퀘어"/>
              </a:defRPr>
            </a:lvl1pPr>
          </a:lstStyle>
          <a:p>
            <a:r>
              <a:rPr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AddRoundKey</a:t>
            </a:r>
            <a:endParaRPr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6" name="AddRoundKey"/>
          <p:cNvSpPr/>
          <p:nvPr/>
        </p:nvSpPr>
        <p:spPr>
          <a:xfrm>
            <a:off x="5494350" y="5546923"/>
            <a:ext cx="2032001" cy="50800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나눔스퀘어"/>
              </a:defRPr>
            </a:lvl1pPr>
          </a:lstStyle>
          <a:p>
            <a:r>
              <a:rPr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AddRoundKey</a:t>
            </a:r>
            <a:endParaRPr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7" name="ShiftRows"/>
          <p:cNvSpPr/>
          <p:nvPr/>
        </p:nvSpPr>
        <p:spPr>
          <a:xfrm>
            <a:off x="5494350" y="3691334"/>
            <a:ext cx="2032001" cy="508001"/>
          </a:xfrm>
          <a:prstGeom prst="rect">
            <a:avLst/>
          </a:prstGeom>
          <a:solidFill>
            <a:schemeClr val="accent4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나눔스퀘어"/>
              </a:defRPr>
            </a:lvl1pPr>
          </a:lstStyle>
          <a:p>
            <a:r>
              <a:rPr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ShiftRows</a:t>
            </a:r>
            <a:endParaRPr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8" name="선"/>
          <p:cNvSpPr/>
          <p:nvPr/>
        </p:nvSpPr>
        <p:spPr>
          <a:xfrm>
            <a:off x="6510350" y="1196629"/>
            <a:ext cx="1" cy="300730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나눔스퀘어"/>
              </a:defRPr>
            </a:pPr>
            <a:endParaRPr sz="2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39" name="선"/>
          <p:cNvSpPr/>
          <p:nvPr/>
        </p:nvSpPr>
        <p:spPr>
          <a:xfrm>
            <a:off x="6510350" y="3329236"/>
            <a:ext cx="1" cy="30073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나눔스퀘어"/>
              </a:defRPr>
            </a:pPr>
            <a:endParaRPr sz="2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0" name="선"/>
          <p:cNvSpPr/>
          <p:nvPr/>
        </p:nvSpPr>
        <p:spPr>
          <a:xfrm>
            <a:off x="6510350" y="4257031"/>
            <a:ext cx="1" cy="300730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나눔스퀘어"/>
              </a:defRPr>
            </a:pPr>
            <a:endParaRPr sz="2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1" name="선"/>
          <p:cNvSpPr/>
          <p:nvPr/>
        </p:nvSpPr>
        <p:spPr>
          <a:xfrm>
            <a:off x="6510350" y="5192168"/>
            <a:ext cx="1" cy="300730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나눔스퀘어"/>
              </a:defRPr>
            </a:pPr>
            <a:endParaRPr sz="2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2" name="선"/>
          <p:cNvSpPr/>
          <p:nvPr/>
        </p:nvSpPr>
        <p:spPr>
          <a:xfrm>
            <a:off x="6510350" y="7415212"/>
            <a:ext cx="1" cy="300730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나눔스퀘어"/>
              </a:defRPr>
            </a:pPr>
            <a:endParaRPr sz="2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3" name="선"/>
          <p:cNvSpPr/>
          <p:nvPr/>
        </p:nvSpPr>
        <p:spPr>
          <a:xfrm>
            <a:off x="6510350" y="8267501"/>
            <a:ext cx="1" cy="30073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나눔스퀘어"/>
              </a:defRPr>
            </a:pPr>
            <a:endParaRPr sz="2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4" name="선"/>
          <p:cNvSpPr/>
          <p:nvPr/>
        </p:nvSpPr>
        <p:spPr>
          <a:xfrm>
            <a:off x="6510350" y="2145407"/>
            <a:ext cx="1" cy="485180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나눔스퀘어"/>
              </a:defRPr>
            </a:pPr>
            <a:endParaRPr sz="2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5" name="선"/>
          <p:cNvSpPr/>
          <p:nvPr/>
        </p:nvSpPr>
        <p:spPr>
          <a:xfrm>
            <a:off x="6510350" y="6191547"/>
            <a:ext cx="1" cy="48518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나눔스퀘어"/>
              </a:defRPr>
            </a:pPr>
            <a:endParaRPr sz="2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1" name="연결선"/>
          <p:cNvSpPr/>
          <p:nvPr/>
        </p:nvSpPr>
        <p:spPr>
          <a:xfrm>
            <a:off x="6916419" y="2404110"/>
            <a:ext cx="2354581" cy="4048760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839" y="21600"/>
                </a:moveTo>
                <a:lnTo>
                  <a:pt x="21600" y="21600"/>
                </a:lnTo>
                <a:lnTo>
                  <a:pt x="21600" y="0"/>
                </a:lnTo>
                <a:lnTo>
                  <a:pt x="0" y="0"/>
                </a:lnTo>
              </a:path>
            </a:pathLst>
          </a:custGeom>
          <a:ln w="25400">
            <a:solidFill>
              <a:srgbClr val="FFFFFF"/>
            </a:solidFill>
            <a:miter lim="400000"/>
          </a:ln>
        </p:spPr>
        <p:txBody>
          <a:bodyPr/>
          <a:lstStyle/>
          <a:p>
            <a:endParaRPr sz="2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7" name="Round * 9"/>
          <p:cNvSpPr txBox="1"/>
          <p:nvPr/>
        </p:nvSpPr>
        <p:spPr>
          <a:xfrm>
            <a:off x="9693954" y="3128100"/>
            <a:ext cx="1401025" cy="441146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/>
          <a:p>
            <a:r>
              <a:rPr sz="22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Round * 9</a:t>
            </a:r>
          </a:p>
        </p:txBody>
      </p:sp>
      <p:sp>
        <p:nvSpPr>
          <p:cNvPr id="148" name="KeySchedule"/>
          <p:cNvSpPr/>
          <p:nvPr/>
        </p:nvSpPr>
        <p:spPr>
          <a:xfrm>
            <a:off x="3017850" y="6208998"/>
            <a:ext cx="2032001" cy="508001"/>
          </a:xfrm>
          <a:prstGeom prst="rect">
            <a:avLst/>
          </a:prstGeom>
          <a:solidFill>
            <a:schemeClr val="accent6"/>
          </a:solidFill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lIns="50800" tIns="50800" rIns="50800" bIns="50800" anchor="ctr"/>
          <a:lstStyle>
            <a:lvl1pPr>
              <a:defRPr sz="2200" b="0">
                <a:latin typeface="+mn-lt"/>
                <a:ea typeface="+mn-ea"/>
                <a:cs typeface="+mn-cs"/>
                <a:sym typeface="나눔스퀘어"/>
              </a:defRPr>
            </a:lvl1pPr>
          </a:lstStyle>
          <a:p>
            <a:r>
              <a:rPr dirty="0" err="1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KeySchedule</a:t>
            </a:r>
            <a:endParaRPr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49" name="선"/>
          <p:cNvSpPr/>
          <p:nvPr/>
        </p:nvSpPr>
        <p:spPr>
          <a:xfrm>
            <a:off x="5181600" y="5349339"/>
            <a:ext cx="1136041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나눔스퀘어"/>
              </a:defRPr>
            </a:pPr>
            <a:endParaRPr sz="2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150" name="선"/>
          <p:cNvSpPr/>
          <p:nvPr/>
        </p:nvSpPr>
        <p:spPr>
          <a:xfrm>
            <a:off x="5181600" y="6462998"/>
            <a:ext cx="1136041" cy="1"/>
          </a:xfrm>
          <a:prstGeom prst="line">
            <a:avLst/>
          </a:prstGeom>
          <a:ln w="25400">
            <a:solidFill>
              <a:srgbClr val="FFFFFF"/>
            </a:solidFill>
            <a:miter lim="400000"/>
            <a:tailEnd type="triangle"/>
          </a:ln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나눔스퀘어"/>
              </a:defRPr>
            </a:pPr>
            <a:endParaRPr sz="22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aphicFrame>
        <p:nvGraphicFramePr>
          <p:cNvPr id="2" name="표 1">
            <a:extLst>
              <a:ext uri="{FF2B5EF4-FFF2-40B4-BE49-F238E27FC236}">
                <a16:creationId xmlns:a16="http://schemas.microsoft.com/office/drawing/2014/main" id="{1ED549CD-7B44-42EC-8A8D-27816394024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09188994"/>
              </p:ext>
            </p:extLst>
          </p:nvPr>
        </p:nvGraphicFramePr>
        <p:xfrm>
          <a:off x="9300817" y="7050520"/>
          <a:ext cx="2766760" cy="1968981"/>
        </p:xfrm>
        <a:graphic>
          <a:graphicData uri="http://schemas.openxmlformats.org/drawingml/2006/table">
            <a:tbl>
              <a:tblPr firstRow="1" bandRow="1">
                <a:tableStyleId>{5940675A-B579-460E-94D1-54222C63F5DA}</a:tableStyleId>
              </a:tblPr>
              <a:tblGrid>
                <a:gridCol w="1383380">
                  <a:extLst>
                    <a:ext uri="{9D8B030D-6E8A-4147-A177-3AD203B41FA5}">
                      <a16:colId xmlns:a16="http://schemas.microsoft.com/office/drawing/2014/main" val="2517073726"/>
                    </a:ext>
                  </a:extLst>
                </a:gridCol>
                <a:gridCol w="1383380">
                  <a:extLst>
                    <a:ext uri="{9D8B030D-6E8A-4147-A177-3AD203B41FA5}">
                      <a16:colId xmlns:a16="http://schemas.microsoft.com/office/drawing/2014/main" val="3189079009"/>
                    </a:ext>
                  </a:extLst>
                </a:gridCol>
              </a:tblGrid>
              <a:tr h="4632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No.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of</a:t>
                      </a:r>
                      <a:r>
                        <a:rPr lang="ko-KR" altLang="en-US" dirty="0"/>
                        <a:t> </a:t>
                      </a:r>
                      <a:r>
                        <a:rPr lang="en-US" altLang="ko-KR" dirty="0"/>
                        <a:t>rounds</a:t>
                      </a:r>
                      <a:endParaRPr lang="ko-KR" alt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Key Length</a:t>
                      </a:r>
                    </a:p>
                    <a:p>
                      <a:pPr latinLnBrk="1"/>
                      <a:r>
                        <a:rPr lang="en-US" altLang="ko-KR" dirty="0"/>
                        <a:t>(bytes)</a:t>
                      </a:r>
                      <a:endParaRPr lang="ko-KR" alt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844834852"/>
                  </a:ext>
                </a:extLst>
              </a:tr>
              <a:tr h="4632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10</a:t>
                      </a:r>
                      <a:endParaRPr lang="ko-KR" alt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16</a:t>
                      </a:r>
                      <a:endParaRPr lang="ko-KR" alt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89980545"/>
                  </a:ext>
                </a:extLst>
              </a:tr>
              <a:tr h="4632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12</a:t>
                      </a:r>
                      <a:endParaRPr lang="ko-KR" alt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24</a:t>
                      </a:r>
                      <a:endParaRPr lang="ko-KR" alt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0426628"/>
                  </a:ext>
                </a:extLst>
              </a:tr>
              <a:tr h="463287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14</a:t>
                      </a:r>
                      <a:endParaRPr lang="ko-KR" alt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dirty="0"/>
                        <a:t>32</a:t>
                      </a:r>
                      <a:endParaRPr lang="ko-KR" altLang="en-US" dirty="0"/>
                    </a:p>
                  </a:txBody>
                  <a:tcPr anchor="ctr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21092076"/>
                  </a:ext>
                </a:extLst>
              </a:tr>
            </a:tbl>
          </a:graphicData>
        </a:graphic>
      </p:graphicFrame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07" name="표"/>
          <p:cNvGraphicFramePr/>
          <p:nvPr>
            <p:extLst>
              <p:ext uri="{D42A27DB-BD31-4B8C-83A1-F6EECF244321}">
                <p14:modId xmlns:p14="http://schemas.microsoft.com/office/powerpoint/2010/main" val="299184122"/>
              </p:ext>
            </p:extLst>
          </p:nvPr>
        </p:nvGraphicFramePr>
        <p:xfrm>
          <a:off x="1004069" y="954336"/>
          <a:ext cx="3302000" cy="33020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825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25500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 dirty="0">
                          <a:solidFill>
                            <a:srgbClr val="FFFFF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sym typeface="나눔스퀘어"/>
                        </a:rPr>
                        <a:t>2b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T w="12700">
                      <a:solidFill>
                        <a:srgbClr val="D6D6D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 dirty="0">
                          <a:solidFill>
                            <a:srgbClr val="FFFFF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sym typeface="나눔스퀘어"/>
                        </a:rPr>
                        <a:t>28</a:t>
                      </a:r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 dirty="0">
                          <a:solidFill>
                            <a:srgbClr val="FFFFF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sym typeface="나눔스퀘어"/>
                        </a:rPr>
                        <a:t>ab</a:t>
                      </a:r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 dirty="0">
                          <a:solidFill>
                            <a:srgbClr val="FFFFF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sym typeface="나눔스퀘어"/>
                        </a:rPr>
                        <a:t>09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 dirty="0">
                          <a:solidFill>
                            <a:srgbClr val="FFFFF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sym typeface="나눔스퀘어"/>
                        </a:rPr>
                        <a:t>7e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 dirty="0">
                          <a:solidFill>
                            <a:srgbClr val="FFFFF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sym typeface="나눔스퀘어"/>
                        </a:rPr>
                        <a:t>ae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 dirty="0">
                          <a:solidFill>
                            <a:srgbClr val="FFFFF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sym typeface="나눔스퀘어"/>
                        </a:rPr>
                        <a:t>f7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 dirty="0" err="1">
                          <a:solidFill>
                            <a:srgbClr val="FFFFF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sym typeface="나눔스퀘어"/>
                        </a:rPr>
                        <a:t>cf</a:t>
                      </a:r>
                      <a:endParaRPr sz="2200" dirty="0">
                        <a:solidFill>
                          <a:srgbClr val="FFFFFF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sym typeface="나눔스퀘어"/>
                      </a:endParaRP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 dirty="0">
                          <a:solidFill>
                            <a:srgbClr val="FFFFF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sym typeface="나눔스퀘어"/>
                        </a:rPr>
                        <a:t>15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 dirty="0">
                          <a:solidFill>
                            <a:srgbClr val="FFFFF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sym typeface="나눔스퀘어"/>
                        </a:rPr>
                        <a:t>d2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 dirty="0">
                          <a:solidFill>
                            <a:srgbClr val="FFFFF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sym typeface="나눔스퀘어"/>
                        </a:rPr>
                        <a:t>15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 dirty="0">
                          <a:solidFill>
                            <a:srgbClr val="FFFFF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sym typeface="나눔스퀘어"/>
                        </a:rPr>
                        <a:t>4f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 dirty="0">
                          <a:solidFill>
                            <a:srgbClr val="FFFFF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sym typeface="나눔스퀘어"/>
                        </a:rPr>
                        <a:t>16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 dirty="0">
                          <a:solidFill>
                            <a:srgbClr val="FFFFF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sym typeface="나눔스퀘어"/>
                        </a:rPr>
                        <a:t>a6</a:t>
                      </a:r>
                    </a:p>
                  </a:txBody>
                  <a:tcPr marL="50800" marR="50800" marT="50800" marB="50800" anchor="ctr" horzOverflow="overflow">
                    <a:lnB w="12700">
                      <a:solidFill>
                        <a:srgbClr val="D6D6D6"/>
                      </a:solidFill>
                      <a:miter lim="400000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 dirty="0">
                          <a:solidFill>
                            <a:srgbClr val="FFFFF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sym typeface="나눔스퀘어"/>
                        </a:rPr>
                        <a:t>88</a:t>
                      </a:r>
                    </a:p>
                  </a:txBody>
                  <a:tcPr marL="50800" marR="50800" marT="50800" marB="50800" anchor="ctr" horzOverflow="overflow"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 dirty="0">
                          <a:solidFill>
                            <a:srgbClr val="FFFFF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sym typeface="나눔스퀘어"/>
                        </a:rPr>
                        <a:t>3c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08" name="표"/>
          <p:cNvGraphicFramePr/>
          <p:nvPr>
            <p:extLst>
              <p:ext uri="{D42A27DB-BD31-4B8C-83A1-F6EECF244321}">
                <p14:modId xmlns:p14="http://schemas.microsoft.com/office/powerpoint/2010/main" val="637716898"/>
              </p:ext>
            </p:extLst>
          </p:nvPr>
        </p:nvGraphicFramePr>
        <p:xfrm>
          <a:off x="5961903" y="954336"/>
          <a:ext cx="3302000" cy="33020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825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25500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 dirty="0">
                          <a:solidFill>
                            <a:srgbClr val="FFFFF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sym typeface="나눔스퀘어"/>
                        </a:rPr>
                        <a:t>a0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T w="12700">
                      <a:solidFill>
                        <a:srgbClr val="D6D6D6"/>
                      </a:solidFill>
                      <a:miter lim="400000"/>
                    </a:lnT>
                    <a:solidFill>
                      <a:schemeClr val="accent5">
                        <a:hueOff val="89162"/>
                        <a:satOff val="9554"/>
                        <a:lumOff val="162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2200">
                          <a:sym typeface="나눔스퀘어"/>
                        </a:defRPr>
                      </a:pPr>
                      <a:endParaRPr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2200">
                          <a:sym typeface="나눔스퀘어"/>
                        </a:defRPr>
                      </a:pPr>
                      <a:endParaRPr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2200">
                          <a:sym typeface="나눔스퀘어"/>
                        </a:defRPr>
                      </a:pPr>
                      <a:endParaRPr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 dirty="0">
                          <a:solidFill>
                            <a:srgbClr val="FFFFF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sym typeface="나눔스퀘어"/>
                        </a:rPr>
                        <a:t>fa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solidFill>
                      <a:schemeClr val="accent5">
                        <a:hueOff val="89162"/>
                        <a:satOff val="9554"/>
                        <a:lumOff val="162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2200">
                          <a:sym typeface="나눔스퀘어"/>
                        </a:defRPr>
                      </a:pPr>
                      <a:endParaRPr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>
                        <a:defRPr sz="2200">
                          <a:sym typeface="나눔스퀘어"/>
                        </a:defRPr>
                      </a:pPr>
                      <a:endParaRPr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>
                        <a:defRPr sz="2200">
                          <a:sym typeface="나눔스퀘어"/>
                        </a:defRPr>
                      </a:pPr>
                      <a:endParaRPr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 dirty="0" err="1">
                          <a:solidFill>
                            <a:srgbClr val="FFFFF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sym typeface="나눔스퀘어"/>
                        </a:rPr>
                        <a:t>fe</a:t>
                      </a:r>
                      <a:endParaRPr sz="2200" dirty="0">
                        <a:solidFill>
                          <a:srgbClr val="FFFFFF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sym typeface="나눔스퀘어"/>
                      </a:endParaRP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solidFill>
                      <a:schemeClr val="accent5">
                        <a:hueOff val="89162"/>
                        <a:satOff val="9554"/>
                        <a:lumOff val="162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2200">
                          <a:sym typeface="나눔스퀘어"/>
                        </a:defRPr>
                      </a:pPr>
                      <a:endParaRPr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>
                        <a:defRPr sz="2200">
                          <a:sym typeface="나눔스퀘어"/>
                        </a:defRPr>
                      </a:pPr>
                      <a:endParaRPr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>
                        <a:defRPr sz="2200">
                          <a:sym typeface="나눔스퀘어"/>
                        </a:defRPr>
                      </a:pPr>
                      <a:endParaRPr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 dirty="0">
                          <a:solidFill>
                            <a:srgbClr val="FFFFF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sym typeface="나눔스퀘어"/>
                        </a:rPr>
                        <a:t>17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B w="12700">
                      <a:solidFill>
                        <a:srgbClr val="D6D6D6"/>
                      </a:solidFill>
                      <a:miter lim="400000"/>
                    </a:lnB>
                    <a:solidFill>
                      <a:schemeClr val="accent5">
                        <a:hueOff val="89162"/>
                        <a:satOff val="9554"/>
                        <a:lumOff val="16296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2200">
                          <a:sym typeface="나눔스퀘어"/>
                        </a:defRPr>
                      </a:pPr>
                      <a:endParaRPr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50800" marR="50800" marT="50800" marB="50800" anchor="ctr" horzOverflow="overflow"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2200">
                          <a:sym typeface="나눔스퀘어"/>
                        </a:defRPr>
                      </a:pPr>
                      <a:endParaRPr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50800" marR="50800" marT="50800" marB="50800" anchor="ctr" horzOverflow="overflow"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2200">
                          <a:sym typeface="나눔스퀘어"/>
                        </a:defRPr>
                      </a:pPr>
                      <a:endParaRPr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09" name="표"/>
          <p:cNvGraphicFramePr/>
          <p:nvPr>
            <p:extLst>
              <p:ext uri="{D42A27DB-BD31-4B8C-83A1-F6EECF244321}">
                <p14:modId xmlns:p14="http://schemas.microsoft.com/office/powerpoint/2010/main" val="3922512219"/>
              </p:ext>
            </p:extLst>
          </p:nvPr>
        </p:nvGraphicFramePr>
        <p:xfrm>
          <a:off x="1012701" y="5087449"/>
          <a:ext cx="825500" cy="33020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825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5500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 dirty="0">
                          <a:solidFill>
                            <a:srgbClr val="FFFFF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sym typeface="나눔스퀘어"/>
                        </a:rPr>
                        <a:t>28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 dirty="0">
                          <a:solidFill>
                            <a:srgbClr val="FFFFF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sym typeface="나눔스퀘어"/>
                        </a:rPr>
                        <a:t>ae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 dirty="0">
                          <a:solidFill>
                            <a:srgbClr val="FFFFF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sym typeface="나눔스퀘어"/>
                        </a:rPr>
                        <a:t>d2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 dirty="0">
                          <a:solidFill>
                            <a:srgbClr val="FFFFF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sym typeface="나눔스퀘어"/>
                        </a:rPr>
                        <a:t>a6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R w="12700">
                      <a:solidFill>
                        <a:srgbClr val="D6D6D6"/>
                      </a:solidFill>
                      <a:miter lim="400000"/>
                    </a:lnR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10" name="표"/>
          <p:cNvGraphicFramePr/>
          <p:nvPr>
            <p:extLst>
              <p:ext uri="{D42A27DB-BD31-4B8C-83A1-F6EECF244321}">
                <p14:modId xmlns:p14="http://schemas.microsoft.com/office/powerpoint/2010/main" val="3911513081"/>
              </p:ext>
            </p:extLst>
          </p:nvPr>
        </p:nvGraphicFramePr>
        <p:xfrm>
          <a:off x="2669991" y="5087449"/>
          <a:ext cx="825500" cy="33020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825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5500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 dirty="0">
                          <a:solidFill>
                            <a:srgbClr val="FFFFF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sym typeface="나눔스퀘어"/>
                        </a:rPr>
                        <a:t>a0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 dirty="0">
                          <a:solidFill>
                            <a:srgbClr val="FFFFF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sym typeface="나눔스퀘어"/>
                        </a:rPr>
                        <a:t>fa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 dirty="0" err="1">
                          <a:solidFill>
                            <a:srgbClr val="FFFFF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sym typeface="나눔스퀘어"/>
                        </a:rPr>
                        <a:t>fe</a:t>
                      </a:r>
                      <a:endParaRPr sz="2200" dirty="0">
                        <a:solidFill>
                          <a:srgbClr val="FFFFFF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sym typeface="나눔스퀘어"/>
                      </a:endParaRP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 dirty="0">
                          <a:solidFill>
                            <a:srgbClr val="FFFFF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sym typeface="나눔스퀘어"/>
                        </a:rPr>
                        <a:t>17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R w="12700">
                      <a:solidFill>
                        <a:srgbClr val="D6D6D6"/>
                      </a:solidFill>
                      <a:miter lim="400000"/>
                    </a:lnR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11" name="의료 기관 십자가"/>
          <p:cNvSpPr/>
          <p:nvPr/>
        </p:nvSpPr>
        <p:spPr>
          <a:xfrm>
            <a:off x="1988768" y="6469946"/>
            <a:ext cx="537007" cy="5370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  <a:close/>
                <a:moveTo>
                  <a:pt x="8006" y="3400"/>
                </a:moveTo>
                <a:lnTo>
                  <a:pt x="13596" y="3400"/>
                </a:lnTo>
                <a:lnTo>
                  <a:pt x="13596" y="8006"/>
                </a:lnTo>
                <a:lnTo>
                  <a:pt x="18201" y="8006"/>
                </a:lnTo>
                <a:lnTo>
                  <a:pt x="18201" y="13595"/>
                </a:lnTo>
                <a:lnTo>
                  <a:pt x="13596" y="13595"/>
                </a:lnTo>
                <a:lnTo>
                  <a:pt x="13596" y="18201"/>
                </a:lnTo>
                <a:lnTo>
                  <a:pt x="8006" y="18201"/>
                </a:lnTo>
                <a:lnTo>
                  <a:pt x="8006" y="13595"/>
                </a:lnTo>
                <a:lnTo>
                  <a:pt x="3400" y="13595"/>
                </a:lnTo>
                <a:lnTo>
                  <a:pt x="3400" y="8006"/>
                </a:lnTo>
                <a:lnTo>
                  <a:pt x="8006" y="8006"/>
                </a:lnTo>
                <a:lnTo>
                  <a:pt x="8006" y="3400"/>
                </a:lnTo>
                <a:close/>
              </a:path>
            </a:pathLst>
          </a:custGeom>
          <a:solidFill>
            <a:schemeClr val="accent1">
              <a:lumOff val="13529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나눔스퀘어"/>
              </a:defRPr>
            </a:pPr>
            <a:endParaRPr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12" name="화살표 11"/>
          <p:cNvSpPr/>
          <p:nvPr/>
        </p:nvSpPr>
        <p:spPr>
          <a:xfrm>
            <a:off x="3972629" y="6359483"/>
            <a:ext cx="1006674" cy="7579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469" y="0"/>
                </a:moveTo>
                <a:cubicBezTo>
                  <a:pt x="13010" y="0"/>
                  <a:pt x="12551" y="232"/>
                  <a:pt x="12200" y="697"/>
                </a:cubicBezTo>
                <a:cubicBezTo>
                  <a:pt x="11500" y="1626"/>
                  <a:pt x="11500" y="3135"/>
                  <a:pt x="12200" y="4065"/>
                </a:cubicBezTo>
                <a:lnTo>
                  <a:pt x="15479" y="8419"/>
                </a:lnTo>
                <a:lnTo>
                  <a:pt x="1793" y="8419"/>
                </a:lnTo>
                <a:cubicBezTo>
                  <a:pt x="802" y="8419"/>
                  <a:pt x="0" y="9485"/>
                  <a:pt x="0" y="10800"/>
                </a:cubicBezTo>
                <a:cubicBezTo>
                  <a:pt x="0" y="12115"/>
                  <a:pt x="802" y="13181"/>
                  <a:pt x="1793" y="13181"/>
                </a:cubicBezTo>
                <a:lnTo>
                  <a:pt x="15479" y="13181"/>
                </a:lnTo>
                <a:lnTo>
                  <a:pt x="12200" y="17535"/>
                </a:lnTo>
                <a:cubicBezTo>
                  <a:pt x="11500" y="18465"/>
                  <a:pt x="11500" y="19974"/>
                  <a:pt x="12200" y="20903"/>
                </a:cubicBezTo>
                <a:cubicBezTo>
                  <a:pt x="12551" y="21368"/>
                  <a:pt x="13010" y="21600"/>
                  <a:pt x="13469" y="21600"/>
                </a:cubicBezTo>
                <a:cubicBezTo>
                  <a:pt x="13927" y="21600"/>
                  <a:pt x="14387" y="21368"/>
                  <a:pt x="14737" y="20903"/>
                </a:cubicBezTo>
                <a:lnTo>
                  <a:pt x="21074" y="12484"/>
                </a:lnTo>
                <a:cubicBezTo>
                  <a:pt x="21424" y="12019"/>
                  <a:pt x="21600" y="11409"/>
                  <a:pt x="21600" y="10800"/>
                </a:cubicBezTo>
                <a:cubicBezTo>
                  <a:pt x="21600" y="10191"/>
                  <a:pt x="21424" y="9581"/>
                  <a:pt x="21074" y="9116"/>
                </a:cubicBezTo>
                <a:lnTo>
                  <a:pt x="14737" y="697"/>
                </a:lnTo>
                <a:cubicBezTo>
                  <a:pt x="14387" y="232"/>
                  <a:pt x="13927" y="0"/>
                  <a:pt x="13469" y="0"/>
                </a:cubicBezTo>
                <a:close/>
              </a:path>
            </a:pathLst>
          </a:custGeom>
          <a:solidFill>
            <a:schemeClr val="accent1">
              <a:lumOff val="13529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나눔스퀘어"/>
              </a:defRPr>
            </a:pPr>
            <a:endParaRPr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aphicFrame>
        <p:nvGraphicFramePr>
          <p:cNvPr id="213" name="표"/>
          <p:cNvGraphicFramePr/>
          <p:nvPr>
            <p:extLst>
              <p:ext uri="{D42A27DB-BD31-4B8C-83A1-F6EECF244321}">
                <p14:modId xmlns:p14="http://schemas.microsoft.com/office/powerpoint/2010/main" val="4232451526"/>
              </p:ext>
            </p:extLst>
          </p:nvPr>
        </p:nvGraphicFramePr>
        <p:xfrm>
          <a:off x="5450089" y="5087449"/>
          <a:ext cx="825500" cy="33020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825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5500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 dirty="0">
                          <a:solidFill>
                            <a:srgbClr val="FFFFF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sym typeface="나눔스퀘어"/>
                        </a:rPr>
                        <a:t>88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 dirty="0">
                          <a:solidFill>
                            <a:srgbClr val="FFFFF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sym typeface="나눔스퀘어"/>
                        </a:rPr>
                        <a:t>54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 dirty="0">
                          <a:solidFill>
                            <a:srgbClr val="FFFFF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sym typeface="나눔스퀘어"/>
                        </a:rPr>
                        <a:t>2c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 dirty="0">
                          <a:solidFill>
                            <a:srgbClr val="FFFFF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sym typeface="나눔스퀘어"/>
                        </a:rPr>
                        <a:t>b1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R w="12700">
                      <a:solidFill>
                        <a:srgbClr val="D6D6D6"/>
                      </a:solidFill>
                      <a:miter lim="400000"/>
                    </a:lnR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15" name="연결선"/>
          <p:cNvSpPr/>
          <p:nvPr/>
        </p:nvSpPr>
        <p:spPr>
          <a:xfrm>
            <a:off x="6449059" y="4518659"/>
            <a:ext cx="783591" cy="22656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21600" y="0"/>
                </a:lnTo>
              </a:path>
            </a:pathLst>
          </a:custGeom>
          <a:ln w="25400">
            <a:solidFill>
              <a:srgbClr val="FFFFFF"/>
            </a:solidFill>
            <a:miter lim="400000"/>
            <a:tailEnd type="triangle"/>
          </a:ln>
        </p:spPr>
        <p:txBody>
          <a:bodyPr/>
          <a:lstStyle/>
          <a:p>
            <a:endParaRPr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125181918"/>
      </p:ext>
    </p:extLst>
  </p:cSld>
  <p:clrMapOvr>
    <a:masterClrMapping/>
  </p:clrMapOvr>
  <p:transition spd="med"/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17" name="표"/>
          <p:cNvGraphicFramePr/>
          <p:nvPr>
            <p:extLst>
              <p:ext uri="{D42A27DB-BD31-4B8C-83A1-F6EECF244321}">
                <p14:modId xmlns:p14="http://schemas.microsoft.com/office/powerpoint/2010/main" val="927022630"/>
              </p:ext>
            </p:extLst>
          </p:nvPr>
        </p:nvGraphicFramePr>
        <p:xfrm>
          <a:off x="1004069" y="954336"/>
          <a:ext cx="3302000" cy="33020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825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25500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 dirty="0">
                          <a:solidFill>
                            <a:srgbClr val="FFFFF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sym typeface="나눔스퀘어"/>
                        </a:rPr>
                        <a:t>2b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T w="12700">
                      <a:solidFill>
                        <a:srgbClr val="D6D6D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 dirty="0">
                          <a:solidFill>
                            <a:srgbClr val="FFFFF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sym typeface="나눔스퀘어"/>
                        </a:rPr>
                        <a:t>28</a:t>
                      </a:r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 dirty="0">
                          <a:solidFill>
                            <a:srgbClr val="FFFFF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sym typeface="나눔스퀘어"/>
                        </a:rPr>
                        <a:t>ab</a:t>
                      </a:r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 dirty="0">
                          <a:solidFill>
                            <a:srgbClr val="FFFFF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sym typeface="나눔스퀘어"/>
                        </a:rPr>
                        <a:t>09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 dirty="0">
                          <a:solidFill>
                            <a:srgbClr val="FFFFF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sym typeface="나눔스퀘어"/>
                        </a:rPr>
                        <a:t>7e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 dirty="0">
                          <a:solidFill>
                            <a:srgbClr val="FFFFF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sym typeface="나눔스퀘어"/>
                        </a:rPr>
                        <a:t>ae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 dirty="0">
                          <a:solidFill>
                            <a:srgbClr val="FFFFF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sym typeface="나눔스퀘어"/>
                        </a:rPr>
                        <a:t>f7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 dirty="0" err="1">
                          <a:solidFill>
                            <a:srgbClr val="FFFFF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sym typeface="나눔스퀘어"/>
                        </a:rPr>
                        <a:t>cf</a:t>
                      </a:r>
                      <a:endParaRPr sz="2200" dirty="0">
                        <a:solidFill>
                          <a:srgbClr val="FFFFFF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sym typeface="나눔스퀘어"/>
                      </a:endParaRP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 dirty="0">
                          <a:solidFill>
                            <a:srgbClr val="FFFFF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sym typeface="나눔스퀘어"/>
                        </a:rPr>
                        <a:t>15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 dirty="0">
                          <a:solidFill>
                            <a:srgbClr val="FFFFF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sym typeface="나눔스퀘어"/>
                        </a:rPr>
                        <a:t>d2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 dirty="0">
                          <a:solidFill>
                            <a:srgbClr val="FFFFF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sym typeface="나눔스퀘어"/>
                        </a:rPr>
                        <a:t>15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 dirty="0">
                          <a:solidFill>
                            <a:srgbClr val="FFFFF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sym typeface="나눔스퀘어"/>
                        </a:rPr>
                        <a:t>4f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 dirty="0">
                          <a:solidFill>
                            <a:srgbClr val="FFFFF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sym typeface="나눔스퀘어"/>
                        </a:rPr>
                        <a:t>16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 dirty="0">
                          <a:solidFill>
                            <a:srgbClr val="FFFFF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sym typeface="나눔스퀘어"/>
                        </a:rPr>
                        <a:t>a6</a:t>
                      </a:r>
                    </a:p>
                  </a:txBody>
                  <a:tcPr marL="50800" marR="50800" marT="50800" marB="50800" anchor="ctr" horzOverflow="overflow"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 dirty="0">
                          <a:solidFill>
                            <a:srgbClr val="FFFFF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sym typeface="나눔스퀘어"/>
                        </a:rPr>
                        <a:t>88</a:t>
                      </a:r>
                    </a:p>
                  </a:txBody>
                  <a:tcPr marL="50800" marR="50800" marT="50800" marB="50800" anchor="ctr" horzOverflow="overflow"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 dirty="0">
                          <a:solidFill>
                            <a:srgbClr val="FFFFF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sym typeface="나눔스퀘어"/>
                        </a:rPr>
                        <a:t>3c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18" name="표"/>
          <p:cNvGraphicFramePr/>
          <p:nvPr>
            <p:extLst>
              <p:ext uri="{D42A27DB-BD31-4B8C-83A1-F6EECF244321}">
                <p14:modId xmlns:p14="http://schemas.microsoft.com/office/powerpoint/2010/main" val="2089013126"/>
              </p:ext>
            </p:extLst>
          </p:nvPr>
        </p:nvGraphicFramePr>
        <p:xfrm>
          <a:off x="5961903" y="954336"/>
          <a:ext cx="3302000" cy="33020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825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25500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 dirty="0">
                          <a:solidFill>
                            <a:srgbClr val="FFFFF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sym typeface="나눔스퀘어"/>
                        </a:rPr>
                        <a:t>a0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T w="12700">
                      <a:solidFill>
                        <a:srgbClr val="D6D6D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 dirty="0">
                          <a:solidFill>
                            <a:srgbClr val="FFFFF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sym typeface="나눔스퀘어"/>
                        </a:rPr>
                        <a:t>88</a:t>
                      </a:r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2200">
                          <a:sym typeface="나눔스퀘어"/>
                        </a:defRPr>
                      </a:pPr>
                      <a:endParaRPr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2200">
                          <a:sym typeface="나눔스퀘어"/>
                        </a:defRPr>
                      </a:pPr>
                      <a:endParaRPr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 dirty="0">
                          <a:solidFill>
                            <a:srgbClr val="FFFFF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sym typeface="나눔스퀘어"/>
                        </a:rPr>
                        <a:t>fa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 dirty="0">
                          <a:solidFill>
                            <a:srgbClr val="FFFFF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sym typeface="나눔스퀘어"/>
                        </a:rPr>
                        <a:t>54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2200">
                          <a:sym typeface="나눔스퀘어"/>
                        </a:defRPr>
                      </a:pPr>
                      <a:endParaRPr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>
                        <a:defRPr sz="2200">
                          <a:sym typeface="나눔스퀘어"/>
                        </a:defRPr>
                      </a:pPr>
                      <a:endParaRPr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 dirty="0" err="1">
                          <a:solidFill>
                            <a:srgbClr val="FFFFF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sym typeface="나눔스퀘어"/>
                        </a:rPr>
                        <a:t>fe</a:t>
                      </a:r>
                      <a:endParaRPr sz="2200" dirty="0">
                        <a:solidFill>
                          <a:srgbClr val="FFFFFF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sym typeface="나눔스퀘어"/>
                      </a:endParaRP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 dirty="0">
                          <a:solidFill>
                            <a:srgbClr val="FFFFF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sym typeface="나눔스퀘어"/>
                        </a:rPr>
                        <a:t>2c</a:t>
                      </a:r>
                    </a:p>
                  </a:txBody>
                  <a:tcPr marL="50800" marR="50800" marT="50800" marB="50800" anchor="ctr" horzOverflow="overflow"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2200">
                          <a:sym typeface="나눔스퀘어"/>
                        </a:defRPr>
                      </a:pPr>
                      <a:endParaRPr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>
                        <a:defRPr sz="2200">
                          <a:sym typeface="나눔스퀘어"/>
                        </a:defRPr>
                      </a:pPr>
                      <a:endParaRPr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 dirty="0">
                          <a:solidFill>
                            <a:srgbClr val="FFFFF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sym typeface="나눔스퀘어"/>
                        </a:rPr>
                        <a:t>17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 dirty="0">
                          <a:solidFill>
                            <a:srgbClr val="FFFFF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sym typeface="나눔스퀘어"/>
                        </a:rPr>
                        <a:t>b1</a:t>
                      </a:r>
                    </a:p>
                  </a:txBody>
                  <a:tcPr marL="50800" marR="50800" marT="50800" marB="50800" anchor="ctr" horzOverflow="overflow">
                    <a:lnB w="12700">
                      <a:solidFill>
                        <a:srgbClr val="D6D6D6"/>
                      </a:solidFill>
                      <a:miter lim="400000"/>
                    </a:lnB>
                    <a:solidFill>
                      <a:schemeClr val="accent4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2200">
                          <a:sym typeface="나눔스퀘어"/>
                        </a:defRPr>
                      </a:pPr>
                      <a:endParaRPr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50800" marR="50800" marT="50800" marB="50800" anchor="ctr" horzOverflow="overflow"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2200">
                          <a:sym typeface="나눔스퀘어"/>
                        </a:defRPr>
                      </a:pPr>
                      <a:endParaRPr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19" name="표"/>
          <p:cNvGraphicFramePr/>
          <p:nvPr>
            <p:extLst>
              <p:ext uri="{D42A27DB-BD31-4B8C-83A1-F6EECF244321}">
                <p14:modId xmlns:p14="http://schemas.microsoft.com/office/powerpoint/2010/main" val="1165948718"/>
              </p:ext>
            </p:extLst>
          </p:nvPr>
        </p:nvGraphicFramePr>
        <p:xfrm>
          <a:off x="1012701" y="5087449"/>
          <a:ext cx="825500" cy="33020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825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5500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 dirty="0">
                          <a:solidFill>
                            <a:srgbClr val="FFFFF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sym typeface="나눔스퀘어"/>
                        </a:rPr>
                        <a:t>28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 dirty="0">
                          <a:solidFill>
                            <a:srgbClr val="FFFFF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sym typeface="나눔스퀘어"/>
                        </a:rPr>
                        <a:t>ae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 dirty="0">
                          <a:solidFill>
                            <a:srgbClr val="FFFFF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sym typeface="나눔스퀘어"/>
                        </a:rPr>
                        <a:t>d2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 dirty="0">
                          <a:solidFill>
                            <a:srgbClr val="FFFFF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sym typeface="나눔스퀘어"/>
                        </a:rPr>
                        <a:t>a6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R w="12700">
                      <a:solidFill>
                        <a:srgbClr val="D6D6D6"/>
                      </a:solidFill>
                      <a:miter lim="400000"/>
                    </a:lnR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20" name="표"/>
          <p:cNvGraphicFramePr/>
          <p:nvPr>
            <p:extLst>
              <p:ext uri="{D42A27DB-BD31-4B8C-83A1-F6EECF244321}">
                <p14:modId xmlns:p14="http://schemas.microsoft.com/office/powerpoint/2010/main" val="1880784561"/>
              </p:ext>
            </p:extLst>
          </p:nvPr>
        </p:nvGraphicFramePr>
        <p:xfrm>
          <a:off x="2669991" y="5087449"/>
          <a:ext cx="825500" cy="33020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825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5500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 dirty="0">
                          <a:solidFill>
                            <a:srgbClr val="FFFFF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sym typeface="나눔스퀘어"/>
                        </a:rPr>
                        <a:t>a0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 dirty="0">
                          <a:solidFill>
                            <a:srgbClr val="FFFFF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sym typeface="나눔스퀘어"/>
                        </a:rPr>
                        <a:t>fa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 dirty="0" err="1">
                          <a:solidFill>
                            <a:srgbClr val="FFFFF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sym typeface="나눔스퀘어"/>
                        </a:rPr>
                        <a:t>fe</a:t>
                      </a:r>
                      <a:endParaRPr sz="2200" dirty="0">
                        <a:solidFill>
                          <a:srgbClr val="FFFFFF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sym typeface="나눔스퀘어"/>
                      </a:endParaRP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 dirty="0">
                          <a:solidFill>
                            <a:srgbClr val="FFFFF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sym typeface="나눔스퀘어"/>
                        </a:rPr>
                        <a:t>17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R w="12700">
                      <a:solidFill>
                        <a:srgbClr val="D6D6D6"/>
                      </a:solidFill>
                      <a:miter lim="400000"/>
                    </a:lnR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21" name="의료 기관 십자가"/>
          <p:cNvSpPr/>
          <p:nvPr/>
        </p:nvSpPr>
        <p:spPr>
          <a:xfrm>
            <a:off x="1988768" y="6469946"/>
            <a:ext cx="537007" cy="537007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0800" y="0"/>
                </a:moveTo>
                <a:cubicBezTo>
                  <a:pt x="4835" y="0"/>
                  <a:pt x="0" y="4835"/>
                  <a:pt x="0" y="10800"/>
                </a:cubicBezTo>
                <a:cubicBezTo>
                  <a:pt x="0" y="16765"/>
                  <a:pt x="4835" y="21600"/>
                  <a:pt x="10800" y="21600"/>
                </a:cubicBezTo>
                <a:cubicBezTo>
                  <a:pt x="16765" y="21600"/>
                  <a:pt x="21600" y="16765"/>
                  <a:pt x="21600" y="10800"/>
                </a:cubicBezTo>
                <a:cubicBezTo>
                  <a:pt x="21600" y="4835"/>
                  <a:pt x="16765" y="0"/>
                  <a:pt x="10800" y="0"/>
                </a:cubicBezTo>
                <a:close/>
                <a:moveTo>
                  <a:pt x="8006" y="3400"/>
                </a:moveTo>
                <a:lnTo>
                  <a:pt x="13596" y="3400"/>
                </a:lnTo>
                <a:lnTo>
                  <a:pt x="13596" y="8006"/>
                </a:lnTo>
                <a:lnTo>
                  <a:pt x="18201" y="8006"/>
                </a:lnTo>
                <a:lnTo>
                  <a:pt x="18201" y="13595"/>
                </a:lnTo>
                <a:lnTo>
                  <a:pt x="13596" y="13595"/>
                </a:lnTo>
                <a:lnTo>
                  <a:pt x="13596" y="18201"/>
                </a:lnTo>
                <a:lnTo>
                  <a:pt x="8006" y="18201"/>
                </a:lnTo>
                <a:lnTo>
                  <a:pt x="8006" y="13595"/>
                </a:lnTo>
                <a:lnTo>
                  <a:pt x="3400" y="13595"/>
                </a:lnTo>
                <a:lnTo>
                  <a:pt x="3400" y="8006"/>
                </a:lnTo>
                <a:lnTo>
                  <a:pt x="8006" y="8006"/>
                </a:lnTo>
                <a:lnTo>
                  <a:pt x="8006" y="3400"/>
                </a:lnTo>
                <a:close/>
              </a:path>
            </a:pathLst>
          </a:custGeom>
          <a:solidFill>
            <a:schemeClr val="accent1">
              <a:lumOff val="13529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나눔스퀘어"/>
              </a:defRPr>
            </a:pPr>
            <a:endParaRPr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22" name="화살표 11"/>
          <p:cNvSpPr/>
          <p:nvPr/>
        </p:nvSpPr>
        <p:spPr>
          <a:xfrm>
            <a:off x="3972629" y="6359483"/>
            <a:ext cx="1006673" cy="757933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13469" y="0"/>
                </a:moveTo>
                <a:cubicBezTo>
                  <a:pt x="13010" y="0"/>
                  <a:pt x="12551" y="232"/>
                  <a:pt x="12200" y="697"/>
                </a:cubicBezTo>
                <a:cubicBezTo>
                  <a:pt x="11500" y="1626"/>
                  <a:pt x="11500" y="3135"/>
                  <a:pt x="12200" y="4065"/>
                </a:cubicBezTo>
                <a:lnTo>
                  <a:pt x="15479" y="8419"/>
                </a:lnTo>
                <a:lnTo>
                  <a:pt x="1793" y="8419"/>
                </a:lnTo>
                <a:cubicBezTo>
                  <a:pt x="802" y="8419"/>
                  <a:pt x="0" y="9485"/>
                  <a:pt x="0" y="10800"/>
                </a:cubicBezTo>
                <a:cubicBezTo>
                  <a:pt x="0" y="12115"/>
                  <a:pt x="802" y="13181"/>
                  <a:pt x="1793" y="13181"/>
                </a:cubicBezTo>
                <a:lnTo>
                  <a:pt x="15479" y="13181"/>
                </a:lnTo>
                <a:lnTo>
                  <a:pt x="12200" y="17535"/>
                </a:lnTo>
                <a:cubicBezTo>
                  <a:pt x="11500" y="18465"/>
                  <a:pt x="11500" y="19974"/>
                  <a:pt x="12200" y="20903"/>
                </a:cubicBezTo>
                <a:cubicBezTo>
                  <a:pt x="12551" y="21368"/>
                  <a:pt x="13010" y="21600"/>
                  <a:pt x="13469" y="21600"/>
                </a:cubicBezTo>
                <a:cubicBezTo>
                  <a:pt x="13927" y="21600"/>
                  <a:pt x="14387" y="21368"/>
                  <a:pt x="14737" y="20903"/>
                </a:cubicBezTo>
                <a:lnTo>
                  <a:pt x="21074" y="12484"/>
                </a:lnTo>
                <a:cubicBezTo>
                  <a:pt x="21424" y="12019"/>
                  <a:pt x="21600" y="11409"/>
                  <a:pt x="21600" y="10800"/>
                </a:cubicBezTo>
                <a:cubicBezTo>
                  <a:pt x="21600" y="10191"/>
                  <a:pt x="21424" y="9581"/>
                  <a:pt x="21074" y="9116"/>
                </a:cubicBezTo>
                <a:lnTo>
                  <a:pt x="14737" y="697"/>
                </a:lnTo>
                <a:cubicBezTo>
                  <a:pt x="14387" y="232"/>
                  <a:pt x="13927" y="0"/>
                  <a:pt x="13469" y="0"/>
                </a:cubicBezTo>
                <a:close/>
              </a:path>
            </a:pathLst>
          </a:custGeom>
          <a:solidFill>
            <a:schemeClr val="accent1">
              <a:lumOff val="13529"/>
            </a:schemeClr>
          </a:solidFill>
          <a:ln w="12700">
            <a:miter lim="400000"/>
          </a:ln>
        </p:spPr>
        <p:txBody>
          <a:bodyPr lIns="50800" tIns="50800" rIns="50800" bIns="50800" anchor="ctr"/>
          <a:lstStyle/>
          <a:p>
            <a:pPr>
              <a:defRPr sz="2200" b="0">
                <a:latin typeface="+mn-lt"/>
                <a:ea typeface="+mn-ea"/>
                <a:cs typeface="+mn-cs"/>
                <a:sym typeface="나눔스퀘어"/>
              </a:defRPr>
            </a:pPr>
            <a:endParaRPr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graphicFrame>
        <p:nvGraphicFramePr>
          <p:cNvPr id="223" name="표"/>
          <p:cNvGraphicFramePr/>
          <p:nvPr>
            <p:extLst>
              <p:ext uri="{D42A27DB-BD31-4B8C-83A1-F6EECF244321}">
                <p14:modId xmlns:p14="http://schemas.microsoft.com/office/powerpoint/2010/main" val="1875243281"/>
              </p:ext>
            </p:extLst>
          </p:nvPr>
        </p:nvGraphicFramePr>
        <p:xfrm>
          <a:off x="5450089" y="5087449"/>
          <a:ext cx="825500" cy="33020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825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</a:tblGrid>
              <a:tr h="825500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 dirty="0">
                          <a:solidFill>
                            <a:srgbClr val="FFFFF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sym typeface="나눔스퀘어"/>
                        </a:rPr>
                        <a:t>88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 dirty="0">
                          <a:solidFill>
                            <a:srgbClr val="FFFFF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sym typeface="나눔스퀘어"/>
                        </a:rPr>
                        <a:t>54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 dirty="0">
                          <a:solidFill>
                            <a:srgbClr val="FFFFF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sym typeface="나눔스퀘어"/>
                        </a:rPr>
                        <a:t>2c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 dirty="0">
                          <a:solidFill>
                            <a:srgbClr val="FFFFF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sym typeface="나눔스퀘어"/>
                        </a:rPr>
                        <a:t>b1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R w="12700">
                      <a:solidFill>
                        <a:srgbClr val="D6D6D6"/>
                      </a:solidFill>
                      <a:miter lim="400000"/>
                    </a:lnR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25" name="연결선"/>
          <p:cNvSpPr/>
          <p:nvPr/>
        </p:nvSpPr>
        <p:spPr>
          <a:xfrm>
            <a:off x="6449059" y="4518659"/>
            <a:ext cx="783591" cy="2265681"/>
          </a:xfrm>
          <a:custGeom>
            <a:avLst/>
            <a:gdLst/>
            <a:ahLst/>
            <a:cxnLst>
              <a:cxn ang="0">
                <a:pos x="wd2" y="hd2"/>
              </a:cxn>
              <a:cxn ang="5400000">
                <a:pos x="wd2" y="hd2"/>
              </a:cxn>
              <a:cxn ang="10800000">
                <a:pos x="wd2" y="hd2"/>
              </a:cxn>
              <a:cxn ang="16200000">
                <a:pos x="wd2" y="hd2"/>
              </a:cxn>
            </a:cxnLst>
            <a:rect l="0" t="0" r="r" b="b"/>
            <a:pathLst>
              <a:path w="21600" h="21600" extrusionOk="0">
                <a:moveTo>
                  <a:pt x="0" y="21600"/>
                </a:moveTo>
                <a:lnTo>
                  <a:pt x="21600" y="21600"/>
                </a:lnTo>
                <a:lnTo>
                  <a:pt x="21600" y="0"/>
                </a:lnTo>
              </a:path>
            </a:pathLst>
          </a:custGeom>
          <a:ln w="25400">
            <a:solidFill>
              <a:srgbClr val="FFFFFF"/>
            </a:solidFill>
            <a:miter lim="400000"/>
            <a:tailEnd type="triangle"/>
          </a:ln>
        </p:spPr>
        <p:txBody>
          <a:bodyPr/>
          <a:lstStyle/>
          <a:p>
            <a:endParaRPr dirty="0"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3555151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circle/>
      </p:transition>
    </mc:Choice>
    <mc:Fallback xmlns:a14="http://schemas.microsoft.com/office/drawing/2010/main" xmlns:m="http://schemas.openxmlformats.org/officeDocument/2006/math" xmlns="">
      <p:transition spd="fast">
        <p:fade/>
      </p:transition>
    </mc:Fallback>
  </mc:AlternateContent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27" name="표"/>
          <p:cNvGraphicFramePr/>
          <p:nvPr>
            <p:extLst>
              <p:ext uri="{D42A27DB-BD31-4B8C-83A1-F6EECF244321}">
                <p14:modId xmlns:p14="http://schemas.microsoft.com/office/powerpoint/2010/main" val="525124990"/>
              </p:ext>
            </p:extLst>
          </p:nvPr>
        </p:nvGraphicFramePr>
        <p:xfrm>
          <a:off x="1004069" y="954336"/>
          <a:ext cx="3302000" cy="33020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825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25500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 dirty="0">
                          <a:solidFill>
                            <a:srgbClr val="FFFFF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sym typeface="나눔스퀘어"/>
                        </a:rPr>
                        <a:t>2b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T w="12700">
                      <a:solidFill>
                        <a:srgbClr val="D6D6D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 dirty="0">
                          <a:solidFill>
                            <a:srgbClr val="FFFFF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sym typeface="나눔스퀘어"/>
                        </a:rPr>
                        <a:t>28</a:t>
                      </a:r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 dirty="0">
                          <a:solidFill>
                            <a:srgbClr val="FFFFF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sym typeface="나눔스퀘어"/>
                        </a:rPr>
                        <a:t>ab</a:t>
                      </a:r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 dirty="0">
                          <a:solidFill>
                            <a:srgbClr val="FFFFF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sym typeface="나눔스퀘어"/>
                        </a:rPr>
                        <a:t>09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 dirty="0">
                          <a:solidFill>
                            <a:srgbClr val="FFFFF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sym typeface="나눔스퀘어"/>
                        </a:rPr>
                        <a:t>7e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 dirty="0">
                          <a:solidFill>
                            <a:srgbClr val="FFFFF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sym typeface="나눔스퀘어"/>
                        </a:rPr>
                        <a:t>ae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 dirty="0">
                          <a:solidFill>
                            <a:srgbClr val="FFFFF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sym typeface="나눔스퀘어"/>
                        </a:rPr>
                        <a:t>f7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 dirty="0" err="1">
                          <a:solidFill>
                            <a:srgbClr val="FFFFF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sym typeface="나눔스퀘어"/>
                        </a:rPr>
                        <a:t>cf</a:t>
                      </a:r>
                      <a:endParaRPr sz="2200" dirty="0">
                        <a:solidFill>
                          <a:srgbClr val="FFFFFF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sym typeface="나눔스퀘어"/>
                      </a:endParaRP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 dirty="0">
                          <a:solidFill>
                            <a:srgbClr val="FFFFF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sym typeface="나눔스퀘어"/>
                        </a:rPr>
                        <a:t>15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 dirty="0">
                          <a:solidFill>
                            <a:srgbClr val="FFFFF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sym typeface="나눔스퀘어"/>
                        </a:rPr>
                        <a:t>d2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 dirty="0">
                          <a:solidFill>
                            <a:srgbClr val="FFFFF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sym typeface="나눔스퀘어"/>
                        </a:rPr>
                        <a:t>15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 dirty="0">
                          <a:solidFill>
                            <a:srgbClr val="FFFFF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sym typeface="나눔스퀘어"/>
                        </a:rPr>
                        <a:t>4f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 dirty="0">
                          <a:solidFill>
                            <a:srgbClr val="FFFFF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sym typeface="나눔스퀘어"/>
                        </a:rPr>
                        <a:t>16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 dirty="0">
                          <a:solidFill>
                            <a:srgbClr val="FFFFF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sym typeface="나눔스퀘어"/>
                        </a:rPr>
                        <a:t>a6</a:t>
                      </a:r>
                    </a:p>
                  </a:txBody>
                  <a:tcPr marL="50800" marR="50800" marT="50800" marB="50800" anchor="ctr" horzOverflow="overflow"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 dirty="0">
                          <a:solidFill>
                            <a:srgbClr val="FFFFF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sym typeface="나눔스퀘어"/>
                        </a:rPr>
                        <a:t>88</a:t>
                      </a:r>
                    </a:p>
                  </a:txBody>
                  <a:tcPr marL="50800" marR="50800" marT="50800" marB="50800" anchor="ctr" horzOverflow="overflow"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 dirty="0">
                          <a:solidFill>
                            <a:srgbClr val="FFFFF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sym typeface="나눔스퀘어"/>
                        </a:rPr>
                        <a:t>3c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28" name="표"/>
          <p:cNvGraphicFramePr/>
          <p:nvPr>
            <p:extLst>
              <p:ext uri="{D42A27DB-BD31-4B8C-83A1-F6EECF244321}">
                <p14:modId xmlns:p14="http://schemas.microsoft.com/office/powerpoint/2010/main" val="2517061777"/>
              </p:ext>
            </p:extLst>
          </p:nvPr>
        </p:nvGraphicFramePr>
        <p:xfrm>
          <a:off x="5961903" y="954336"/>
          <a:ext cx="3302000" cy="33020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825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25500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 dirty="0">
                          <a:solidFill>
                            <a:srgbClr val="FFFFF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sym typeface="나눔스퀘어"/>
                        </a:rPr>
                        <a:t>a0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T w="12700">
                      <a:solidFill>
                        <a:srgbClr val="D6D6D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 dirty="0">
                          <a:solidFill>
                            <a:srgbClr val="FFFFF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sym typeface="나눔스퀘어"/>
                        </a:rPr>
                        <a:t>88</a:t>
                      </a:r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 dirty="0">
                          <a:solidFill>
                            <a:srgbClr val="FFFFF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sym typeface="나눔스퀘어"/>
                        </a:rPr>
                        <a:t>23</a:t>
                      </a:r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2200">
                          <a:sym typeface="나눔스퀘어"/>
                        </a:defRPr>
                      </a:pPr>
                      <a:endParaRPr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 dirty="0">
                          <a:solidFill>
                            <a:srgbClr val="FFFFF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sym typeface="나눔스퀘어"/>
                        </a:rPr>
                        <a:t>fa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 dirty="0">
                          <a:solidFill>
                            <a:srgbClr val="FFFFF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sym typeface="나눔스퀘어"/>
                        </a:rPr>
                        <a:t>54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 dirty="0">
                          <a:solidFill>
                            <a:srgbClr val="FFFFF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sym typeface="나눔스퀘어"/>
                        </a:rPr>
                        <a:t>a3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>
                        <a:defRPr sz="2200">
                          <a:sym typeface="나눔스퀘어"/>
                        </a:defRPr>
                      </a:pPr>
                      <a:endParaRPr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 dirty="0" err="1">
                          <a:solidFill>
                            <a:srgbClr val="FFFFF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sym typeface="나눔스퀘어"/>
                        </a:rPr>
                        <a:t>fe</a:t>
                      </a:r>
                      <a:endParaRPr sz="2200" dirty="0">
                        <a:solidFill>
                          <a:srgbClr val="FFFFFF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sym typeface="나눔스퀘어"/>
                      </a:endParaRP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 dirty="0">
                          <a:solidFill>
                            <a:srgbClr val="FFFFF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sym typeface="나눔스퀘어"/>
                        </a:rPr>
                        <a:t>2c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 dirty="0">
                          <a:solidFill>
                            <a:srgbClr val="FFFFF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sym typeface="나눔스퀘어"/>
                        </a:rPr>
                        <a:t>39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>
                        <a:defRPr sz="2200">
                          <a:sym typeface="나눔스퀘어"/>
                        </a:defRPr>
                      </a:pPr>
                      <a:endParaRPr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 dirty="0">
                          <a:solidFill>
                            <a:srgbClr val="FFFFF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sym typeface="나눔스퀘어"/>
                        </a:rPr>
                        <a:t>17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 dirty="0">
                          <a:solidFill>
                            <a:srgbClr val="FFFFF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sym typeface="나눔스퀘어"/>
                        </a:rPr>
                        <a:t>b1</a:t>
                      </a:r>
                    </a:p>
                  </a:txBody>
                  <a:tcPr marL="50800" marR="50800" marT="50800" marB="50800" anchor="ctr" horzOverflow="overflow"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 dirty="0">
                          <a:solidFill>
                            <a:srgbClr val="FFFFF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sym typeface="나눔스퀘어"/>
                        </a:rPr>
                        <a:t>39</a:t>
                      </a:r>
                    </a:p>
                  </a:txBody>
                  <a:tcPr marL="50800" marR="50800" marT="50800" marB="50800" anchor="ctr" horzOverflow="overflow"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2200">
                          <a:sym typeface="나눔스퀘어"/>
                        </a:defRPr>
                      </a:pPr>
                      <a:endParaRPr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8504809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circle/>
      </p:transition>
    </mc:Choice>
    <mc:Fallback xmlns:a14="http://schemas.microsoft.com/office/drawing/2010/main" xmlns:m="http://schemas.openxmlformats.org/officeDocument/2006/math" xmlns="">
      <p:transition spd="fast">
        <p:fade/>
      </p:transition>
    </mc:Fallback>
  </mc:AlternateContent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30" name="표"/>
          <p:cNvGraphicFramePr/>
          <p:nvPr>
            <p:extLst>
              <p:ext uri="{D42A27DB-BD31-4B8C-83A1-F6EECF244321}">
                <p14:modId xmlns:p14="http://schemas.microsoft.com/office/powerpoint/2010/main" val="3890527322"/>
              </p:ext>
            </p:extLst>
          </p:nvPr>
        </p:nvGraphicFramePr>
        <p:xfrm>
          <a:off x="1004069" y="954336"/>
          <a:ext cx="3302000" cy="33020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825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25500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 dirty="0">
                          <a:solidFill>
                            <a:srgbClr val="FFFFF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sym typeface="나눔스퀘어"/>
                        </a:rPr>
                        <a:t>2b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T w="12700">
                      <a:solidFill>
                        <a:srgbClr val="D6D6D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 dirty="0">
                          <a:solidFill>
                            <a:srgbClr val="FFFFF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sym typeface="나눔스퀘어"/>
                        </a:rPr>
                        <a:t>28</a:t>
                      </a:r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 dirty="0">
                          <a:solidFill>
                            <a:srgbClr val="FFFFF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sym typeface="나눔스퀘어"/>
                        </a:rPr>
                        <a:t>ab</a:t>
                      </a:r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 dirty="0">
                          <a:solidFill>
                            <a:srgbClr val="FFFFF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sym typeface="나눔스퀘어"/>
                        </a:rPr>
                        <a:t>09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 dirty="0">
                          <a:solidFill>
                            <a:srgbClr val="FFFFF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sym typeface="나눔스퀘어"/>
                        </a:rPr>
                        <a:t>7e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 dirty="0">
                          <a:solidFill>
                            <a:srgbClr val="FFFFF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sym typeface="나눔스퀘어"/>
                        </a:rPr>
                        <a:t>ae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 dirty="0">
                          <a:solidFill>
                            <a:srgbClr val="FFFFF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sym typeface="나눔스퀘어"/>
                        </a:rPr>
                        <a:t>f7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 dirty="0" err="1">
                          <a:solidFill>
                            <a:srgbClr val="FFFFF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sym typeface="나눔스퀘어"/>
                        </a:rPr>
                        <a:t>cf</a:t>
                      </a:r>
                      <a:endParaRPr sz="2200" dirty="0">
                        <a:solidFill>
                          <a:srgbClr val="FFFFFF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sym typeface="나눔스퀘어"/>
                      </a:endParaRP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 dirty="0">
                          <a:solidFill>
                            <a:srgbClr val="FFFFF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sym typeface="나눔스퀘어"/>
                        </a:rPr>
                        <a:t>15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 dirty="0">
                          <a:solidFill>
                            <a:srgbClr val="FFFFF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sym typeface="나눔스퀘어"/>
                        </a:rPr>
                        <a:t>d2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 dirty="0">
                          <a:solidFill>
                            <a:srgbClr val="FFFFF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sym typeface="나눔스퀘어"/>
                        </a:rPr>
                        <a:t>15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 dirty="0">
                          <a:solidFill>
                            <a:srgbClr val="FFFFF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sym typeface="나눔스퀘어"/>
                        </a:rPr>
                        <a:t>4f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 dirty="0">
                          <a:solidFill>
                            <a:srgbClr val="FFFFF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sym typeface="나눔스퀘어"/>
                        </a:rPr>
                        <a:t>16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 dirty="0">
                          <a:solidFill>
                            <a:srgbClr val="FFFFF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sym typeface="나눔스퀘어"/>
                        </a:rPr>
                        <a:t>a6</a:t>
                      </a:r>
                    </a:p>
                  </a:txBody>
                  <a:tcPr marL="50800" marR="50800" marT="50800" marB="50800" anchor="ctr" horzOverflow="overflow"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 dirty="0">
                          <a:solidFill>
                            <a:srgbClr val="FFFFF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sym typeface="나눔스퀘어"/>
                        </a:rPr>
                        <a:t>88</a:t>
                      </a:r>
                    </a:p>
                  </a:txBody>
                  <a:tcPr marL="50800" marR="50800" marT="50800" marB="50800" anchor="ctr" horzOverflow="overflow"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 dirty="0">
                          <a:solidFill>
                            <a:srgbClr val="FFFFF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sym typeface="나눔스퀘어"/>
                        </a:rPr>
                        <a:t>3c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graphicFrame>
        <p:nvGraphicFramePr>
          <p:cNvPr id="231" name="표"/>
          <p:cNvGraphicFramePr/>
          <p:nvPr>
            <p:extLst>
              <p:ext uri="{D42A27DB-BD31-4B8C-83A1-F6EECF244321}">
                <p14:modId xmlns:p14="http://schemas.microsoft.com/office/powerpoint/2010/main" val="79721387"/>
              </p:ext>
            </p:extLst>
          </p:nvPr>
        </p:nvGraphicFramePr>
        <p:xfrm>
          <a:off x="5961903" y="954336"/>
          <a:ext cx="3302000" cy="3302000"/>
        </p:xfrm>
        <a:graphic>
          <a:graphicData uri="http://schemas.openxmlformats.org/drawingml/2006/table">
            <a:tbl>
              <a:tblPr>
                <a:tableStyleId>{4C3C2611-4C71-4FC5-86AE-919BDF0F9419}</a:tableStyleId>
              </a:tblPr>
              <a:tblGrid>
                <a:gridCol w="8255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55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825500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 dirty="0">
                          <a:solidFill>
                            <a:srgbClr val="FFFFF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sym typeface="나눔스퀘어"/>
                        </a:rPr>
                        <a:t>a0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T w="12700">
                      <a:solidFill>
                        <a:srgbClr val="D6D6D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 dirty="0">
                          <a:solidFill>
                            <a:srgbClr val="FFFFF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sym typeface="나눔스퀘어"/>
                        </a:rPr>
                        <a:t>88</a:t>
                      </a:r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 dirty="0">
                          <a:solidFill>
                            <a:srgbClr val="FFFFF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sym typeface="나눔스퀘어"/>
                        </a:rPr>
                        <a:t>23</a:t>
                      </a:r>
                    </a:p>
                  </a:txBody>
                  <a:tcPr marL="50800" marR="50800" marT="50800" marB="50800" anchor="ctr" horzOverflow="overflow">
                    <a:lnT w="12700">
                      <a:solidFill>
                        <a:srgbClr val="D6D6D6"/>
                      </a:solidFill>
                      <a:miter lim="400000"/>
                    </a:lnT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 dirty="0">
                          <a:solidFill>
                            <a:srgbClr val="FFFFF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sym typeface="나눔스퀘어"/>
                        </a:rPr>
                        <a:t>2a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  <a:lnT w="12700">
                      <a:solidFill>
                        <a:srgbClr val="D6D6D6"/>
                      </a:solidFill>
                      <a:miter lim="400000"/>
                    </a:lnT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 dirty="0">
                          <a:solidFill>
                            <a:srgbClr val="FFFFF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sym typeface="나눔스퀘어"/>
                        </a:rPr>
                        <a:t>fa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 dirty="0">
                          <a:solidFill>
                            <a:srgbClr val="FFFFF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sym typeface="나눔스퀘어"/>
                        </a:rPr>
                        <a:t>54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 dirty="0">
                          <a:solidFill>
                            <a:srgbClr val="FFFFF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sym typeface="나눔스퀘어"/>
                        </a:rPr>
                        <a:t>a3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 dirty="0">
                          <a:solidFill>
                            <a:srgbClr val="FFFFF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sym typeface="나눔스퀘어"/>
                        </a:rPr>
                        <a:t>6c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 dirty="0" err="1">
                          <a:solidFill>
                            <a:srgbClr val="FFFFF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sym typeface="나눔스퀘어"/>
                        </a:rPr>
                        <a:t>fe</a:t>
                      </a:r>
                      <a:endParaRPr sz="2200" dirty="0">
                        <a:solidFill>
                          <a:srgbClr val="FFFFFF"/>
                        </a:solidFill>
                        <a:latin typeface="나눔스퀘어 Bold" panose="020B0600000101010101" pitchFamily="50" charset="-127"/>
                        <a:ea typeface="나눔스퀘어 Bold" panose="020B0600000101010101" pitchFamily="50" charset="-127"/>
                        <a:sym typeface="나눔스퀘어"/>
                      </a:endParaRP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 dirty="0">
                          <a:solidFill>
                            <a:srgbClr val="FFFFF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sym typeface="나눔스퀘어"/>
                        </a:rPr>
                        <a:t>2c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 dirty="0">
                          <a:solidFill>
                            <a:srgbClr val="FFFFF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sym typeface="나눔스퀘어"/>
                        </a:rPr>
                        <a:t>39</a:t>
                      </a:r>
                    </a:p>
                  </a:txBody>
                  <a:tcPr marL="50800" marR="50800" marT="50800" marB="50800" anchor="ctr" horzOverflow="overflow"/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 dirty="0">
                          <a:solidFill>
                            <a:srgbClr val="FFFFF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sym typeface="나눔스퀘어"/>
                        </a:rPr>
                        <a:t>76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825500"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 dirty="0">
                          <a:solidFill>
                            <a:srgbClr val="FFFFF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sym typeface="나눔스퀘어"/>
                        </a:rPr>
                        <a:t>17</a:t>
                      </a:r>
                    </a:p>
                  </a:txBody>
                  <a:tcPr marL="50800" marR="50800" marT="50800" marB="50800" anchor="ctr" horzOverflow="overflow">
                    <a:lnL w="12700">
                      <a:solidFill>
                        <a:srgbClr val="D6D6D6"/>
                      </a:solidFill>
                      <a:miter lim="400000"/>
                    </a:lnL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 dirty="0">
                          <a:solidFill>
                            <a:srgbClr val="FFFFF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sym typeface="나눔스퀘어"/>
                        </a:rPr>
                        <a:t>b1</a:t>
                      </a:r>
                    </a:p>
                  </a:txBody>
                  <a:tcPr marL="50800" marR="50800" marT="50800" marB="50800" anchor="ctr" horzOverflow="overflow"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 dirty="0">
                          <a:solidFill>
                            <a:srgbClr val="FFFFF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sym typeface="나눔스퀘어"/>
                        </a:rPr>
                        <a:t>39</a:t>
                      </a:r>
                    </a:p>
                  </a:txBody>
                  <a:tcPr marL="50800" marR="50800" marT="50800" marB="50800" anchor="ctr" horzOverflow="overflow"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tc>
                  <a:txBody>
                    <a:bodyPr/>
                    <a:lstStyle/>
                    <a:p>
                      <a:pPr>
                        <a:defRPr sz="1800">
                          <a:solidFill>
                            <a:srgbClr val="000000"/>
                          </a:solidFill>
                        </a:defRPr>
                      </a:pPr>
                      <a:r>
                        <a:rPr sz="2200" dirty="0">
                          <a:solidFill>
                            <a:srgbClr val="FFFFFF"/>
                          </a:solidFill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  <a:sym typeface="나눔스퀘어"/>
                        </a:rPr>
                        <a:t>05</a:t>
                      </a:r>
                    </a:p>
                  </a:txBody>
                  <a:tcPr marL="50800" marR="50800" marT="50800" marB="50800" anchor="ctr" horzOverflow="overflow">
                    <a:lnR w="12700">
                      <a:solidFill>
                        <a:srgbClr val="D6D6D6"/>
                      </a:solidFill>
                      <a:miter lim="400000"/>
                    </a:lnR>
                    <a:lnB w="12700">
                      <a:solidFill>
                        <a:srgbClr val="D6D6D6"/>
                      </a:solidFill>
                      <a:miter lim="400000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  <p:sp>
        <p:nvSpPr>
          <p:cNvPr id="232" name="Round Key1"/>
          <p:cNvSpPr txBox="1"/>
          <p:nvPr/>
        </p:nvSpPr>
        <p:spPr>
          <a:xfrm>
            <a:off x="6283901" y="4540811"/>
            <a:ext cx="2819683" cy="6719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 algn="l">
              <a:defRPr sz="3700" b="0"/>
            </a:lvl1pPr>
          </a:lstStyle>
          <a:p>
            <a:r>
              <a:rPr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Round Key1 </a:t>
            </a:r>
          </a:p>
        </p:txBody>
      </p:sp>
      <p:sp>
        <p:nvSpPr>
          <p:cNvPr id="233" name="Cipher Key"/>
          <p:cNvSpPr txBox="1"/>
          <p:nvPr/>
        </p:nvSpPr>
        <p:spPr>
          <a:xfrm>
            <a:off x="1350795" y="4540811"/>
            <a:ext cx="2545569" cy="671979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700" b="0"/>
            </a:lvl1pPr>
          </a:lstStyle>
          <a:p>
            <a:r>
              <a:rPr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Cipher Key </a:t>
            </a:r>
          </a:p>
        </p:txBody>
      </p:sp>
    </p:spTree>
    <p:extLst>
      <p:ext uri="{BB962C8B-B14F-4D97-AF65-F5344CB8AC3E}">
        <p14:creationId xmlns:p14="http://schemas.microsoft.com/office/powerpoint/2010/main" val="21370821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>
        <p:circle/>
      </p:transition>
    </mc:Choice>
    <mc:Fallback xmlns:a14="http://schemas.microsoft.com/office/drawing/2010/main" xmlns:m="http://schemas.openxmlformats.org/officeDocument/2006/math" xmlns="">
      <p:transition spd="fast">
        <p:fade/>
      </p:transition>
    </mc:Fallback>
  </mc:AlternateContent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35" name="스크린샷 2019-02-13 오후 6.45.35.png" descr="스크린샷 2019-02-13 오후 6.45.35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347962" y="489639"/>
            <a:ext cx="10308798" cy="8774322"/>
          </a:xfrm>
          <a:prstGeom prst="rect">
            <a:avLst/>
          </a:prstGeom>
          <a:ln w="12700">
            <a:miter lim="400000"/>
          </a:ln>
        </p:spPr>
      </p:pic>
    </p:spTree>
    <p:extLst>
      <p:ext uri="{BB962C8B-B14F-4D97-AF65-F5344CB8AC3E}">
        <p14:creationId xmlns:p14="http://schemas.microsoft.com/office/powerpoint/2010/main" val="2556255439"/>
      </p:ext>
    </p:extLst>
  </p:cSld>
  <p:clrMapOvr>
    <a:masterClrMapping/>
  </p:clrMapOvr>
  <p:transition spd="med"/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93" name="스크린샷 2019-02-13 오후 4.08.49.png" descr="스크린샷 2019-02-13 오후 4.08.49.png"/>
          <p:cNvPicPr>
            <a:picLocks noChangeAspect="1"/>
          </p:cNvPicPr>
          <p:nvPr/>
        </p:nvPicPr>
        <p:blipFill>
          <a:blip r:embed="rId2">
            <a:extLst/>
          </a:blip>
          <a:stretch>
            <a:fillRect/>
          </a:stretch>
        </p:blipFill>
        <p:spPr>
          <a:xfrm>
            <a:off x="1296307" y="1758642"/>
            <a:ext cx="4686301" cy="17526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94" name="스크린샷 2019-02-13 오후 4.09.08.png" descr="스크린샷 2019-02-13 오후 4.09.08.png"/>
          <p:cNvPicPr>
            <a:picLocks noChangeAspect="1"/>
          </p:cNvPicPr>
          <p:nvPr/>
        </p:nvPicPr>
        <p:blipFill>
          <a:blip r:embed="rId3">
            <a:extLst/>
          </a:blip>
          <a:stretch>
            <a:fillRect/>
          </a:stretch>
        </p:blipFill>
        <p:spPr>
          <a:xfrm>
            <a:off x="6643433" y="1758642"/>
            <a:ext cx="5080001" cy="1752601"/>
          </a:xfrm>
          <a:prstGeom prst="rect">
            <a:avLst/>
          </a:prstGeom>
          <a:ln w="12700">
            <a:miter lim="400000"/>
          </a:ln>
        </p:spPr>
      </p:pic>
      <p:sp>
        <p:nvSpPr>
          <p:cNvPr id="295" name="Plain Text"/>
          <p:cNvSpPr txBox="1"/>
          <p:nvPr/>
        </p:nvSpPr>
        <p:spPr>
          <a:xfrm>
            <a:off x="1282498" y="640558"/>
            <a:ext cx="2096728" cy="64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 b="0">
                <a:latin typeface="+mn-lt"/>
                <a:ea typeface="+mn-ea"/>
                <a:cs typeface="+mn-cs"/>
                <a:sym typeface="나눔스퀘어"/>
              </a:defRPr>
            </a:lvl1pPr>
          </a:lstStyle>
          <a:p>
            <a:r>
              <a:rPr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Plain Text</a:t>
            </a:r>
          </a:p>
        </p:txBody>
      </p:sp>
      <p:sp>
        <p:nvSpPr>
          <p:cNvPr id="296" name="Round Key 1"/>
          <p:cNvSpPr txBox="1"/>
          <p:nvPr/>
        </p:nvSpPr>
        <p:spPr>
          <a:xfrm>
            <a:off x="6659664" y="640558"/>
            <a:ext cx="2673809" cy="641201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xmlns:a14="http://schemas.microsoft.com/office/drawing/2010/main" xmlns:m="http://schemas.openxmlformats.org/officeDocument/2006/math" xmlns="" val="1"/>
            </a:ext>
          </a:extLst>
        </p:spPr>
        <p:txBody>
          <a:bodyPr wrap="none" lIns="50800" tIns="50800" rIns="50800" bIns="50800" anchor="ctr">
            <a:spAutoFit/>
          </a:bodyPr>
          <a:lstStyle>
            <a:lvl1pPr>
              <a:defRPr sz="3500" b="0">
                <a:latin typeface="+mn-lt"/>
                <a:ea typeface="+mn-ea"/>
                <a:cs typeface="+mn-cs"/>
                <a:sym typeface="나눔스퀘어"/>
              </a:defRPr>
            </a:lvl1pPr>
          </a:lstStyle>
          <a:p>
            <a:r>
              <a:rPr dirty="0">
                <a:latin typeface="나눔스퀘어" panose="020B0600000101010101" pitchFamily="50" charset="-127"/>
                <a:ea typeface="나눔스퀘어" panose="020B0600000101010101" pitchFamily="50" charset="-127"/>
              </a:rPr>
              <a:t>Round Key 1</a:t>
            </a:r>
          </a:p>
        </p:txBody>
      </p:sp>
      <p:pic>
        <p:nvPicPr>
          <p:cNvPr id="297" name="스크린샷 2019-02-13 오후 6.56.54.png" descr="스크린샷 2019-02-13 오후 6.56.54.png"/>
          <p:cNvPicPr>
            <a:picLocks noChangeAspect="1"/>
          </p:cNvPicPr>
          <p:nvPr/>
        </p:nvPicPr>
        <p:blipFill>
          <a:blip r:embed="rId4">
            <a:extLst/>
          </a:blip>
          <a:stretch>
            <a:fillRect/>
          </a:stretch>
        </p:blipFill>
        <p:spPr>
          <a:xfrm>
            <a:off x="8737556" y="7582949"/>
            <a:ext cx="4025901" cy="2044701"/>
          </a:xfrm>
          <a:prstGeom prst="rect">
            <a:avLst/>
          </a:prstGeom>
          <a:ln w="12700">
            <a:miter lim="400000"/>
          </a:ln>
        </p:spPr>
      </p:pic>
      <p:pic>
        <p:nvPicPr>
          <p:cNvPr id="298" name="스크린샷 2019-02-13 오후 6.58.00.png" descr="스크린샷 2019-02-13 오후 6.58.00.png"/>
          <p:cNvPicPr>
            <a:picLocks noChangeAspect="1"/>
          </p:cNvPicPr>
          <p:nvPr/>
        </p:nvPicPr>
        <p:blipFill>
          <a:blip r:embed="rId5">
            <a:extLst/>
          </a:blip>
          <a:stretch>
            <a:fillRect/>
          </a:stretch>
        </p:blipFill>
        <p:spPr>
          <a:xfrm>
            <a:off x="408027" y="3991324"/>
            <a:ext cx="12188746" cy="3111545"/>
          </a:xfrm>
          <a:prstGeom prst="rect">
            <a:avLst/>
          </a:prstGeom>
          <a:ln w="12700">
            <a:miter lim="400000"/>
          </a:ln>
        </p:spPr>
      </p:pic>
    </p:spTree>
  </p:cSld>
  <p:clrMapOvr>
    <a:masterClrMapping/>
  </p:clrMapOvr>
  <p:transition spd="med"/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ACB3DA0-82CA-4587-857B-6008B9AA0123}"/>
              </a:ext>
            </a:extLst>
          </p:cNvPr>
          <p:cNvSpPr txBox="1"/>
          <p:nvPr/>
        </p:nvSpPr>
        <p:spPr>
          <a:xfrm>
            <a:off x="4105109" y="4087272"/>
            <a:ext cx="4794582" cy="1764586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60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나눔스퀘어"/>
              </a:rPr>
              <a:t>Thank you </a:t>
            </a:r>
            <a:r>
              <a:rPr kumimoji="0" lang="en-US" altLang="ko-KR" sz="60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</a:t>
            </a: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lang="en-US" altLang="ko-KR" dirty="0">
              <a:latin typeface="나눔스퀘어 ExtraBold" panose="020B0600000101010101" pitchFamily="50" charset="-127"/>
              <a:ea typeface="나눔스퀘어 ExtraBold" panose="020B0600000101010101" pitchFamily="50" charset="-127"/>
              <a:sym typeface="Wingdings" panose="05000000000000000000" pitchFamily="2" charset="2"/>
            </a:endParaRPr>
          </a:p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kumimoji="0" lang="en-US" altLang="ko-KR" sz="2400" b="1" i="0" u="none" strike="noStrike" cap="none" spc="0" normalizeH="0" baseline="0" dirty="0">
                <a:ln>
                  <a:noFill/>
                </a:ln>
                <a:solidFill>
                  <a:srgbClr val="FFFFFF"/>
                </a:solidFill>
                <a:effectLst/>
                <a:uFillTx/>
                <a:latin typeface="나눔스퀘어 ExtraBold" panose="020B0600000101010101" pitchFamily="50" charset="-127"/>
                <a:ea typeface="나눔스퀘어 ExtraBold" panose="020B0600000101010101" pitchFamily="50" charset="-127"/>
                <a:sym typeface="Wingdings" panose="05000000000000000000" pitchFamily="2" charset="2"/>
              </a:rPr>
              <a:t>2019.02.15.</a:t>
            </a:r>
            <a:endParaRPr kumimoji="0" lang="ko-KR" altLang="en-US" sz="24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나눔스퀘어 ExtraBold" panose="020B0600000101010101" pitchFamily="50" charset="-127"/>
              <a:ea typeface="나눔스퀘어 ExtraBold" panose="020B0600000101010101" pitchFamily="50" charset="-127"/>
              <a:sym typeface="나눔스퀘어"/>
            </a:endParaRPr>
          </a:p>
        </p:txBody>
      </p:sp>
    </p:spTree>
    <p:extLst>
      <p:ext uri="{BB962C8B-B14F-4D97-AF65-F5344CB8AC3E}">
        <p14:creationId xmlns:p14="http://schemas.microsoft.com/office/powerpoint/2010/main" val="2708575362"/>
      </p:ext>
    </p:extLst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76493681-EAC5-48B6-9711-B2729D4FC1D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2027" y="564504"/>
            <a:ext cx="6460745" cy="447694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EB959C91-E1F3-442B-B473-53E56B273BC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2027" y="5041451"/>
            <a:ext cx="6460745" cy="42269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50058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1AC79FD9-61C9-4217-A373-F19C3740B4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1458524"/>
              </p:ext>
            </p:extLst>
          </p:nvPr>
        </p:nvGraphicFramePr>
        <p:xfrm>
          <a:off x="938733" y="3311696"/>
          <a:ext cx="3516976" cy="3754584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879244">
                  <a:extLst>
                    <a:ext uri="{9D8B030D-6E8A-4147-A177-3AD203B41FA5}">
                      <a16:colId xmlns:a16="http://schemas.microsoft.com/office/drawing/2014/main" val="3434669460"/>
                    </a:ext>
                  </a:extLst>
                </a:gridCol>
                <a:gridCol w="879244">
                  <a:extLst>
                    <a:ext uri="{9D8B030D-6E8A-4147-A177-3AD203B41FA5}">
                      <a16:colId xmlns:a16="http://schemas.microsoft.com/office/drawing/2014/main" val="271962199"/>
                    </a:ext>
                  </a:extLst>
                </a:gridCol>
                <a:gridCol w="879244">
                  <a:extLst>
                    <a:ext uri="{9D8B030D-6E8A-4147-A177-3AD203B41FA5}">
                      <a16:colId xmlns:a16="http://schemas.microsoft.com/office/drawing/2014/main" val="2663565233"/>
                    </a:ext>
                  </a:extLst>
                </a:gridCol>
                <a:gridCol w="879244">
                  <a:extLst>
                    <a:ext uri="{9D8B030D-6E8A-4147-A177-3AD203B41FA5}">
                      <a16:colId xmlns:a16="http://schemas.microsoft.com/office/drawing/2014/main" val="3173707255"/>
                    </a:ext>
                  </a:extLst>
                </a:gridCol>
              </a:tblGrid>
              <a:tr h="9386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19</a:t>
                      </a:r>
                      <a:endParaRPr lang="ko-KR" altLang="en-US" sz="40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7536" marR="97536" marT="48768" marB="48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a0</a:t>
                      </a:r>
                      <a:endParaRPr lang="ko-KR" altLang="en-US" sz="40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7536" marR="97536" marT="48768" marB="48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9a</a:t>
                      </a:r>
                      <a:endParaRPr lang="ko-KR" altLang="en-US" sz="40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7536" marR="97536" marT="48768" marB="48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e9</a:t>
                      </a:r>
                      <a:endParaRPr lang="ko-KR" altLang="en-US" sz="40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7536" marR="97536" marT="48768" marB="48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3238833"/>
                  </a:ext>
                </a:extLst>
              </a:tr>
              <a:tr h="9386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3d</a:t>
                      </a:r>
                      <a:endParaRPr lang="ko-KR" altLang="en-US" sz="40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7536" marR="97536" marT="48768" marB="48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f4</a:t>
                      </a:r>
                      <a:endParaRPr lang="ko-KR" altLang="en-US" sz="40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7536" marR="97536" marT="48768" marB="48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c6</a:t>
                      </a:r>
                      <a:endParaRPr lang="ko-KR" altLang="en-US" sz="40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7536" marR="97536" marT="48768" marB="48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f8</a:t>
                      </a:r>
                      <a:endParaRPr lang="ko-KR" altLang="en-US" sz="40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7536" marR="97536" marT="48768" marB="48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7060600"/>
                  </a:ext>
                </a:extLst>
              </a:tr>
              <a:tr h="9386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e3</a:t>
                      </a:r>
                      <a:endParaRPr lang="ko-KR" altLang="en-US" sz="40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7536" marR="97536" marT="48768" marB="48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e2</a:t>
                      </a:r>
                      <a:endParaRPr lang="ko-KR" altLang="en-US" sz="40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7536" marR="97536" marT="48768" marB="48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8d</a:t>
                      </a:r>
                      <a:endParaRPr lang="ko-KR" altLang="en-US" sz="40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7536" marR="97536" marT="48768" marB="48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48</a:t>
                      </a:r>
                      <a:endParaRPr lang="ko-KR" altLang="en-US" sz="40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7536" marR="97536" marT="48768" marB="48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9736744"/>
                  </a:ext>
                </a:extLst>
              </a:tr>
              <a:tr h="9386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be</a:t>
                      </a:r>
                      <a:endParaRPr lang="ko-KR" altLang="en-US" sz="40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7536" marR="97536" marT="48768" marB="48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2b</a:t>
                      </a:r>
                      <a:endParaRPr lang="ko-KR" altLang="en-US" sz="40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7536" marR="97536" marT="48768" marB="48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2a</a:t>
                      </a:r>
                      <a:endParaRPr lang="ko-KR" altLang="en-US" sz="40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7536" marR="97536" marT="48768" marB="48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08</a:t>
                      </a:r>
                      <a:endParaRPr lang="ko-KR" altLang="en-US" sz="40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7536" marR="97536" marT="48768" marB="48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7189955"/>
                  </a:ext>
                </a:extLst>
              </a:tr>
            </a:tbl>
          </a:graphicData>
        </a:graphic>
      </p:graphicFrame>
      <p:pic>
        <p:nvPicPr>
          <p:cNvPr id="8" name="그림 7">
            <a:extLst>
              <a:ext uri="{FF2B5EF4-FFF2-40B4-BE49-F238E27FC236}">
                <a16:creationId xmlns:a16="http://schemas.microsoft.com/office/drawing/2014/main" id="{CA7C6687-DA09-4BF8-A79B-CA215B8A9BC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910" y="2821245"/>
            <a:ext cx="7807711" cy="5075012"/>
          </a:xfrm>
          <a:prstGeom prst="rect">
            <a:avLst/>
          </a:prstGeom>
        </p:spPr>
      </p:pic>
      <p:sp>
        <p:nvSpPr>
          <p:cNvPr id="9" name="직사각형 8">
            <a:extLst>
              <a:ext uri="{FF2B5EF4-FFF2-40B4-BE49-F238E27FC236}">
                <a16:creationId xmlns:a16="http://schemas.microsoft.com/office/drawing/2014/main" id="{F359AB29-0299-4409-9154-AE49D77CADAA}"/>
              </a:ext>
            </a:extLst>
          </p:cNvPr>
          <p:cNvSpPr/>
          <p:nvPr/>
        </p:nvSpPr>
        <p:spPr>
          <a:xfrm>
            <a:off x="4762910" y="3427613"/>
            <a:ext cx="7807710" cy="31311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7536" tIns="48768" rIns="97536" bIns="4876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56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3. SubBytes">
            <a:extLst>
              <a:ext uri="{FF2B5EF4-FFF2-40B4-BE49-F238E27FC236}">
                <a16:creationId xmlns:a16="http://schemas.microsoft.com/office/drawing/2014/main" id="{A564C588-10AB-46F5-B072-89F44AFFE41C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52500" y="330199"/>
            <a:ext cx="11099800" cy="762994"/>
          </a:xfrm>
          <a:prstGeom prst="rect">
            <a:avLst/>
          </a:prstGeom>
        </p:spPr>
        <p:txBody>
          <a:bodyPr>
            <a:noAutofit/>
          </a:bodyPr>
          <a:lstStyle>
            <a:lvl1pPr defTabSz="315468">
              <a:defRPr sz="4320"/>
            </a:lvl1pPr>
          </a:lstStyle>
          <a:p>
            <a:r>
              <a:rPr lang="en-US" altLang="ko-KR" sz="6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</a:t>
            </a:r>
            <a:r>
              <a:rPr sz="6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 </a:t>
            </a:r>
            <a:r>
              <a:rPr sz="60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SubBytes</a:t>
            </a:r>
            <a:endParaRPr sz="6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4C37A526-2FDF-4182-A0F3-47570824682B}"/>
              </a:ext>
            </a:extLst>
          </p:cNvPr>
          <p:cNvSpPr/>
          <p:nvPr/>
        </p:nvSpPr>
        <p:spPr>
          <a:xfrm>
            <a:off x="9330157" y="2821245"/>
            <a:ext cx="492113" cy="5075012"/>
          </a:xfrm>
          <a:prstGeom prst="rect">
            <a:avLst/>
          </a:prstGeom>
          <a:noFill/>
          <a:ln w="5715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나눔스퀘어"/>
            </a:endParaRPr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42C19A26-510D-4FB2-A86C-975D35675D89}"/>
              </a:ext>
            </a:extLst>
          </p:cNvPr>
          <p:cNvSpPr/>
          <p:nvPr/>
        </p:nvSpPr>
        <p:spPr>
          <a:xfrm>
            <a:off x="9131349" y="3108958"/>
            <a:ext cx="863224" cy="950424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7536" tIns="48768" rIns="97536" bIns="4876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altLang="ko-KR" sz="4000" dirty="0"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d4</a:t>
            </a:r>
            <a:endParaRPr lang="ko-KR" altLang="en-US" sz="400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EAD793E-6E2F-4969-8D15-EFA19AB09CF0}"/>
              </a:ext>
            </a:extLst>
          </p:cNvPr>
          <p:cNvSpPr txBox="1"/>
          <p:nvPr/>
        </p:nvSpPr>
        <p:spPr>
          <a:xfrm>
            <a:off x="8086851" y="8443207"/>
            <a:ext cx="1133324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3000" dirty="0"/>
              <a:t>S-box</a:t>
            </a:r>
            <a:endParaRPr kumimoji="0" lang="ko-KR" altLang="en-US" sz="30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나눔스퀘어"/>
              <a:ea typeface="나눔스퀘어"/>
              <a:cs typeface="나눔스퀘어"/>
              <a:sym typeface="나눔스퀘어"/>
            </a:endParaRPr>
          </a:p>
        </p:txBody>
      </p:sp>
    </p:spTree>
    <p:extLst>
      <p:ext uri="{BB962C8B-B14F-4D97-AF65-F5344CB8AC3E}">
        <p14:creationId xmlns:p14="http://schemas.microsoft.com/office/powerpoint/2010/main" val="310695519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8" fill="hold">
                            <p:stCondLst>
                              <p:cond delay="500"/>
                            </p:stCondLst>
                            <p:childTnLst>
                              <p:par>
                                <p:cTn id="9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2" fill="hold">
                      <p:stCondLst>
                        <p:cond delay="indefinite"/>
                      </p:stCondLst>
                      <p:childTnLst>
                        <p:par>
                          <p:cTn id="13" fill="hold">
                            <p:stCondLst>
                              <p:cond delay="0"/>
                            </p:stCondLst>
                            <p:childTnLst>
                              <p:par>
                                <p:cTn id="1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42" presetClass="path" presetSubtype="0" accel="50000" decel="5000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1.5625E-6 -0.00439 L -0.62988 0.02035 " pathEditMode="relative" rAng="0" ptsTypes="AA">
                                      <p:cBhvr>
                                        <p:cTn id="20" dur="2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1494" y="1237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" grpId="0" animBg="1"/>
      <p:bldP spid="10" grpId="0" animBg="1"/>
      <p:bldP spid="11" grpId="0" animBg="1"/>
      <p:bldP spid="11" grpId="1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1AC79FD9-61C9-4217-A373-F19C3740B4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483283906"/>
              </p:ext>
            </p:extLst>
          </p:nvPr>
        </p:nvGraphicFramePr>
        <p:xfrm>
          <a:off x="933276" y="3311696"/>
          <a:ext cx="3516976" cy="3754584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879244">
                  <a:extLst>
                    <a:ext uri="{9D8B030D-6E8A-4147-A177-3AD203B41FA5}">
                      <a16:colId xmlns:a16="http://schemas.microsoft.com/office/drawing/2014/main" val="3434669460"/>
                    </a:ext>
                  </a:extLst>
                </a:gridCol>
                <a:gridCol w="879244">
                  <a:extLst>
                    <a:ext uri="{9D8B030D-6E8A-4147-A177-3AD203B41FA5}">
                      <a16:colId xmlns:a16="http://schemas.microsoft.com/office/drawing/2014/main" val="271962199"/>
                    </a:ext>
                  </a:extLst>
                </a:gridCol>
                <a:gridCol w="879244">
                  <a:extLst>
                    <a:ext uri="{9D8B030D-6E8A-4147-A177-3AD203B41FA5}">
                      <a16:colId xmlns:a16="http://schemas.microsoft.com/office/drawing/2014/main" val="2663565233"/>
                    </a:ext>
                  </a:extLst>
                </a:gridCol>
                <a:gridCol w="879244">
                  <a:extLst>
                    <a:ext uri="{9D8B030D-6E8A-4147-A177-3AD203B41FA5}">
                      <a16:colId xmlns:a16="http://schemas.microsoft.com/office/drawing/2014/main" val="3173707255"/>
                    </a:ext>
                  </a:extLst>
                </a:gridCol>
              </a:tblGrid>
              <a:tr h="9386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d4</a:t>
                      </a:r>
                      <a:endParaRPr lang="ko-KR" altLang="en-US" sz="40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7536" marR="97536" marT="48768" marB="48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a0</a:t>
                      </a:r>
                      <a:endParaRPr lang="ko-KR" altLang="en-US" sz="40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7536" marR="97536" marT="48768" marB="48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9a</a:t>
                      </a:r>
                      <a:endParaRPr lang="ko-KR" altLang="en-US" sz="40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7536" marR="97536" marT="48768" marB="48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e9</a:t>
                      </a:r>
                      <a:endParaRPr lang="ko-KR" altLang="en-US" sz="4000" b="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7536" marR="97536" marT="48768" marB="48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2043238833"/>
                  </a:ext>
                </a:extLst>
              </a:tr>
              <a:tr h="9386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3d</a:t>
                      </a:r>
                      <a:endParaRPr lang="ko-KR" altLang="en-US" sz="40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7536" marR="97536" marT="48768" marB="48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f4</a:t>
                      </a:r>
                      <a:endParaRPr lang="ko-KR" altLang="en-US" sz="40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7536" marR="97536" marT="48768" marB="48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c6</a:t>
                      </a:r>
                      <a:endParaRPr lang="ko-KR" altLang="en-US" sz="40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7536" marR="97536" marT="48768" marB="48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f8</a:t>
                      </a:r>
                      <a:endParaRPr lang="ko-KR" altLang="en-US" sz="40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7536" marR="97536" marT="48768" marB="48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787060600"/>
                  </a:ext>
                </a:extLst>
              </a:tr>
              <a:tr h="9386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e3</a:t>
                      </a:r>
                      <a:endParaRPr lang="ko-KR" altLang="en-US" sz="40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7536" marR="97536" marT="48768" marB="48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e2</a:t>
                      </a:r>
                      <a:endParaRPr lang="ko-KR" altLang="en-US" sz="40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7536" marR="97536" marT="48768" marB="48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8d</a:t>
                      </a:r>
                      <a:endParaRPr lang="ko-KR" altLang="en-US" sz="40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7536" marR="97536" marT="48768" marB="48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48</a:t>
                      </a:r>
                      <a:endParaRPr lang="ko-KR" altLang="en-US" sz="40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7536" marR="97536" marT="48768" marB="48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19736744"/>
                  </a:ext>
                </a:extLst>
              </a:tr>
              <a:tr h="9386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be</a:t>
                      </a:r>
                      <a:endParaRPr lang="ko-KR" altLang="en-US" sz="40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7536" marR="97536" marT="48768" marB="48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2b</a:t>
                      </a:r>
                      <a:endParaRPr lang="ko-KR" altLang="en-US" sz="40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7536" marR="97536" marT="48768" marB="48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2a</a:t>
                      </a:r>
                      <a:endParaRPr lang="ko-KR" altLang="en-US" sz="40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7536" marR="97536" marT="48768" marB="48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>
                          <a:latin typeface="나눔스퀘어 Bold" panose="020B0600000101010101" pitchFamily="50" charset="-127"/>
                          <a:ea typeface="나눔스퀘어 Bold" panose="020B0600000101010101" pitchFamily="50" charset="-127"/>
                        </a:rPr>
                        <a:t>08</a:t>
                      </a:r>
                      <a:endParaRPr lang="ko-KR" altLang="en-US" sz="4000" dirty="0">
                        <a:latin typeface="나눔스퀘어 Bold" panose="020B0600000101010101" pitchFamily="50" charset="-127"/>
                        <a:ea typeface="나눔스퀘어 Bold" panose="020B0600000101010101" pitchFamily="50" charset="-127"/>
                      </a:endParaRPr>
                    </a:p>
                  </a:txBody>
                  <a:tcPr marL="97536" marR="97536" marT="48768" marB="48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847189955"/>
                  </a:ext>
                </a:extLst>
              </a:tr>
            </a:tbl>
          </a:graphicData>
        </a:graphic>
      </p:graphicFrame>
      <p:sp>
        <p:nvSpPr>
          <p:cNvPr id="6" name="3. SubBytes">
            <a:extLst>
              <a:ext uri="{FF2B5EF4-FFF2-40B4-BE49-F238E27FC236}">
                <a16:creationId xmlns:a16="http://schemas.microsoft.com/office/drawing/2014/main" id="{1E890E42-0834-438B-9C67-2ADD50FC7703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52500" y="323274"/>
            <a:ext cx="11099800" cy="762994"/>
          </a:xfrm>
          <a:prstGeom prst="rect">
            <a:avLst/>
          </a:prstGeom>
        </p:spPr>
        <p:txBody>
          <a:bodyPr>
            <a:noAutofit/>
          </a:bodyPr>
          <a:lstStyle>
            <a:lvl1pPr defTabSz="315468">
              <a:defRPr sz="4320"/>
            </a:lvl1pPr>
          </a:lstStyle>
          <a:p>
            <a:r>
              <a:rPr lang="en-US" altLang="ko-KR" sz="6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</a:t>
            </a:r>
            <a:r>
              <a:rPr sz="6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 </a:t>
            </a:r>
            <a:r>
              <a:rPr sz="60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SubBytes</a:t>
            </a:r>
            <a:endParaRPr sz="6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F581BA14-D496-4DB5-AFDC-F6D4429AD94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910" y="2821245"/>
            <a:ext cx="7807711" cy="5075012"/>
          </a:xfrm>
          <a:prstGeom prst="rect">
            <a:avLst/>
          </a:prstGeom>
        </p:spPr>
      </p:pic>
      <p:sp>
        <p:nvSpPr>
          <p:cNvPr id="11" name="직사각형 10">
            <a:extLst>
              <a:ext uri="{FF2B5EF4-FFF2-40B4-BE49-F238E27FC236}">
                <a16:creationId xmlns:a16="http://schemas.microsoft.com/office/drawing/2014/main" id="{935F3969-32E6-4312-9858-2ED113F075FF}"/>
              </a:ext>
            </a:extLst>
          </p:cNvPr>
          <p:cNvSpPr/>
          <p:nvPr/>
        </p:nvSpPr>
        <p:spPr>
          <a:xfrm>
            <a:off x="4762910" y="3427613"/>
            <a:ext cx="7807710" cy="31311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7536" tIns="48768" rIns="97536" bIns="4876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56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2" name="직사각형 1">
            <a:extLst>
              <a:ext uri="{FF2B5EF4-FFF2-40B4-BE49-F238E27FC236}">
                <a16:creationId xmlns:a16="http://schemas.microsoft.com/office/drawing/2014/main" id="{C9DBADE4-B3A1-4F19-BF1A-5932FF3C8AFC}"/>
              </a:ext>
            </a:extLst>
          </p:cNvPr>
          <p:cNvSpPr/>
          <p:nvPr/>
        </p:nvSpPr>
        <p:spPr>
          <a:xfrm>
            <a:off x="9330157" y="2821245"/>
            <a:ext cx="492113" cy="5075012"/>
          </a:xfrm>
          <a:prstGeom prst="rect">
            <a:avLst/>
          </a:prstGeom>
          <a:noFill/>
          <a:ln w="5715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나눔스퀘어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F592366-2CDC-40F6-96AE-39DA04FA2BB7}"/>
              </a:ext>
            </a:extLst>
          </p:cNvPr>
          <p:cNvSpPr txBox="1"/>
          <p:nvPr/>
        </p:nvSpPr>
        <p:spPr>
          <a:xfrm>
            <a:off x="8086851" y="8443207"/>
            <a:ext cx="1133324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3000" dirty="0"/>
              <a:t>S-box</a:t>
            </a:r>
            <a:endParaRPr kumimoji="0" lang="ko-KR" altLang="en-US" sz="30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나눔스퀘어"/>
              <a:ea typeface="나눔스퀘어"/>
              <a:cs typeface="나눔스퀘어"/>
              <a:sym typeface="나눔스퀘어"/>
            </a:endParaRPr>
          </a:p>
        </p:txBody>
      </p:sp>
    </p:spTree>
    <p:extLst>
      <p:ext uri="{BB962C8B-B14F-4D97-AF65-F5344CB8AC3E}">
        <p14:creationId xmlns:p14="http://schemas.microsoft.com/office/powerpoint/2010/main" val="146538119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내용 개체 틀 3">
            <a:extLst>
              <a:ext uri="{FF2B5EF4-FFF2-40B4-BE49-F238E27FC236}">
                <a16:creationId xmlns:a16="http://schemas.microsoft.com/office/drawing/2014/main" id="{1AC79FD9-61C9-4217-A373-F19C3740B460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737368280"/>
              </p:ext>
            </p:extLst>
          </p:nvPr>
        </p:nvGraphicFramePr>
        <p:xfrm>
          <a:off x="934026" y="3313080"/>
          <a:ext cx="3516976" cy="3754584"/>
        </p:xfrm>
        <a:graphic>
          <a:graphicData uri="http://schemas.openxmlformats.org/drawingml/2006/table">
            <a:tbl>
              <a:tblPr firstRow="1" bandRow="1">
                <a:tableStyleId>{616DA210-FB5B-4158-B5E0-FEB733F419BA}</a:tableStyleId>
              </a:tblPr>
              <a:tblGrid>
                <a:gridCol w="879244">
                  <a:extLst>
                    <a:ext uri="{9D8B030D-6E8A-4147-A177-3AD203B41FA5}">
                      <a16:colId xmlns:a16="http://schemas.microsoft.com/office/drawing/2014/main" val="3434669460"/>
                    </a:ext>
                  </a:extLst>
                </a:gridCol>
                <a:gridCol w="879244">
                  <a:extLst>
                    <a:ext uri="{9D8B030D-6E8A-4147-A177-3AD203B41FA5}">
                      <a16:colId xmlns:a16="http://schemas.microsoft.com/office/drawing/2014/main" val="271962199"/>
                    </a:ext>
                  </a:extLst>
                </a:gridCol>
                <a:gridCol w="879244">
                  <a:extLst>
                    <a:ext uri="{9D8B030D-6E8A-4147-A177-3AD203B41FA5}">
                      <a16:colId xmlns:a16="http://schemas.microsoft.com/office/drawing/2014/main" val="2663565233"/>
                    </a:ext>
                  </a:extLst>
                </a:gridCol>
                <a:gridCol w="879244">
                  <a:extLst>
                    <a:ext uri="{9D8B030D-6E8A-4147-A177-3AD203B41FA5}">
                      <a16:colId xmlns:a16="http://schemas.microsoft.com/office/drawing/2014/main" val="3173707255"/>
                    </a:ext>
                  </a:extLst>
                </a:gridCol>
              </a:tblGrid>
              <a:tr h="9386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d4</a:t>
                      </a:r>
                      <a:endParaRPr lang="ko-KR" altLang="en-US" sz="4000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7536" marR="97536" marT="48768" marB="48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a0</a:t>
                      </a:r>
                      <a:endParaRPr lang="ko-KR" altLang="en-US" sz="4000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7536" marR="97536" marT="48768" marB="48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9a</a:t>
                      </a:r>
                      <a:endParaRPr lang="ko-KR" altLang="en-US" sz="4000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7536" marR="97536" marT="48768" marB="48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b="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e9</a:t>
                      </a:r>
                      <a:endParaRPr lang="ko-KR" altLang="en-US" sz="4000" b="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7536" marR="97536" marT="48768" marB="48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43238833"/>
                  </a:ext>
                </a:extLst>
              </a:tr>
              <a:tr h="9386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27</a:t>
                      </a:r>
                      <a:endParaRPr lang="ko-KR" altLang="en-US" sz="4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7536" marR="97536" marT="48768" marB="48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2"/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f4</a:t>
                      </a:r>
                      <a:endParaRPr lang="ko-KR" altLang="en-US" sz="4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7536" marR="97536" marT="48768" marB="48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c6</a:t>
                      </a:r>
                      <a:endParaRPr lang="ko-KR" altLang="en-US" sz="4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7536" marR="97536" marT="48768" marB="48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f8</a:t>
                      </a:r>
                      <a:endParaRPr lang="ko-KR" altLang="en-US" sz="4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7536" marR="97536" marT="48768" marB="48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787060600"/>
                  </a:ext>
                </a:extLst>
              </a:tr>
              <a:tr h="9386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e3</a:t>
                      </a:r>
                      <a:endParaRPr lang="ko-KR" altLang="en-US" sz="4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7536" marR="97536" marT="48768" marB="48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e2</a:t>
                      </a:r>
                      <a:endParaRPr lang="ko-KR" altLang="en-US" sz="4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7536" marR="97536" marT="48768" marB="48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8d</a:t>
                      </a:r>
                      <a:endParaRPr lang="ko-KR" altLang="en-US" sz="4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7536" marR="97536" marT="48768" marB="48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48</a:t>
                      </a:r>
                      <a:endParaRPr lang="ko-KR" altLang="en-US" sz="4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7536" marR="97536" marT="48768" marB="48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819736744"/>
                  </a:ext>
                </a:extLst>
              </a:tr>
              <a:tr h="938646"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be</a:t>
                      </a:r>
                      <a:endParaRPr lang="ko-KR" altLang="en-US" sz="4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7536" marR="97536" marT="48768" marB="48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2b</a:t>
                      </a:r>
                      <a:endParaRPr lang="ko-KR" altLang="en-US" sz="4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7536" marR="97536" marT="48768" marB="48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2a</a:t>
                      </a:r>
                      <a:endParaRPr lang="ko-KR" altLang="en-US" sz="4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7536" marR="97536" marT="48768" marB="48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latinLnBrk="1"/>
                      <a:r>
                        <a:rPr lang="en-US" altLang="ko-KR" sz="4000" dirty="0">
                          <a:latin typeface="나눔스퀘어" panose="020B0600000101010101" pitchFamily="50" charset="-127"/>
                          <a:ea typeface="나눔스퀘어" panose="020B0600000101010101" pitchFamily="50" charset="-127"/>
                        </a:rPr>
                        <a:t>08</a:t>
                      </a:r>
                      <a:endParaRPr lang="ko-KR" altLang="en-US" sz="4000" dirty="0">
                        <a:latin typeface="나눔스퀘어" panose="020B0600000101010101" pitchFamily="50" charset="-127"/>
                        <a:ea typeface="나눔스퀘어" panose="020B0600000101010101" pitchFamily="50" charset="-127"/>
                      </a:endParaRPr>
                    </a:p>
                  </a:txBody>
                  <a:tcPr marL="97536" marR="97536" marT="48768" marB="48768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bg1">
                        <a:alpha val="2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847189955"/>
                  </a:ext>
                </a:extLst>
              </a:tr>
            </a:tbl>
          </a:graphicData>
        </a:graphic>
      </p:graphicFrame>
      <p:sp>
        <p:nvSpPr>
          <p:cNvPr id="6" name="3. SubBytes">
            <a:extLst>
              <a:ext uri="{FF2B5EF4-FFF2-40B4-BE49-F238E27FC236}">
                <a16:creationId xmlns:a16="http://schemas.microsoft.com/office/drawing/2014/main" id="{22D936A7-AB1C-4429-AF57-3CF999FE07D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952500" y="323274"/>
            <a:ext cx="11099800" cy="762994"/>
          </a:xfrm>
          <a:prstGeom prst="rect">
            <a:avLst/>
          </a:prstGeom>
        </p:spPr>
        <p:txBody>
          <a:bodyPr>
            <a:noAutofit/>
          </a:bodyPr>
          <a:lstStyle>
            <a:lvl1pPr defTabSz="315468">
              <a:defRPr sz="4320"/>
            </a:lvl1pPr>
          </a:lstStyle>
          <a:p>
            <a:r>
              <a:rPr lang="en-US" altLang="ko-KR" sz="6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1</a:t>
            </a:r>
            <a:r>
              <a:rPr sz="6000" dirty="0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. </a:t>
            </a:r>
            <a:r>
              <a:rPr sz="6000" dirty="0" err="1">
                <a:latin typeface="나눔스퀘어 ExtraBold" panose="020B0600000101010101" pitchFamily="50" charset="-127"/>
                <a:ea typeface="나눔스퀘어 ExtraBold" panose="020B0600000101010101" pitchFamily="50" charset="-127"/>
              </a:rPr>
              <a:t>SubBytes</a:t>
            </a:r>
            <a:endParaRPr sz="6000" dirty="0">
              <a:latin typeface="나눔스퀘어 ExtraBold" panose="020B0600000101010101" pitchFamily="50" charset="-127"/>
              <a:ea typeface="나눔스퀘어 ExtraBold" panose="020B0600000101010101" pitchFamily="50" charset="-127"/>
            </a:endParaRPr>
          </a:p>
        </p:txBody>
      </p:sp>
      <p:pic>
        <p:nvPicPr>
          <p:cNvPr id="11" name="그림 10">
            <a:extLst>
              <a:ext uri="{FF2B5EF4-FFF2-40B4-BE49-F238E27FC236}">
                <a16:creationId xmlns:a16="http://schemas.microsoft.com/office/drawing/2014/main" id="{D8EF6D5B-0343-47EC-BAA3-3F2A72CEB92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62910" y="2821245"/>
            <a:ext cx="7807711" cy="5075012"/>
          </a:xfrm>
          <a:prstGeom prst="rect">
            <a:avLst/>
          </a:prstGeom>
        </p:spPr>
      </p:pic>
      <p:sp>
        <p:nvSpPr>
          <p:cNvPr id="12" name="직사각형 11">
            <a:extLst>
              <a:ext uri="{FF2B5EF4-FFF2-40B4-BE49-F238E27FC236}">
                <a16:creationId xmlns:a16="http://schemas.microsoft.com/office/drawing/2014/main" id="{2F8AA8DE-452D-44C6-BECB-8C7A12502A87}"/>
              </a:ext>
            </a:extLst>
          </p:cNvPr>
          <p:cNvSpPr/>
          <p:nvPr/>
        </p:nvSpPr>
        <p:spPr>
          <a:xfrm>
            <a:off x="4762910" y="4023956"/>
            <a:ext cx="7807710" cy="313114"/>
          </a:xfrm>
          <a:prstGeom prst="rect">
            <a:avLst/>
          </a:prstGeom>
          <a:noFill/>
          <a:ln w="571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7536" tIns="48768" rIns="97536" bIns="4876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ko-KR" altLang="en-US" sz="2560" dirty="0"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2013065-AC2C-44B6-B398-35E7A58D30ED}"/>
              </a:ext>
            </a:extLst>
          </p:cNvPr>
          <p:cNvSpPr/>
          <p:nvPr/>
        </p:nvSpPr>
        <p:spPr>
          <a:xfrm>
            <a:off x="11158961" y="2821245"/>
            <a:ext cx="492113" cy="5075012"/>
          </a:xfrm>
          <a:prstGeom prst="rect">
            <a:avLst/>
          </a:prstGeom>
          <a:noFill/>
          <a:ln w="57150" cap="flat">
            <a:solidFill>
              <a:srgbClr val="FF0000"/>
            </a:solidFill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ko-KR" altLang="en-US" sz="2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나눔스퀘어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58B6AD1-3E08-4F35-A734-F54CA24CAF4F}"/>
              </a:ext>
            </a:extLst>
          </p:cNvPr>
          <p:cNvSpPr txBox="1"/>
          <p:nvPr/>
        </p:nvSpPr>
        <p:spPr>
          <a:xfrm>
            <a:off x="8086851" y="8443207"/>
            <a:ext cx="1133324" cy="564257"/>
          </a:xfrm>
          <a:prstGeom prst="rect">
            <a:avLst/>
          </a:prstGeom>
          <a:noFill/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none" lIns="50800" tIns="50800" rIns="50800" bIns="50800" numCol="1" spcCol="38100" rtlCol="0" anchor="ctr">
            <a:spAutoFit/>
          </a:bodyPr>
          <a:lstStyle/>
          <a:p>
            <a:pPr marL="0" marR="0" indent="0" algn="ctr" defTabSz="5842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r>
              <a:rPr lang="en-US" altLang="ko-KR" sz="3000" dirty="0"/>
              <a:t>S-box</a:t>
            </a:r>
            <a:endParaRPr kumimoji="0" lang="ko-KR" altLang="en-US" sz="3000" b="1" i="0" u="none" strike="noStrike" cap="none" spc="0" normalizeH="0" baseline="0" dirty="0">
              <a:ln>
                <a:noFill/>
              </a:ln>
              <a:solidFill>
                <a:srgbClr val="FFFFFF"/>
              </a:solidFill>
              <a:effectLst/>
              <a:uFillTx/>
              <a:latin typeface="나눔스퀘어"/>
              <a:ea typeface="나눔스퀘어"/>
              <a:cs typeface="나눔스퀘어"/>
              <a:sym typeface="나눔스퀘어"/>
            </a:endParaRPr>
          </a:p>
        </p:txBody>
      </p:sp>
    </p:spTree>
    <p:extLst>
      <p:ext uri="{BB962C8B-B14F-4D97-AF65-F5344CB8AC3E}">
        <p14:creationId xmlns:p14="http://schemas.microsoft.com/office/powerpoint/2010/main" val="900871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100"/>
    </mc:Choice>
    <mc:Fallback xmlns="">
      <p:transition spd="slow" advClick="0" advTm="100"/>
    </mc:Fallback>
  </mc:AlternateContent>
</p:sld>
</file>

<file path=ppt/theme/theme1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나눔스퀘어"/>
        <a:ea typeface="나눔스퀘어"/>
        <a:cs typeface="나눔스퀘어"/>
      </a:majorFont>
      <a:minorFont>
        <a:latin typeface="나눔스퀘어"/>
        <a:ea typeface="나눔스퀘어"/>
        <a:cs typeface="나눔스퀘어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나눔스퀘어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나눔스퀘어"/>
            <a:ea typeface="나눔스퀘어"/>
            <a:cs typeface="나눔스퀘어"/>
            <a:sym typeface="나눔스퀘어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ppt/theme/theme2.xml><?xml version="1.0" encoding="utf-8"?>
<a:theme xmlns:a="http://schemas.openxmlformats.org/drawingml/2006/main" name="Black">
  <a:themeElements>
    <a:clrScheme name="Black">
      <a:dk1>
        <a:srgbClr val="000000"/>
      </a:dk1>
      <a:lt1>
        <a:srgbClr val="FFFFFF"/>
      </a:lt1>
      <a:dk2>
        <a:srgbClr val="434343"/>
      </a:dk2>
      <a:lt2>
        <a:srgbClr val="A9A9A9"/>
      </a:lt2>
      <a:accent1>
        <a:srgbClr val="0076BA"/>
      </a:accent1>
      <a:accent2>
        <a:srgbClr val="00A89D"/>
      </a:accent2>
      <a:accent3>
        <a:srgbClr val="1DB100"/>
      </a:accent3>
      <a:accent4>
        <a:srgbClr val="F8BA00"/>
      </a:accent4>
      <a:accent5>
        <a:srgbClr val="EE220C"/>
      </a:accent5>
      <a:accent6>
        <a:srgbClr val="CB297B"/>
      </a:accent6>
      <a:hlink>
        <a:srgbClr val="0000FF"/>
      </a:hlink>
      <a:folHlink>
        <a:srgbClr val="FF00FF"/>
      </a:folHlink>
    </a:clrScheme>
    <a:fontScheme name="Black">
      <a:majorFont>
        <a:latin typeface="나눔스퀘어"/>
        <a:ea typeface="나눔스퀘어"/>
        <a:cs typeface="나눔스퀘어"/>
      </a:majorFont>
      <a:minorFont>
        <a:latin typeface="나눔스퀘어"/>
        <a:ea typeface="나눔스퀘어"/>
        <a:cs typeface="나눔스퀘어"/>
      </a:minorFont>
    </a:fontScheme>
    <a:fmtScheme name="Black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chemeClr val="accent1">
            <a:lumOff val="13529"/>
          </a:schemeClr>
        </a:solidFill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200" b="0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+mn-lt"/>
            <a:ea typeface="+mn-ea"/>
            <a:cs typeface="+mn-cs"/>
            <a:sym typeface="나눔스퀘어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spDef>
    <a:lnDef>
      <a:spPr>
        <a:noFill/>
        <a:ln w="25400" cap="flat">
          <a:solidFill>
            <a:srgbClr val="FFFFFF"/>
          </a:solidFill>
          <a:prstDash val="solid"/>
          <a:miter lim="400000"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>
        <a:spAutoFit/>
      </a:bodyPr>
      <a:lstStyle>
        <a:defPPr marL="0" marR="0" indent="0" algn="ctr" defTabSz="584200" rtl="0" fontAlgn="auto" latinLnBrk="0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2400" b="1" i="0" u="none" strike="noStrike" cap="none" spc="0" normalizeH="0" baseline="0">
            <a:ln>
              <a:noFill/>
            </a:ln>
            <a:solidFill>
              <a:srgbClr val="FFFFFF"/>
            </a:solidFill>
            <a:effectLst/>
            <a:uFillTx/>
            <a:latin typeface="나눔스퀘어"/>
            <a:ea typeface="나눔스퀘어"/>
            <a:cs typeface="나눔스퀘어"/>
            <a:sym typeface="나눔스퀘어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kumimoji="0" sz="1800" b="0" i="0" u="none" strike="noStrike" cap="none" spc="0" normalizeH="0" baseline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>
          <a:scrgbClr r="0" g="0" b="0"/>
        </a:lnRef>
        <a:fillRef idx="0">
          <a:scrgbClr r="0" g="0" b="0"/>
        </a:fillRef>
        <a:effectRef idx="0">
          <a:scrgbClr r="0" g="0" b="0"/>
        </a:effectRef>
        <a:fontRef idx="none"/>
      </a:style>
    </a:tx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975</TotalTime>
  <Words>1353</Words>
  <Application>Microsoft Office PowerPoint</Application>
  <PresentationFormat>사용자 지정</PresentationFormat>
  <Paragraphs>1021</Paragraphs>
  <Slides>56</Slides>
  <Notes>1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56</vt:i4>
      </vt:variant>
    </vt:vector>
  </HeadingPairs>
  <TitlesOfParts>
    <vt:vector size="63" baseType="lpstr">
      <vt:lpstr>Times</vt:lpstr>
      <vt:lpstr>Wingdings</vt:lpstr>
      <vt:lpstr>Arial</vt:lpstr>
      <vt:lpstr>나눔스퀘어</vt:lpstr>
      <vt:lpstr>나눔스퀘어 ExtraBold</vt:lpstr>
      <vt:lpstr>나눔스퀘어 Bold</vt:lpstr>
      <vt:lpstr>Black</vt:lpstr>
      <vt:lpstr>Advanced Encryption Standard (AES)</vt:lpstr>
      <vt:lpstr>PowerPoint 프레젠테이션</vt:lpstr>
      <vt:lpstr>AES ?</vt:lpstr>
      <vt:lpstr>DES ?</vt:lpstr>
      <vt:lpstr>PowerPoint 프레젠테이션</vt:lpstr>
      <vt:lpstr>PowerPoint 프레젠테이션</vt:lpstr>
      <vt:lpstr>1. SubBytes</vt:lpstr>
      <vt:lpstr>1. SubBytes</vt:lpstr>
      <vt:lpstr>1. SubBytes</vt:lpstr>
      <vt:lpstr>1. SubBytes</vt:lpstr>
      <vt:lpstr>1. SubBytes</vt:lpstr>
      <vt:lpstr>1. SubBytes</vt:lpstr>
      <vt:lpstr>1. SubBytes</vt:lpstr>
      <vt:lpstr>1. SubBytes</vt:lpstr>
      <vt:lpstr>1. SubBytes</vt:lpstr>
      <vt:lpstr>1. SubBytes</vt:lpstr>
      <vt:lpstr>1. SubBytes</vt:lpstr>
      <vt:lpstr>1. SubBytes</vt:lpstr>
      <vt:lpstr>1. SubBytes</vt:lpstr>
      <vt:lpstr>1. SubBytes</vt:lpstr>
      <vt:lpstr>1. SubBytes</vt:lpstr>
      <vt:lpstr>1. SubBytes</vt:lpstr>
      <vt:lpstr>1. SubBytes</vt:lpstr>
      <vt:lpstr>PowerPoint 프레젠테이션</vt:lpstr>
      <vt:lpstr>2. ShiftRows</vt:lpstr>
      <vt:lpstr>2. ShiftRows</vt:lpstr>
      <vt:lpstr>2. ShiftRows</vt:lpstr>
      <vt:lpstr>PowerPoint 프레젠테이션</vt:lpstr>
      <vt:lpstr>3. MixColumns</vt:lpstr>
      <vt:lpstr>3. MixColumns</vt:lpstr>
      <vt:lpstr>3. MixColumns</vt:lpstr>
      <vt:lpstr>(02*d4) + (03*bf) + (01*5d) + (01*30)</vt:lpstr>
      <vt:lpstr>(01*d4) + (02*bf) + (03*5d) + (01*30)</vt:lpstr>
      <vt:lpstr>3. MixColumns</vt:lpstr>
      <vt:lpstr>3. MixColumns</vt:lpstr>
      <vt:lpstr>3. MixColumns</vt:lpstr>
      <vt:lpstr>3. MixColumns</vt:lpstr>
      <vt:lpstr>3. MixColumns</vt:lpstr>
      <vt:lpstr>3. MixColumns</vt:lpstr>
      <vt:lpstr>PowerPoint 프레젠테이션</vt:lpstr>
      <vt:lpstr>4. AddRoundKey</vt:lpstr>
      <vt:lpstr>4. AddRoundKey</vt:lpstr>
      <vt:lpstr>4. AddRoundKey</vt:lpstr>
      <vt:lpstr>4. AddRoundKey</vt:lpstr>
      <vt:lpstr>PowerPoint 프레젠테이션</vt:lpstr>
      <vt:lpstr>5. KeySchedule</vt:lpstr>
      <vt:lpstr>5. KeySchedule</vt:lpstr>
      <vt:lpstr>5. KeySchedule</vt:lpstr>
      <vt:lpstr>5. KeySchedule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AES</dc:title>
  <dc:creator>이정현</dc:creator>
  <cp:lastModifiedBy>이 정현</cp:lastModifiedBy>
  <cp:revision>65</cp:revision>
  <dcterms:modified xsi:type="dcterms:W3CDTF">2019-02-15T05:10:39Z</dcterms:modified>
</cp:coreProperties>
</file>