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90" r:id="rId4"/>
    <p:sldId id="291" r:id="rId5"/>
    <p:sldId id="292" r:id="rId6"/>
    <p:sldId id="285" r:id="rId7"/>
    <p:sldId id="282" r:id="rId8"/>
    <p:sldId id="283" r:id="rId9"/>
    <p:sldId id="284" r:id="rId10"/>
    <p:sldId id="293" r:id="rId11"/>
    <p:sldId id="294" r:id="rId12"/>
    <p:sldId id="295" r:id="rId13"/>
    <p:sldId id="296" r:id="rId14"/>
    <p:sldId id="299" r:id="rId15"/>
    <p:sldId id="297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6F036-3D80-154F-9328-A76F859E8D46}" v="195" dt="2021-03-21T21:47:29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3"/>
    <p:restoredTop sz="94704"/>
  </p:normalViewPr>
  <p:slideViewPr>
    <p:cSldViewPr snapToGrid="0">
      <p:cViewPr>
        <p:scale>
          <a:sx n="110" d="100"/>
          <a:sy n="110" d="100"/>
        </p:scale>
        <p:origin x="288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 err="1"/>
              <a:t>고차마스킹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</a:t>
            </a:r>
            <a:r>
              <a:rPr lang="en" altLang="ko-KR"/>
              <a:t>JhcVy-CtjdM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39BE7-782F-BA49-8FF9-46ACF64E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ko-KR" altLang="en-US" dirty="0" err="1"/>
              <a:t>부채널</a:t>
            </a:r>
            <a:r>
              <a:rPr kumimoji="1" lang="ko-KR" altLang="en-US" dirty="0"/>
              <a:t>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81AD47-F728-9943-B457-52D048671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/>
              <a:t>TVLA test </a:t>
            </a:r>
            <a:r>
              <a:rPr kumimoji="1" lang="ko-KR" altLang="en-US" sz="1800" dirty="0"/>
              <a:t>수행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ko-KR" altLang="en-US" sz="1800" dirty="0"/>
              <a:t>고정 </a:t>
            </a:r>
            <a:r>
              <a:rPr kumimoji="1" lang="en-US" altLang="ko-KR" sz="1800" dirty="0"/>
              <a:t>vs </a:t>
            </a:r>
            <a:r>
              <a:rPr kumimoji="1" lang="ko-KR" altLang="en-US" sz="1800" dirty="0"/>
              <a:t>랜덤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ko-KR" altLang="en-US" sz="1800" dirty="0"/>
              <a:t>마스크 적용 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차 마스크 적용</a:t>
            </a:r>
            <a:r>
              <a:rPr kumimoji="1" lang="en-US" altLang="ko-KR" sz="1800" dirty="0"/>
              <a:t>, 1</a:t>
            </a:r>
            <a:r>
              <a:rPr kumimoji="1" lang="ko-KR" altLang="en-US" sz="1800" dirty="0"/>
              <a:t>차 마스크 적용</a:t>
            </a:r>
            <a:r>
              <a:rPr kumimoji="1" lang="en-US" altLang="ko-KR" sz="1800" dirty="0"/>
              <a:t>(</a:t>
            </a:r>
            <a:r>
              <a:rPr kumimoji="1" lang="en-US" altLang="ko-KR" sz="1800" dirty="0" err="1"/>
              <a:t>Mask_refreshing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제거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TVLA test </a:t>
            </a:r>
          </a:p>
          <a:p>
            <a:endParaRPr kumimoji="1" lang="en-US" altLang="ko-KR" sz="1800" dirty="0"/>
          </a:p>
          <a:p>
            <a:r>
              <a:rPr kumimoji="1" lang="en-US" altLang="ko-KR" sz="1800" dirty="0" err="1"/>
              <a:t>Chipwhisperer</a:t>
            </a:r>
            <a:r>
              <a:rPr kumimoji="1" lang="en-US" altLang="ko-KR" sz="1800" dirty="0"/>
              <a:t> 8bit </a:t>
            </a:r>
            <a:r>
              <a:rPr kumimoji="1" lang="en-US" altLang="ko-KR" sz="1800" dirty="0" err="1"/>
              <a:t>xmeaga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암호화 과정의 파형 </a:t>
            </a:r>
            <a:r>
              <a:rPr kumimoji="1" lang="en-US" altLang="ko-KR" sz="1800" dirty="0"/>
              <a:t>1000</a:t>
            </a:r>
            <a:r>
              <a:rPr kumimoji="1" lang="ko-KR" altLang="en-US" sz="1800" dirty="0"/>
              <a:t>개 수집</a:t>
            </a:r>
          </a:p>
        </p:txBody>
      </p:sp>
    </p:spTree>
    <p:extLst>
      <p:ext uri="{BB962C8B-B14F-4D97-AF65-F5344CB8AC3E}">
        <p14:creationId xmlns:p14="http://schemas.microsoft.com/office/powerpoint/2010/main" val="412366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031E4-6D2C-E748-8335-AC1D9172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마스크 적용 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003E6-8B23-424D-BE26-504F8A308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200F4C-DBED-0A40-B3E5-89AA1330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73" y="1333500"/>
            <a:ext cx="87503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18AD5-A831-1B46-B3BF-22E0CB22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마스크 적용 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D35D9-E3D5-8A4F-ACD9-55D630C22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B9D3E0-508F-1C40-94D9-EA4C2FCE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478" y="2216481"/>
            <a:ext cx="6332280" cy="29298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4DCE0C-7648-7140-BA27-C2A4DA57B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9" y="2249286"/>
            <a:ext cx="5374431" cy="29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5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C3BB9-1AB3-1148-A4AF-C93AA5CAA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마스크 적용 후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Mask_refreshing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제거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EBA76-269B-BE47-B782-BFFDB83E1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2F5FF9-30E9-ED4C-A67A-FA2605D5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8" y="1848416"/>
            <a:ext cx="6004302" cy="3024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8D548D-00E9-4F46-BB35-EED2903A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31" y="1848417"/>
            <a:ext cx="5790636" cy="31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0A1E6-0D3A-5F4E-B894-FE5BDA4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결론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D1EBE-C5DF-6B40-8907-566E54DAE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TVLA test </a:t>
            </a:r>
            <a:r>
              <a:rPr kumimoji="1" lang="ko-KR" altLang="en-US" sz="2400" dirty="0"/>
              <a:t>수행 결과 </a:t>
            </a:r>
            <a:r>
              <a:rPr kumimoji="1" lang="ko-KR" altLang="en-US" sz="2400" dirty="0" err="1"/>
              <a:t>마스킹</a:t>
            </a:r>
            <a:r>
              <a:rPr kumimoji="1" lang="ko-KR" altLang="en-US" sz="2400" dirty="0"/>
              <a:t> 적용 성공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속도차이가 </a:t>
            </a:r>
            <a:r>
              <a:rPr kumimoji="1" lang="en-US" altLang="ko-KR" sz="2400" dirty="0"/>
              <a:t>100</a:t>
            </a:r>
            <a:r>
              <a:rPr kumimoji="1" lang="ko-KR" altLang="en-US" sz="2400" dirty="0"/>
              <a:t>배 이상 차이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8bit</a:t>
            </a:r>
            <a:r>
              <a:rPr kumimoji="1" lang="ko-KR" altLang="en-US" sz="2400" dirty="0"/>
              <a:t> 프로세서에 최적화된 암호이므로 최적화된 </a:t>
            </a:r>
            <a:r>
              <a:rPr kumimoji="1" lang="en-US" altLang="ko-KR" sz="2400" dirty="0"/>
              <a:t>1~3</a:t>
            </a:r>
            <a:r>
              <a:rPr kumimoji="1" lang="ko-KR" altLang="en-US" sz="2400" dirty="0"/>
              <a:t>차의 빠른 </a:t>
            </a:r>
            <a:r>
              <a:rPr kumimoji="1" lang="ko-KR" altLang="en-US" sz="2400" dirty="0" err="1"/>
              <a:t>마스킹</a:t>
            </a:r>
            <a:r>
              <a:rPr kumimoji="1" lang="ko-KR" altLang="en-US" sz="2400" dirty="0"/>
              <a:t> 구현 필요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테이블 구현 </a:t>
            </a:r>
            <a:r>
              <a:rPr kumimoji="1" lang="ko-KR" altLang="en-US" sz="2400" dirty="0" err="1"/>
              <a:t>마스킹과</a:t>
            </a:r>
            <a:r>
              <a:rPr kumimoji="1" lang="ko-KR" altLang="en-US" sz="2400" dirty="0"/>
              <a:t> 비교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8001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B3BF8-BFCA-594C-85EA-2F712EE4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ko-KR" altLang="en-US" dirty="0" err="1"/>
              <a:t>고차마스킹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F194AE5-9E4C-BD47-8C16-8C2C6F4309F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ko-KR" altLang="en-US" sz="2000" dirty="0"/>
                  <a:t>암호화 알고리즘의 물리적 구현을 보호하기 위해 고차 </a:t>
                </a:r>
                <a:r>
                  <a:rPr kumimoji="1" lang="ko-KR" altLang="en-US" sz="2000" dirty="0" err="1"/>
                  <a:t>마스킹</a:t>
                </a:r>
                <a:r>
                  <a:rPr kumimoji="1" lang="ko-KR" altLang="en-US" sz="2000" dirty="0"/>
                  <a:t> 사용</a:t>
                </a:r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r>
                  <a:rPr kumimoji="1" lang="en" altLang="ko-KR" sz="2000" dirty="0"/>
                  <a:t>x0 ⊥ x1 ⊥ · · · ⊥ </a:t>
                </a:r>
                <a:r>
                  <a:rPr kumimoji="1" lang="en" altLang="ko-KR" sz="2000" dirty="0" err="1"/>
                  <a:t>xd</a:t>
                </a:r>
                <a:r>
                  <a:rPr kumimoji="1" lang="en" altLang="ko-KR" sz="2000" dirty="0"/>
                  <a:t> = x</a:t>
                </a:r>
              </a:p>
              <a:p>
                <a:endParaRPr kumimoji="1" lang="en" altLang="ko-KR" sz="2000" dirty="0"/>
              </a:p>
              <a:p>
                <a:r>
                  <a:rPr kumimoji="1" lang="ko-KR" altLang="en-US" sz="2000" dirty="0"/>
                  <a:t>계산이 끝날 때 동일한 암호문 산출</a:t>
                </a:r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r>
                  <a:rPr kumimoji="1" lang="en" altLang="ko-KR" sz="2000" dirty="0"/>
                  <a:t>d </a:t>
                </a:r>
                <a:r>
                  <a:rPr kumimoji="1" lang="ko-KR" altLang="en-US" sz="2000" dirty="0"/>
                  <a:t>이하 중간 변수의 모든 </a:t>
                </a:r>
                <a:r>
                  <a:rPr kumimoji="1" lang="ko-KR" altLang="en-US" sz="2000" dirty="0" err="1"/>
                  <a:t>튜플은</a:t>
                </a:r>
                <a:r>
                  <a:rPr kumimoji="1" lang="ko-KR" altLang="en-US" sz="2000" dirty="0"/>
                  <a:t> 민감한 변수와 독립적</a:t>
                </a:r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r>
                  <a:rPr kumimoji="1" lang="ko-KR" altLang="en-US" sz="2000" dirty="0"/>
                  <a:t>블록 암호에 대한 </a:t>
                </a:r>
                <a:r>
                  <a:rPr kumimoji="1" lang="ko-KR" altLang="en-US" sz="2000" dirty="0" err="1"/>
                  <a:t>마스킹</a:t>
                </a:r>
                <a:r>
                  <a:rPr kumimoji="1" lang="ko-KR" altLang="en-US" sz="2000" dirty="0"/>
                  <a:t> 체계를 설계하는 데 있어 가장 큰 어려움은 비선형 변환을 </a:t>
                </a:r>
                <a:r>
                  <a:rPr kumimoji="1" lang="ko-KR" altLang="en-US" sz="2000" dirty="0" err="1"/>
                  <a:t>마스킹하는</a:t>
                </a:r>
                <a:r>
                  <a:rPr kumimoji="1" lang="ko-KR" altLang="en-US" sz="2000" dirty="0"/>
                  <a:t> 것</a:t>
                </a:r>
                <a:br>
                  <a:rPr kumimoji="1" lang="en-US" altLang="ko-KR" sz="2000" dirty="0"/>
                </a:br>
                <a:br>
                  <a:rPr kumimoji="1" lang="en-US" altLang="ko-KR" sz="2000" dirty="0"/>
                </a:br>
                <a:r>
                  <a:rPr kumimoji="1" lang="en-US" altLang="ko-KR" sz="1800" dirty="0"/>
                  <a:t>ex) ROR(</a:t>
                </a:r>
                <a:r>
                  <a:rPr kumimoji="1" lang="en-US" altLang="ko-KR" sz="1800" dirty="0" err="1"/>
                  <a:t>X^m</a:t>
                </a:r>
                <a:r>
                  <a:rPr kumimoji="1" lang="en-US" altLang="ko-KR" sz="1800" dirty="0"/>
                  <a:t>) = ROR(X)^ROR(m) , MIXCOLUMNS(</a:t>
                </a:r>
                <a:r>
                  <a:rPr kumimoji="1" lang="en-US" altLang="ko-KR" sz="1800" dirty="0" err="1"/>
                  <a:t>X^m</a:t>
                </a:r>
                <a:r>
                  <a:rPr kumimoji="1" lang="en-US" altLang="ko-KR" sz="1800" dirty="0"/>
                  <a:t>)= MIXCOLUMNS(X)^ MIXCOLUMNS(m)</a:t>
                </a:r>
                <a:br>
                  <a:rPr kumimoji="1" lang="en-US" altLang="ko-KR" sz="1800" dirty="0"/>
                </a:br>
                <a:br>
                  <a:rPr kumimoji="1" lang="en-US" altLang="ko-KR" sz="1800" dirty="0"/>
                </a:br>
                <a:r>
                  <a:rPr kumimoji="1" lang="en-US" altLang="ko-KR" sz="1800" dirty="0"/>
                  <a:t>      SBOX(</a:t>
                </a:r>
                <a:r>
                  <a:rPr kumimoji="1" lang="en-US" altLang="ko-KR" sz="1800" dirty="0" err="1"/>
                  <a:t>X^m</a:t>
                </a:r>
                <a:r>
                  <a:rPr kumimoji="1" lang="en-US" altLang="ko-KR" sz="1800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SBOX(X)^m</a:t>
                </a:r>
                <a:r>
                  <a:rPr kumimoji="1"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ko-KR" sz="1800" dirty="0"/>
                  <a:t> SBOX(X)^SBOX(m</a:t>
                </a:r>
                <a:r>
                  <a:rPr kumimoji="1" lang="en-US" altLang="ko-KR" sz="1800" dirty="0">
                    <a:ea typeface="Cambria Math" panose="02040503050406030204" pitchFamily="18" charset="0"/>
                  </a:rPr>
                  <a:t>)</a:t>
                </a:r>
                <a:endParaRPr kumimoji="1" lang="en-US" altLang="ko-KR" sz="1800" dirty="0"/>
              </a:p>
              <a:p>
                <a:pPr marL="0" indent="0">
                  <a:buNone/>
                </a:pPr>
                <a:br>
                  <a:rPr kumimoji="1" lang="en-US" altLang="ko-KR" sz="2000" dirty="0"/>
                </a:br>
                <a:endParaRPr kumimoji="1" lang="en-US" altLang="ko-KR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F194AE5-9E4C-BD47-8C16-8C2C6F430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34" t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40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B3751-5310-044E-A4B7-0BEF51B6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PIPO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CBF7D-D3AB-254E-B0FA-6583331E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sz="2000" dirty="0"/>
              <a:t>효율적인 비트 </a:t>
            </a:r>
            <a:r>
              <a:rPr kumimoji="1" lang="ko-KR" altLang="en-US" sz="2000" dirty="0" err="1"/>
              <a:t>슬라이싱</a:t>
            </a:r>
            <a:r>
              <a:rPr kumimoji="1" lang="ko-KR" altLang="en-US" sz="2000" dirty="0"/>
              <a:t> 구현을 제공하는 새 경량 </a:t>
            </a:r>
            <a:r>
              <a:rPr kumimoji="1" lang="en-US" altLang="ko-KR" sz="2000" dirty="0"/>
              <a:t>S- </a:t>
            </a:r>
            <a:r>
              <a:rPr kumimoji="1" lang="ko-KR" altLang="en-US" sz="2000" dirty="0"/>
              <a:t>박스를 개발하여 적용</a:t>
            </a:r>
            <a:br>
              <a:rPr kumimoji="1" lang="en-US" altLang="ko-KR" sz="2000" dirty="0"/>
            </a:br>
            <a:endParaRPr kumimoji="1" lang="en-US" altLang="ko-KR" sz="2000" b="1" dirty="0"/>
          </a:p>
          <a:p>
            <a:r>
              <a:rPr kumimoji="1" lang="ko-KR" altLang="en-US" sz="2000" dirty="0"/>
              <a:t>비트 </a:t>
            </a:r>
            <a:r>
              <a:rPr kumimoji="1" lang="ko-KR" altLang="en-US" sz="2000" dirty="0" err="1"/>
              <a:t>슬라이싱</a:t>
            </a:r>
            <a:r>
              <a:rPr kumimoji="1" lang="ko-KR" altLang="en-US" sz="2000" dirty="0"/>
              <a:t> 구현에 </a:t>
            </a:r>
            <a:r>
              <a:rPr kumimoji="1" lang="en-US" altLang="ko-KR" sz="2000" dirty="0"/>
              <a:t>11 </a:t>
            </a:r>
            <a:r>
              <a:rPr kumimoji="1" lang="ko-KR" altLang="en-US" sz="2000" dirty="0"/>
              <a:t>개의 비선형 비트 연산을 포함</a:t>
            </a:r>
            <a:endParaRPr kumimoji="1" lang="en-US" altLang="ko-KR" sz="2000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sz="2000" dirty="0"/>
              <a:t>효율적인 고차 </a:t>
            </a:r>
            <a:r>
              <a:rPr kumimoji="1" lang="ko-KR" altLang="en-US" sz="2000" dirty="0" err="1"/>
              <a:t>마스킹</a:t>
            </a:r>
            <a:r>
              <a:rPr kumimoji="1" lang="ko-KR" altLang="en-US" sz="2000" dirty="0"/>
              <a:t> 가능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ko-KR" altLang="en-US" sz="2000" dirty="0" err="1"/>
              <a:t>고차마스킹</a:t>
            </a:r>
            <a:r>
              <a:rPr kumimoji="1" lang="ko-KR" altLang="en-US" sz="2000" dirty="0"/>
              <a:t> 레퍼런스 코드 </a:t>
            </a:r>
            <a:r>
              <a:rPr kumimoji="1" lang="en-US" altLang="ko-KR" sz="2000" dirty="0"/>
              <a:t>X</a:t>
            </a:r>
          </a:p>
          <a:p>
            <a:pPr>
              <a:buFont typeface="Wingdings" pitchFamily="2" charset="2"/>
              <a:buChar char="Ø"/>
            </a:pPr>
            <a:r>
              <a:rPr kumimoji="1" lang="ko-KR" altLang="en-US" sz="2000" dirty="0"/>
              <a:t>구현 필요</a:t>
            </a:r>
            <a:endParaRPr kumimoji="1" lang="en-US" altLang="ko-KR" sz="2000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sz="2000" dirty="0"/>
              <a:t>비선형 레이어 </a:t>
            </a:r>
            <a:r>
              <a:rPr kumimoji="1" lang="en-US" altLang="ko-KR" sz="2000" dirty="0"/>
              <a:t>S-Layer</a:t>
            </a:r>
            <a:r>
              <a:rPr kumimoji="1" lang="ko-KR" altLang="en-US" sz="2000" dirty="0"/>
              <a:t>와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선형 레이어 </a:t>
            </a:r>
            <a:r>
              <a:rPr kumimoji="1" lang="en-US" altLang="ko-KR" sz="2000" dirty="0"/>
              <a:t>R-Layer </a:t>
            </a:r>
            <a:r>
              <a:rPr kumimoji="1" lang="ko-KR" altLang="en-US" sz="2000" dirty="0"/>
              <a:t>가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반복</a:t>
            </a:r>
            <a:endParaRPr kumimoji="1" lang="en-US" altLang="ko-KR" sz="2000" dirty="0"/>
          </a:p>
          <a:p>
            <a:pPr>
              <a:buFont typeface="Wingdings" pitchFamily="2" charset="2"/>
              <a:buChar char="Ø"/>
            </a:pPr>
            <a:r>
              <a:rPr kumimoji="1" lang="en-US" altLang="ko-KR" sz="2000" dirty="0"/>
              <a:t>S-Layer</a:t>
            </a:r>
            <a:r>
              <a:rPr kumimoji="1" lang="ko-KR" altLang="en-US" sz="2000" dirty="0"/>
              <a:t>의 비선형 변환 </a:t>
            </a:r>
            <a:r>
              <a:rPr kumimoji="1" lang="ko-KR" altLang="en-US" sz="2000" dirty="0" err="1"/>
              <a:t>마스킹이</a:t>
            </a:r>
            <a:r>
              <a:rPr kumimoji="1" lang="ko-KR" altLang="en-US" sz="2000" dirty="0"/>
              <a:t> 주요</a:t>
            </a:r>
            <a:endParaRPr kumimoji="1" lang="en-US" altLang="ko-KR" sz="2000" dirty="0"/>
          </a:p>
          <a:p>
            <a:pPr>
              <a:buFont typeface="Wingdings" pitchFamily="2" charset="2"/>
              <a:buChar char="Ø"/>
            </a:pPr>
            <a:endParaRPr kumimoji="1" lang="en-US" altLang="ko-KR" sz="2000" dirty="0"/>
          </a:p>
          <a:p>
            <a:pPr>
              <a:buFont typeface="Wingdings" pitchFamily="2" charset="2"/>
              <a:buChar char="Ø"/>
            </a:pP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ko-KR" altLang="en-US" sz="2000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EC6665-AB84-1E48-98CE-ECC21F22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851" y="1577080"/>
            <a:ext cx="2561359" cy="420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9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7185C-29BE-B845-9147-F5140CC5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PIPO </a:t>
            </a:r>
            <a:r>
              <a:rPr kumimoji="1" lang="ko-KR" altLang="en-US" dirty="0"/>
              <a:t>고차 </a:t>
            </a:r>
            <a:r>
              <a:rPr kumimoji="1" lang="ko-KR" altLang="en-US" dirty="0" err="1"/>
              <a:t>마스킹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B87B4-0925-5B49-B4D4-B1EC15DCF8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ko-KR" altLang="en-US" sz="2000" dirty="0"/>
              <a:t>마스크 값 관리</a:t>
            </a:r>
            <a:endParaRPr kumimoji="1" lang="en-US" altLang="ko-KR" sz="2000" dirty="0"/>
          </a:p>
          <a:p>
            <a:r>
              <a:rPr kumimoji="1" lang="en-US" altLang="ko-KR" sz="2000" dirty="0" err="1"/>
              <a:t>Mask_refreshing</a:t>
            </a:r>
            <a:endParaRPr kumimoji="1" lang="en-US" altLang="ko-KR" sz="2000" dirty="0"/>
          </a:p>
          <a:p>
            <a:r>
              <a:rPr kumimoji="1" lang="en-US" altLang="ko-KR" sz="2000" dirty="0"/>
              <a:t>ISW_AND</a:t>
            </a:r>
          </a:p>
          <a:p>
            <a:r>
              <a:rPr kumimoji="1" lang="en-US" altLang="ko-KR" sz="2000" dirty="0"/>
              <a:t>ISW_OR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Picture 2" descr="Pasted Graphic 19.png">
            <a:extLst>
              <a:ext uri="{FF2B5EF4-FFF2-40B4-BE49-F238E27FC236}">
                <a16:creationId xmlns:a16="http://schemas.microsoft.com/office/drawing/2014/main" id="{F870C803-22F0-274D-84ED-BDE775DBD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87" y="3194864"/>
            <a:ext cx="3790604" cy="331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asted Graphic 20.png">
            <a:extLst>
              <a:ext uri="{FF2B5EF4-FFF2-40B4-BE49-F238E27FC236}">
                <a16:creationId xmlns:a16="http://schemas.microsoft.com/office/drawing/2014/main" id="{C1A0138E-61DA-C645-A5E7-F8DC3B3C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591" y="3269625"/>
            <a:ext cx="3790605" cy="3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asted Graphic 21.png">
            <a:extLst>
              <a:ext uri="{FF2B5EF4-FFF2-40B4-BE49-F238E27FC236}">
                <a16:creationId xmlns:a16="http://schemas.microsoft.com/office/drawing/2014/main" id="{C7B27E70-498B-C446-9BE4-82B1F5EE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22" y="997041"/>
            <a:ext cx="4633732" cy="217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6F76F9-5B6B-8C40-914A-4C06678BF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3681412"/>
            <a:ext cx="3164625" cy="22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7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52BA2-7264-7449-825C-FF0ECE0A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고차 마스크 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CCB81-3CB7-2645-85B6-6A7A34470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1600" dirty="0" err="1"/>
              <a:t>MaskArray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랜덤 마스크를 생성하여 적용하고 배열로 마스크 값 저장</a:t>
            </a:r>
            <a:endParaRPr kumimoji="1" lang="en-US" altLang="ko-KR" sz="1600" dirty="0"/>
          </a:p>
          <a:p>
            <a:r>
              <a:rPr kumimoji="1" lang="en-US" altLang="ko-KR" sz="1600" dirty="0" err="1"/>
              <a:t>UnMaskArray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배열에 저장된 마스크 값을 연산하여 마스크 값 제거</a:t>
            </a:r>
          </a:p>
        </p:txBody>
      </p:sp>
      <p:pic>
        <p:nvPicPr>
          <p:cNvPr id="6146" name="Picture 2" descr="Pasted Graphic 23.png">
            <a:extLst>
              <a:ext uri="{FF2B5EF4-FFF2-40B4-BE49-F238E27FC236}">
                <a16:creationId xmlns:a16="http://schemas.microsoft.com/office/drawing/2014/main" id="{E03532C0-ACBC-714C-9CB2-E037DD3C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7" y="2945795"/>
            <a:ext cx="5755966" cy="163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Pasted Graphic 24.png">
            <a:extLst>
              <a:ext uri="{FF2B5EF4-FFF2-40B4-BE49-F238E27FC236}">
                <a16:creationId xmlns:a16="http://schemas.microsoft.com/office/drawing/2014/main" id="{A75A5A84-B53A-4A4B-9351-4FED6159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57" y="4762596"/>
            <a:ext cx="5755966" cy="15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B67360-141B-714E-A9A6-212F020F5C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706" y="2951195"/>
            <a:ext cx="4796280" cy="33420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731E18-913C-8546-BFE7-0328C244B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609" y="1398988"/>
            <a:ext cx="4384473" cy="13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0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874B9-20D2-C64C-9614-5E68244A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en-US" altLang="ko-KR" dirty="0" err="1"/>
              <a:t>RefreshMasks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87CA5-633B-3846-8583-DB09274116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56CD31-9D1A-5340-AC1F-F685B1EB9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152525"/>
            <a:ext cx="6426200" cy="2679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A9527D-3DC8-3742-9B65-1650E7093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1" y="3832225"/>
            <a:ext cx="8051800" cy="1917700"/>
          </a:xfrm>
          <a:prstGeom prst="rect">
            <a:avLst/>
          </a:prstGeom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EE30113F-EBF8-3E47-8919-8B2839290E18}"/>
              </a:ext>
            </a:extLst>
          </p:cNvPr>
          <p:cNvCxnSpPr>
            <a:cxnSpLocks/>
          </p:cNvCxnSpPr>
          <p:nvPr/>
        </p:nvCxnSpPr>
        <p:spPr>
          <a:xfrm flipV="1">
            <a:off x="2928395" y="4765390"/>
            <a:ext cx="2717815" cy="25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82C258-D03E-134B-9C23-14CE3E33B601}"/>
              </a:ext>
            </a:extLst>
          </p:cNvPr>
          <p:cNvSpPr txBox="1"/>
          <p:nvPr/>
        </p:nvSpPr>
        <p:spPr>
          <a:xfrm>
            <a:off x="5646210" y="4580724"/>
            <a:ext cx="33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랜덤 마스크 생성</a:t>
            </a:r>
          </a:p>
        </p:txBody>
      </p:sp>
      <p:sp>
        <p:nvSpPr>
          <p:cNvPr id="17" name="오른쪽 대괄호[R] 16">
            <a:extLst>
              <a:ext uri="{FF2B5EF4-FFF2-40B4-BE49-F238E27FC236}">
                <a16:creationId xmlns:a16="http://schemas.microsoft.com/office/drawing/2014/main" id="{7F08BF6C-2AF6-D140-A27C-AB6830310CE6}"/>
              </a:ext>
            </a:extLst>
          </p:cNvPr>
          <p:cNvSpPr/>
          <p:nvPr/>
        </p:nvSpPr>
        <p:spPr>
          <a:xfrm>
            <a:off x="2737517" y="4670871"/>
            <a:ext cx="190877" cy="240408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379BBB01-709E-684F-93FB-5107AF475E4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742534" y="5131173"/>
            <a:ext cx="2903676" cy="128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2FA747-EC88-5044-A217-B72A8F5184C0}"/>
              </a:ext>
            </a:extLst>
          </p:cNvPr>
          <p:cNvSpPr txBox="1"/>
          <p:nvPr/>
        </p:nvSpPr>
        <p:spPr>
          <a:xfrm>
            <a:off x="5646210" y="4946507"/>
            <a:ext cx="33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생성한 마스크 적용</a:t>
            </a:r>
          </a:p>
        </p:txBody>
      </p:sp>
    </p:spTree>
    <p:extLst>
      <p:ext uri="{BB962C8B-B14F-4D97-AF65-F5344CB8AC3E}">
        <p14:creationId xmlns:p14="http://schemas.microsoft.com/office/powerpoint/2010/main" val="37516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1B63-2479-E543-814F-8CA548D6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en-US" altLang="ko-KR" dirty="0" err="1"/>
              <a:t>SecAnd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2B9B6A-322B-A64C-867F-73F069136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07"/>
          <a:stretch/>
        </p:blipFill>
        <p:spPr>
          <a:xfrm>
            <a:off x="454436" y="1030775"/>
            <a:ext cx="4576769" cy="21333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39623D-157B-534E-9FD4-7FFC38E89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7" y="3140107"/>
            <a:ext cx="4576769" cy="32976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F9D632D-3710-DA43-8793-DD59D6CDAD4B}"/>
              </a:ext>
            </a:extLst>
          </p:cNvPr>
          <p:cNvSpPr/>
          <p:nvPr/>
        </p:nvSpPr>
        <p:spPr>
          <a:xfrm>
            <a:off x="6976661" y="1518301"/>
            <a:ext cx="3118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202122"/>
                </a:solidFill>
                <a:latin typeface="Arial" panose="020B0604020202020204" pitchFamily="34" charset="0"/>
              </a:rPr>
              <a:t>x &amp; (y ^ z) = (x &amp; y) ^ (x &amp; z)</a:t>
            </a:r>
            <a:endParaRPr lang="en" altLang="ko-KR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DF3F1C-B8A2-9640-8A58-A9A5301852C5}"/>
              </a:ext>
            </a:extLst>
          </p:cNvPr>
          <p:cNvSpPr/>
          <p:nvPr/>
        </p:nvSpPr>
        <p:spPr>
          <a:xfrm>
            <a:off x="6976661" y="1148969"/>
            <a:ext cx="2476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202122"/>
                </a:solidFill>
                <a:latin typeface="Arial" panose="020B0604020202020204" pitchFamily="34" charset="0"/>
              </a:rPr>
              <a:t>x ^ (y ^ z) = (x ^ y) ^ z</a:t>
            </a:r>
            <a:endParaRPr lang="en" altLang="ko-KR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CEFA4A-D7E0-ED44-B263-44E5A4171545}"/>
              </a:ext>
            </a:extLst>
          </p:cNvPr>
          <p:cNvSpPr/>
          <p:nvPr/>
        </p:nvSpPr>
        <p:spPr>
          <a:xfrm>
            <a:off x="2399892" y="1950942"/>
            <a:ext cx="397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(x’ &amp; y’) ^ (x’ &amp; t) = x’ &amp; (y’ ^ t) = x’ &amp; y</a:t>
            </a:r>
            <a:endParaRPr lang="en" altLang="ko-KR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EB6455-E301-2B4C-ACA7-6F08CEFB63B5}"/>
              </a:ext>
            </a:extLst>
          </p:cNvPr>
          <p:cNvSpPr/>
          <p:nvPr/>
        </p:nvSpPr>
        <p:spPr>
          <a:xfrm>
            <a:off x="2399892" y="2345246"/>
            <a:ext cx="3805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(s &amp; y’) ^ (s &amp; t) = s &amp; (y’ ^ t) = s &amp; y</a:t>
            </a:r>
            <a:endParaRPr lang="en" altLang="ko-KR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B2F3AE-5551-0047-9801-89665C40D3C9}"/>
              </a:ext>
            </a:extLst>
          </p:cNvPr>
          <p:cNvSpPr/>
          <p:nvPr/>
        </p:nvSpPr>
        <p:spPr>
          <a:xfrm>
            <a:off x="6545217" y="2178021"/>
            <a:ext cx="3899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(x’ &amp; y) ^ (s &amp; y) = y &amp; (x’ ^ s) = x &amp; y</a:t>
            </a:r>
            <a:endParaRPr lang="en" altLang="ko-KR" b="0" i="0" u="none" strike="noStrike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오른쪽 대괄호[R] 12">
            <a:extLst>
              <a:ext uri="{FF2B5EF4-FFF2-40B4-BE49-F238E27FC236}">
                <a16:creationId xmlns:a16="http://schemas.microsoft.com/office/drawing/2014/main" id="{48C6D10D-EAC8-5245-B70A-203678DBF336}"/>
              </a:ext>
            </a:extLst>
          </p:cNvPr>
          <p:cNvSpPr/>
          <p:nvPr/>
        </p:nvSpPr>
        <p:spPr>
          <a:xfrm>
            <a:off x="2249421" y="2024202"/>
            <a:ext cx="150471" cy="22281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오른쪽 대괄호[R] 13">
            <a:extLst>
              <a:ext uri="{FF2B5EF4-FFF2-40B4-BE49-F238E27FC236}">
                <a16:creationId xmlns:a16="http://schemas.microsoft.com/office/drawing/2014/main" id="{6B0AC694-C768-024D-ADDB-C190892DB717}"/>
              </a:ext>
            </a:extLst>
          </p:cNvPr>
          <p:cNvSpPr/>
          <p:nvPr/>
        </p:nvSpPr>
        <p:spPr>
          <a:xfrm>
            <a:off x="2249420" y="2432950"/>
            <a:ext cx="150471" cy="222811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오른쪽 대괄호[R] 14">
            <a:extLst>
              <a:ext uri="{FF2B5EF4-FFF2-40B4-BE49-F238E27FC236}">
                <a16:creationId xmlns:a16="http://schemas.microsoft.com/office/drawing/2014/main" id="{0E90B221-52BA-E745-A5F1-C43D140CAECF}"/>
              </a:ext>
            </a:extLst>
          </p:cNvPr>
          <p:cNvSpPr/>
          <p:nvPr/>
        </p:nvSpPr>
        <p:spPr>
          <a:xfrm>
            <a:off x="6374401" y="2198318"/>
            <a:ext cx="215346" cy="40635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5DC8E1-B301-084F-AC61-BB0E587F0EC1}"/>
              </a:ext>
            </a:extLst>
          </p:cNvPr>
          <p:cNvSpPr txBox="1"/>
          <p:nvPr/>
        </p:nvSpPr>
        <p:spPr>
          <a:xfrm>
            <a:off x="5493810" y="4143423"/>
            <a:ext cx="33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새로운 마스크 값 생성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u )</a:t>
            </a:r>
            <a:endParaRPr kumimoji="1"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3051081-131C-AF4E-B618-BFC633845708}"/>
              </a:ext>
            </a:extLst>
          </p:cNvPr>
          <p:cNvCxnSpPr>
            <a:cxnSpLocks/>
          </p:cNvCxnSpPr>
          <p:nvPr/>
        </p:nvCxnSpPr>
        <p:spPr>
          <a:xfrm flipV="1">
            <a:off x="3961648" y="4319317"/>
            <a:ext cx="1532162" cy="732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8F74F80-38E4-BE41-90CF-5D306DA9717A}"/>
              </a:ext>
            </a:extLst>
          </p:cNvPr>
          <p:cNvCxnSpPr>
            <a:cxnSpLocks/>
          </p:cNvCxnSpPr>
          <p:nvPr/>
        </p:nvCxnSpPr>
        <p:spPr>
          <a:xfrm>
            <a:off x="2584708" y="4690265"/>
            <a:ext cx="29091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오른쪽 대괄호[R] 20">
            <a:extLst>
              <a:ext uri="{FF2B5EF4-FFF2-40B4-BE49-F238E27FC236}">
                <a16:creationId xmlns:a16="http://schemas.microsoft.com/office/drawing/2014/main" id="{88233669-EE3B-0042-A602-E0CBDA40F3D9}"/>
              </a:ext>
            </a:extLst>
          </p:cNvPr>
          <p:cNvSpPr/>
          <p:nvPr/>
        </p:nvSpPr>
        <p:spPr>
          <a:xfrm>
            <a:off x="3770771" y="4272331"/>
            <a:ext cx="190877" cy="240408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CA2269AF-4718-1048-BD19-A41E33FFF913}"/>
              </a:ext>
            </a:extLst>
          </p:cNvPr>
          <p:cNvCxnSpPr>
            <a:cxnSpLocks/>
          </p:cNvCxnSpPr>
          <p:nvPr/>
        </p:nvCxnSpPr>
        <p:spPr>
          <a:xfrm>
            <a:off x="2584708" y="4888963"/>
            <a:ext cx="290910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5A04F40-6E93-D14A-8C91-811473E550FD}"/>
              </a:ext>
            </a:extLst>
          </p:cNvPr>
          <p:cNvSpPr txBox="1"/>
          <p:nvPr/>
        </p:nvSpPr>
        <p:spPr>
          <a:xfrm>
            <a:off x="5506517" y="4467416"/>
            <a:ext cx="33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m1 : in1</a:t>
            </a:r>
            <a:r>
              <a:rPr kumimoji="1" lang="ko-KR" altLang="en-US" dirty="0" err="1"/>
              <a:t>의현재</a:t>
            </a:r>
            <a:r>
              <a:rPr kumimoji="1" lang="ko-KR" altLang="en-US" dirty="0"/>
              <a:t> 마스크 상태</a:t>
            </a:r>
            <a:r>
              <a:rPr kumimoji="1" lang="en-US" altLang="ko-KR" dirty="0"/>
              <a:t>(s)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60A97-21B5-4B4F-B4AC-CCFF0914DEB0}"/>
              </a:ext>
            </a:extLst>
          </p:cNvPr>
          <p:cNvSpPr txBox="1"/>
          <p:nvPr/>
        </p:nvSpPr>
        <p:spPr>
          <a:xfrm>
            <a:off x="5519224" y="4704297"/>
            <a:ext cx="33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m2 : in2</a:t>
            </a:r>
            <a:r>
              <a:rPr kumimoji="1" lang="ko-KR" altLang="en-US" dirty="0" err="1"/>
              <a:t>의현재</a:t>
            </a:r>
            <a:r>
              <a:rPr kumimoji="1" lang="ko-KR" altLang="en-US" dirty="0"/>
              <a:t> 마스크 상태</a:t>
            </a:r>
            <a:r>
              <a:rPr kumimoji="1" lang="en-US" altLang="ko-KR" dirty="0"/>
              <a:t>(t)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F8601FD-F986-C74A-B8B7-3C54FD38500B}"/>
              </a:ext>
            </a:extLst>
          </p:cNvPr>
          <p:cNvCxnSpPr>
            <a:cxnSpLocks/>
          </p:cNvCxnSpPr>
          <p:nvPr/>
        </p:nvCxnSpPr>
        <p:spPr>
          <a:xfrm>
            <a:off x="4074289" y="5547701"/>
            <a:ext cx="1541098" cy="102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오른쪽 대괄호[R] 27">
            <a:extLst>
              <a:ext uri="{FF2B5EF4-FFF2-40B4-BE49-F238E27FC236}">
                <a16:creationId xmlns:a16="http://schemas.microsoft.com/office/drawing/2014/main" id="{D3CBB5E2-E114-4E49-B63E-1362C71CCB85}"/>
              </a:ext>
            </a:extLst>
          </p:cNvPr>
          <p:cNvSpPr/>
          <p:nvPr/>
        </p:nvSpPr>
        <p:spPr>
          <a:xfrm>
            <a:off x="3892348" y="5200889"/>
            <a:ext cx="181941" cy="581167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3B00ED-FC93-174C-B578-ECA9A96588DC}"/>
              </a:ext>
            </a:extLst>
          </p:cNvPr>
          <p:cNvSpPr txBox="1"/>
          <p:nvPr/>
        </p:nvSpPr>
        <p:spPr>
          <a:xfrm>
            <a:off x="5615387" y="5373309"/>
            <a:ext cx="33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SecAnd</a:t>
            </a:r>
            <a:r>
              <a:rPr kumimoji="1" lang="en-US" altLang="ko-KR" dirty="0"/>
              <a:t> 1,2,3,4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26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D7ECF-9A67-F544-AEC5-4E43AAFE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ISW_OR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8424D-E22E-CC43-9905-24547D3B5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86AD64-6B43-7C4A-B236-B551775A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402" y="2002090"/>
            <a:ext cx="5816600" cy="4356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1D2D61-2E17-C14E-A696-05C8A3202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8" t="64474" b="30405"/>
          <a:stretch/>
        </p:blipFill>
        <p:spPr>
          <a:xfrm>
            <a:off x="729204" y="1152525"/>
            <a:ext cx="4472371" cy="5317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E47E3F-6F3F-484B-8AC7-2C864D26E4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6815"/>
            <a:ext cx="5816600" cy="4191000"/>
          </a:xfrm>
          <a:prstGeom prst="rect">
            <a:avLst/>
          </a:prstGeom>
        </p:spPr>
      </p:pic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FF947783-2DFB-F947-9C67-9BB5833844B3}"/>
              </a:ext>
            </a:extLst>
          </p:cNvPr>
          <p:cNvSpPr/>
          <p:nvPr/>
        </p:nvSpPr>
        <p:spPr>
          <a:xfrm>
            <a:off x="5894568" y="4046955"/>
            <a:ext cx="402865" cy="335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89C23A-113D-4644-A9B5-88B90BAD9661}"/>
              </a:ext>
            </a:extLst>
          </p:cNvPr>
          <p:cNvSpPr/>
          <p:nvPr/>
        </p:nvSpPr>
        <p:spPr>
          <a:xfrm>
            <a:off x="6771190" y="5428527"/>
            <a:ext cx="3784921" cy="636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33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DE3DF-203C-AE44-A393-9337E55E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R-Layer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5FAC0-E0B8-0648-8FEB-3969C1B51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로테이션 연산 수행 </a:t>
            </a:r>
            <a:endParaRPr kumimoji="1" lang="en-US" altLang="ko-KR" dirty="0"/>
          </a:p>
          <a:p>
            <a:r>
              <a:rPr kumimoji="1" lang="en-US" altLang="ko-KR" dirty="0"/>
              <a:t>ROR(</a:t>
            </a:r>
            <a:r>
              <a:rPr kumimoji="1" lang="en-US" altLang="ko-KR" dirty="0" err="1"/>
              <a:t>X^m</a:t>
            </a:r>
            <a:r>
              <a:rPr kumimoji="1" lang="en-US" altLang="ko-KR" dirty="0"/>
              <a:t>) = ROR(X)^ROR(m)</a:t>
            </a:r>
          </a:p>
          <a:p>
            <a:r>
              <a:rPr kumimoji="1" lang="ko-KR" altLang="en-US" dirty="0"/>
              <a:t>배열에 저장된 마스크 값도 </a:t>
            </a:r>
            <a:r>
              <a:rPr kumimoji="1" lang="en-US" altLang="ko-KR" dirty="0"/>
              <a:t>ROR</a:t>
            </a:r>
            <a:r>
              <a:rPr kumimoji="1" lang="ko-KR" altLang="en-US" dirty="0"/>
              <a:t> 연산 수행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5D4117-8875-5742-A24A-2C5B5F1E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50" y="2887559"/>
            <a:ext cx="6412053" cy="33594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EBFE03C-EF90-9B41-BC65-B4350F8008FA}"/>
              </a:ext>
            </a:extLst>
          </p:cNvPr>
          <p:cNvSpPr/>
          <p:nvPr/>
        </p:nvSpPr>
        <p:spPr>
          <a:xfrm>
            <a:off x="3310360" y="3363108"/>
            <a:ext cx="3784921" cy="3523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420253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378</Words>
  <Application>Microsoft Macintosh PowerPoint</Application>
  <PresentationFormat>와이드스크린</PresentationFormat>
  <Paragraphs>72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Wingdings</vt:lpstr>
      <vt:lpstr>CryptoCraft 테마</vt:lpstr>
      <vt:lpstr>제목 테마</vt:lpstr>
      <vt:lpstr>PIPO 고차마스킹</vt:lpstr>
      <vt:lpstr> 고차마스킹</vt:lpstr>
      <vt:lpstr> PIPO</vt:lpstr>
      <vt:lpstr> PIPO 고차 마스킹 </vt:lpstr>
      <vt:lpstr> 고차 마스크 적용</vt:lpstr>
      <vt:lpstr> RefreshMasks</vt:lpstr>
      <vt:lpstr> SecAnd</vt:lpstr>
      <vt:lpstr> ISW_OR</vt:lpstr>
      <vt:lpstr> R-Layer</vt:lpstr>
      <vt:lpstr> 부채널 분석</vt:lpstr>
      <vt:lpstr>마스크 적용 전</vt:lpstr>
      <vt:lpstr> 마스크 적용 후</vt:lpstr>
      <vt:lpstr>마스크 적용 후(Mask_refreshing 제거)</vt:lpstr>
      <vt:lpstr> 결론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1</cp:revision>
  <dcterms:created xsi:type="dcterms:W3CDTF">2019-03-05T04:29:07Z</dcterms:created>
  <dcterms:modified xsi:type="dcterms:W3CDTF">2021-03-21T21:48:01Z</dcterms:modified>
</cp:coreProperties>
</file>