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69" r:id="rId3"/>
    <p:sldId id="431" r:id="rId4"/>
    <p:sldId id="433" r:id="rId5"/>
    <p:sldId id="434" r:id="rId6"/>
    <p:sldId id="435" r:id="rId7"/>
    <p:sldId id="432" r:id="rId8"/>
    <p:sldId id="436" r:id="rId9"/>
    <p:sldId id="437" r:id="rId10"/>
    <p:sldId id="438" r:id="rId11"/>
    <p:sldId id="439" r:id="rId12"/>
    <p:sldId id="440" r:id="rId13"/>
    <p:sldId id="441" r:id="rId14"/>
    <p:sldId id="442" r:id="rId15"/>
    <p:sldId id="444" r:id="rId16"/>
    <p:sldId id="445" r:id="rId17"/>
    <p:sldId id="446" r:id="rId18"/>
    <p:sldId id="447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126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2021. 3. 19.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2021. 3. 19.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72" y="207747"/>
            <a:ext cx="11224908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30GlT3mMJ4Y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youtu.be</a:t>
            </a:r>
            <a:r>
              <a:rPr lang="en-US" altLang="ko-KR" dirty="0">
                <a:hlinkClick r:id="rId2"/>
              </a:rPr>
              <a:t>/30GlT3mMJ4Y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 err="1"/>
              <a:t>gRPC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16152-69B8-804D-B92B-668B5036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RPC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3D4C0B-B91C-A646-8C7A-069D1FC6C5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Remote Procedure Call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IPC</a:t>
            </a:r>
            <a:r>
              <a:rPr kumimoji="1" lang="ko-KR" altLang="en-US" dirty="0"/>
              <a:t>의 한 종류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원격지의 프로세스에 접근하여 프로시저 또는 함수를 호출하여 사용하는 방법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서비스 간의 프로시저 호출을 가능하게 해주어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언어에 구애 받지 않고 확장이 가능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8143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2A27E-9498-6341-93FC-55316776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RPC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B55C43-CD5E-3E41-8CF6-42C1C1B03E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IDL(Interface Definition Language)</a:t>
            </a:r>
            <a:r>
              <a:rPr kumimoji="1" lang="ko-KR" altLang="en-US" dirty="0"/>
              <a:t>을 통해 호출 인터페이스 정의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IDL</a:t>
            </a:r>
            <a:r>
              <a:rPr kumimoji="1" lang="ko-KR" altLang="en-US" dirty="0"/>
              <a:t>을 기반으로 </a:t>
            </a:r>
            <a:r>
              <a:rPr kumimoji="1" lang="en-US" altLang="ko-Kore-KR" dirty="0" err="1"/>
              <a:t>rcpgen</a:t>
            </a:r>
            <a:r>
              <a:rPr kumimoji="1" lang="ko-KR" altLang="en-US" dirty="0"/>
              <a:t> 컴파일러를 이용하여 클라이언트의 </a:t>
            </a:r>
            <a:r>
              <a:rPr kumimoji="1" lang="en-US" altLang="ko-KR" dirty="0"/>
              <a:t>stub, </a:t>
            </a:r>
            <a:r>
              <a:rPr kumimoji="1" lang="ko-KR" altLang="en-US" dirty="0"/>
              <a:t>서버의 </a:t>
            </a:r>
            <a:r>
              <a:rPr kumimoji="1" lang="en-US" altLang="ko-KR" dirty="0"/>
              <a:t>skeleton </a:t>
            </a:r>
            <a:r>
              <a:rPr kumimoji="1" lang="ko-KR" altLang="en-US" dirty="0"/>
              <a:t>생성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6148" name="Picture 4" descr="No Image">
            <a:extLst>
              <a:ext uri="{FF2B5EF4-FFF2-40B4-BE49-F238E27FC236}">
                <a16:creationId xmlns:a16="http://schemas.microsoft.com/office/drawing/2014/main" id="{431E3225-4463-AE4D-BB97-E16DDC8757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3"/>
          <a:stretch/>
        </p:blipFill>
        <p:spPr bwMode="auto">
          <a:xfrm>
            <a:off x="3722938" y="2713024"/>
            <a:ext cx="4432169" cy="349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107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D920C-13CF-7242-992F-DE51261B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gRPC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2E0AF5-112E-BB42-91DC-646A84F634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6075900" cy="5057775"/>
          </a:xfrm>
        </p:spPr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gRPC</a:t>
            </a:r>
            <a:r>
              <a:rPr kumimoji="1" lang="en-US" altLang="ko-Kore-KR" dirty="0"/>
              <a:t> Remote Procedure Calls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구글의 단일 범용 </a:t>
            </a:r>
            <a:r>
              <a:rPr kumimoji="1" lang="en-US" altLang="ko-KR" dirty="0"/>
              <a:t>RPC </a:t>
            </a:r>
            <a:r>
              <a:rPr kumimoji="1" lang="ko-KR" altLang="en-US" dirty="0"/>
              <a:t>인프라인 </a:t>
            </a:r>
            <a:r>
              <a:rPr kumimoji="1" lang="en-US" altLang="ko-KR" dirty="0"/>
              <a:t>Stubby</a:t>
            </a:r>
            <a:r>
              <a:rPr kumimoji="1" lang="ko-KR" altLang="en-US" dirty="0"/>
              <a:t>에서 시작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높은 생산성과 효율적인 유지보수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다양한 언어와 플랫폼 지원</a:t>
            </a:r>
            <a:r>
              <a:rPr kumimoji="1" lang="en-US" altLang="ko-KR" dirty="0"/>
              <a:t>,</a:t>
            </a:r>
            <a:r>
              <a:rPr kumimoji="1" lang="ko-KR" altLang="en-US" dirty="0"/>
              <a:t> 높은 메시지 압축률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HTTP/2</a:t>
            </a:r>
            <a:endParaRPr kumimoji="1" lang="ko-Kore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EFF7B47-6D12-7345-B48E-E1CAA0CD6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16" y="1848859"/>
            <a:ext cx="5815850" cy="354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92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788B3-1AD1-604F-8CF3-1CF89D294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gRPC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C1D697-5F9F-4149-B992-8D1B3CEB13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Official Support</a:t>
            </a:r>
            <a:endParaRPr kumimoji="1" lang="ko-Kore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BBC4F79-A675-FA4D-B7F8-E8F0462A0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66380"/>
              </p:ext>
            </p:extLst>
          </p:nvPr>
        </p:nvGraphicFramePr>
        <p:xfrm>
          <a:off x="687340" y="1623881"/>
          <a:ext cx="10960572" cy="444683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053088">
                  <a:extLst>
                    <a:ext uri="{9D8B030D-6E8A-4147-A177-3AD203B41FA5}">
                      <a16:colId xmlns:a16="http://schemas.microsoft.com/office/drawing/2014/main" val="2983544095"/>
                    </a:ext>
                  </a:extLst>
                </a:gridCol>
                <a:gridCol w="4453742">
                  <a:extLst>
                    <a:ext uri="{9D8B030D-6E8A-4147-A177-3AD203B41FA5}">
                      <a16:colId xmlns:a16="http://schemas.microsoft.com/office/drawing/2014/main" val="768657815"/>
                    </a:ext>
                  </a:extLst>
                </a:gridCol>
                <a:gridCol w="4453742">
                  <a:extLst>
                    <a:ext uri="{9D8B030D-6E8A-4147-A177-3AD203B41FA5}">
                      <a16:colId xmlns:a16="http://schemas.microsoft.com/office/drawing/2014/main" val="799504426"/>
                    </a:ext>
                  </a:extLst>
                </a:gridCol>
              </a:tblGrid>
              <a:tr h="317631">
                <a:tc>
                  <a:txBody>
                    <a:bodyPr/>
                    <a:lstStyle/>
                    <a:p>
                      <a:pPr algn="l" fontAlgn="b"/>
                      <a:r>
                        <a:rPr lang="en" sz="1500" b="1" dirty="0">
                          <a:effectLst/>
                        </a:rPr>
                        <a:t>Language</a:t>
                      </a:r>
                    </a:p>
                  </a:txBody>
                  <a:tcPr marL="73751" marR="73751" marT="36876" marB="36876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500" b="1" dirty="0">
                          <a:effectLst/>
                        </a:rPr>
                        <a:t>OS</a:t>
                      </a:r>
                    </a:p>
                  </a:txBody>
                  <a:tcPr marL="73751" marR="73751" marT="36876" marB="36876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500" b="1" dirty="0">
                          <a:effectLst/>
                        </a:rPr>
                        <a:t>Compilers / SDK</a:t>
                      </a:r>
                    </a:p>
                  </a:txBody>
                  <a:tcPr marL="73751" marR="73751" marT="36876" marB="36876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371528"/>
                  </a:ext>
                </a:extLst>
              </a:tr>
              <a:tr h="317631"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C/C++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Linux, Mac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>
                          <a:effectLst/>
                        </a:rPr>
                        <a:t>GCC 4.9+, Clang 3.4+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429618869"/>
                  </a:ext>
                </a:extLst>
              </a:tr>
              <a:tr h="317631"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C/C++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Windows 7+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>
                          <a:effectLst/>
                        </a:rPr>
                        <a:t>Visual Studio 2015+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246319855"/>
                  </a:ext>
                </a:extLst>
              </a:tr>
              <a:tr h="317631"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C#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Linux, Mac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>
                          <a:effectLst/>
                        </a:rPr>
                        <a:t>.NET Core, Mono 4+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887385093"/>
                  </a:ext>
                </a:extLst>
              </a:tr>
              <a:tr h="317631"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C#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Windows 7+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>
                          <a:effectLst/>
                        </a:rPr>
                        <a:t>.NET Core, NET 4.5+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813715495"/>
                  </a:ext>
                </a:extLst>
              </a:tr>
              <a:tr h="317631">
                <a:tc>
                  <a:txBody>
                    <a:bodyPr/>
                    <a:lstStyle/>
                    <a:p>
                      <a:pPr fontAlgn="t"/>
                      <a:r>
                        <a:rPr lang="en" sz="1500" b="0">
                          <a:effectLst/>
                        </a:rPr>
                        <a:t>Dart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Windows, Linux, Mac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>
                          <a:effectLst/>
                        </a:rPr>
                        <a:t>Dart 2.2+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46801509"/>
                  </a:ext>
                </a:extLst>
              </a:tr>
              <a:tr h="317631"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Go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Windows, Linux, Mac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>
                          <a:effectLst/>
                        </a:rPr>
                        <a:t>Go 1.13+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1206632958"/>
                  </a:ext>
                </a:extLst>
              </a:tr>
              <a:tr h="317631"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Java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Windows, Linux, Mac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>
                          <a:effectLst/>
                        </a:rPr>
                        <a:t>JDK 8 recommended (Jelly Bean+ for Android)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615133121"/>
                  </a:ext>
                </a:extLst>
              </a:tr>
              <a:tr h="317631">
                <a:tc>
                  <a:txBody>
                    <a:bodyPr/>
                    <a:lstStyle/>
                    <a:p>
                      <a:pPr fontAlgn="t"/>
                      <a:r>
                        <a:rPr lang="en" sz="1500" b="0">
                          <a:effectLst/>
                        </a:rPr>
                        <a:t>Kotlin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Windows, Linux, Mac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>
                          <a:effectLst/>
                        </a:rPr>
                        <a:t>Kotlin 1.3+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763060882"/>
                  </a:ext>
                </a:extLst>
              </a:tr>
              <a:tr h="317631">
                <a:tc>
                  <a:txBody>
                    <a:bodyPr/>
                    <a:lstStyle/>
                    <a:p>
                      <a:pPr fontAlgn="t"/>
                      <a:r>
                        <a:rPr lang="en" sz="1500" b="0">
                          <a:effectLst/>
                        </a:rPr>
                        <a:t>Node.js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Windows, Linux, Mac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>
                          <a:effectLst/>
                        </a:rPr>
                        <a:t>Node v8+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122812982"/>
                  </a:ext>
                </a:extLst>
              </a:tr>
              <a:tr h="317631">
                <a:tc>
                  <a:txBody>
                    <a:bodyPr/>
                    <a:lstStyle/>
                    <a:p>
                      <a:pPr fontAlgn="t"/>
                      <a:r>
                        <a:rPr lang="en" sz="1500" b="0">
                          <a:effectLst/>
                        </a:rPr>
                        <a:t>Objective-C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macOS 10.10+, iOS 9.0+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>
                          <a:effectLst/>
                        </a:rPr>
                        <a:t>Xcode 7.2+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799744374"/>
                  </a:ext>
                </a:extLst>
              </a:tr>
              <a:tr h="317631">
                <a:tc>
                  <a:txBody>
                    <a:bodyPr/>
                    <a:lstStyle/>
                    <a:p>
                      <a:pPr fontAlgn="t"/>
                      <a:r>
                        <a:rPr lang="en" sz="1500" b="0">
                          <a:effectLst/>
                        </a:rPr>
                        <a:t>PHP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Linux, Mac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PHP 7.0+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168363070"/>
                  </a:ext>
                </a:extLst>
              </a:tr>
              <a:tr h="317631">
                <a:tc>
                  <a:txBody>
                    <a:bodyPr/>
                    <a:lstStyle/>
                    <a:p>
                      <a:pPr fontAlgn="t"/>
                      <a:r>
                        <a:rPr lang="en" sz="1500" b="0">
                          <a:effectLst/>
                        </a:rPr>
                        <a:t>Python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Windows, Linux, Mac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Python 3.5+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706461759"/>
                  </a:ext>
                </a:extLst>
              </a:tr>
              <a:tr h="317631"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Ruby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Windows, Linux, Mac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" sz="1500" b="0" dirty="0">
                          <a:effectLst/>
                        </a:rPr>
                        <a:t>Ruby 2.3+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174846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190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719C6-6F57-FA4A-8B0A-FB6389D5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gRPC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1E504-FB67-A840-B89A-334877CA77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서비스와</a:t>
            </a:r>
            <a:r>
              <a:rPr kumimoji="1" lang="ko-KR" altLang="en-US" dirty="0"/>
              <a:t> 메시지 정의를 위해 </a:t>
            </a:r>
            <a:r>
              <a:rPr kumimoji="1" lang="en-US" altLang="ko-KR" dirty="0"/>
              <a:t>Protocol Buffers(</a:t>
            </a:r>
            <a:r>
              <a:rPr kumimoji="1" lang="en-US" altLang="ko-KR" dirty="0" err="1"/>
              <a:t>ProtoBuf</a:t>
            </a:r>
            <a:r>
              <a:rPr kumimoji="1" lang="en-US" altLang="ko-KR" dirty="0"/>
              <a:t>) IDL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아래와 같은 코드 작성을 통해 서버와 클라이언트</a:t>
            </a:r>
            <a:r>
              <a:rPr kumimoji="1" lang="en-US" altLang="ko-KR" dirty="0"/>
              <a:t>(stub) </a:t>
            </a:r>
            <a:r>
              <a:rPr kumimoji="1" lang="ko-KR" altLang="en-US" dirty="0"/>
              <a:t>코드 자동 생성</a:t>
            </a:r>
            <a:endParaRPr kumimoji="1" lang="ko-Kore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09D3715-14FE-C34A-8A2B-EA0A3791EF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"/>
          <a:stretch/>
        </p:blipFill>
        <p:spPr>
          <a:xfrm>
            <a:off x="1106274" y="2598980"/>
            <a:ext cx="4653951" cy="32192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0530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E71B3-036A-AC4D-8EB8-4675D926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MSA with </a:t>
            </a:r>
            <a:r>
              <a:rPr kumimoji="1" lang="en-US" altLang="ko-Kore-KR" dirty="0" err="1"/>
              <a:t>gRPC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7BB95-5B01-014E-BEA3-3313D0DF03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비즈니스 </a:t>
            </a:r>
            <a:r>
              <a:rPr kumimoji="1" lang="ko-KR" altLang="en-US" dirty="0" err="1"/>
              <a:t>로직에</a:t>
            </a:r>
            <a:r>
              <a:rPr kumimoji="1" lang="ko-KR" altLang="en-US" dirty="0"/>
              <a:t> 집중하여 빠른 서비스 개발 가능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간단한 설치 및 빠른 배포가 가능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다양한 언어 및 플랫폼에 적용 가능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API</a:t>
            </a:r>
            <a:r>
              <a:rPr kumimoji="1" lang="ko-KR" altLang="en-US" dirty="0"/>
              <a:t> 호출로 인한 성능 저하 개선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71339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8BD1F-70FA-1D4B-891E-8DF48D10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gRPC</a:t>
            </a:r>
            <a:r>
              <a:rPr kumimoji="1" lang="en-US" altLang="ko-Kore-KR" dirty="0"/>
              <a:t> vs REST API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468E96-0080-7E48-A1BA-7E0E6F0581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REST 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제공하는 서비스 개발에는 </a:t>
            </a:r>
            <a:r>
              <a:rPr kumimoji="1" lang="en-US" altLang="ko-KR" dirty="0" err="1"/>
              <a:t>gRPC</a:t>
            </a:r>
            <a:r>
              <a:rPr kumimoji="1" lang="ko-KR" altLang="en-US" dirty="0"/>
              <a:t>가 적합하지 않음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gRPC</a:t>
            </a:r>
            <a:r>
              <a:rPr kumimoji="1" lang="ko-KR" altLang="en-US" dirty="0"/>
              <a:t>의 학습 곡선이 </a:t>
            </a:r>
            <a:r>
              <a:rPr kumimoji="1" lang="en-US" altLang="ko-KR" dirty="0"/>
              <a:t>REST API</a:t>
            </a:r>
            <a:r>
              <a:rPr kumimoji="1" lang="ko-KR" altLang="en-US" dirty="0"/>
              <a:t>에 비해 가파름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브라우저에서 직접 호출할 경우 </a:t>
            </a:r>
            <a:r>
              <a:rPr kumimoji="1" lang="en-US" altLang="ko-KR" dirty="0" err="1"/>
              <a:t>gRPC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 불가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40345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3766F-C173-5C49-9FC6-CA40BD74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gRPC</a:t>
            </a:r>
            <a:r>
              <a:rPr kumimoji="1" lang="en-US" altLang="ko-Kore-KR" dirty="0"/>
              <a:t> in Hyperledger Fabric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FE2061-FCAC-4643-8C42-1D80CB5FD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 err="1"/>
              <a:t>하이퍼레저</a:t>
            </a:r>
            <a:r>
              <a:rPr kumimoji="1" lang="ko-KR" altLang="en-US" dirty="0"/>
              <a:t> 패브릭의 </a:t>
            </a:r>
            <a:r>
              <a:rPr kumimoji="1" lang="ko-KR" altLang="en-US" dirty="0" err="1"/>
              <a:t>체인코드는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gRPC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통하여 동작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Simple service definition</a:t>
            </a:r>
          </a:p>
          <a:p>
            <a:pPr lvl="1"/>
            <a:r>
              <a:rPr kumimoji="1" lang="ko-KR" altLang="en-US" dirty="0"/>
              <a:t>수많은 노드가 요청</a:t>
            </a:r>
            <a:r>
              <a:rPr kumimoji="1" lang="en-US" altLang="ko-KR" dirty="0"/>
              <a:t>/</a:t>
            </a:r>
            <a:r>
              <a:rPr kumimoji="1" lang="ko-KR" altLang="en-US" dirty="0"/>
              <a:t>응답을 주고 받아야 하는 상황에 적합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Bi-directional streaming</a:t>
            </a:r>
          </a:p>
          <a:p>
            <a:pPr lvl="1"/>
            <a:r>
              <a:rPr kumimoji="1" lang="en-US" altLang="ko-Kore-KR" dirty="0"/>
              <a:t>REST </a:t>
            </a:r>
            <a:r>
              <a:rPr kumimoji="1" lang="ko-KR" altLang="en-US" dirty="0"/>
              <a:t>방식에서는 양방향 통신을 지원하지 않음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양방향의 복잡한 통신을 빠르게 처리해야 함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4479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81EA-206E-0142-9239-0BDBC128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Monolithic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13CAC-A248-0148-B873-E2268FFAE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서비스 혹은 애플리케이션의 전통적인 구조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장점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각 컴포넌트들이 통일성을 가짐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모든 개발이 하나의 서비스에만 집중 가능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단점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규모가 커질수록 복잡도가 심각하게 증가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종속성이 강함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유연하지 못함</a:t>
            </a:r>
            <a:endParaRPr kumimoji="1" lang="en-US" altLang="ko-Kore-KR" dirty="0"/>
          </a:p>
          <a:p>
            <a:endParaRPr kumimoji="1" lang="en-US" altLang="ko-Kore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086719-2BF4-F14D-9562-C7ACCD4A7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963" y="1356725"/>
            <a:ext cx="3590825" cy="414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62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ECA14-614D-9B49-B574-1C0E240B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SOA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9E703-1648-374C-B1D7-E8679D686B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ore-KR" altLang="en-US" dirty="0"/>
              <a:t>서비스</a:t>
            </a:r>
            <a:r>
              <a:rPr kumimoji="1" lang="ko-KR" altLang="en-US" dirty="0"/>
              <a:t> 지향 아키텍처 </a:t>
            </a:r>
            <a:r>
              <a:rPr kumimoji="1" lang="en-US" altLang="ko-KR" dirty="0"/>
              <a:t>(Service Oriented Architecture)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대규모 컴퓨터 시스템 구축 시 각 서비스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소프트웨어 기능</a:t>
            </a:r>
            <a:r>
              <a:rPr kumimoji="1" lang="en-US" altLang="ko-KR" sz="1800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캡슐화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서비스 </a:t>
            </a:r>
            <a:r>
              <a:rPr kumimoji="1" lang="en-US" altLang="ko-KR" dirty="0"/>
              <a:t>:</a:t>
            </a:r>
            <a:r>
              <a:rPr kumimoji="1" lang="ko-KR" altLang="en-US" dirty="0"/>
              <a:t> 고차원의 비즈니스 개념을 캡슐화 한 것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서비스의</a:t>
            </a:r>
            <a:r>
              <a:rPr kumimoji="1" lang="ko-KR" altLang="en-US" dirty="0"/>
              <a:t> 특징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서비스 인터페이스는 플랫폼에 독립적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서비스는 동적으로 검색 및 호출될 수 있음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서비스는 자신의 상태를 스스로 유지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3436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64E81-6463-304A-8FB7-773ED666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SOA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DE0AAD-CD32-044F-92B9-0D74340EAD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684837" cy="5057775"/>
          </a:xfrm>
        </p:spPr>
        <p:txBody>
          <a:bodyPr/>
          <a:lstStyle/>
          <a:p>
            <a:endParaRPr kumimoji="1" lang="en-US" altLang="ko-Kore-KR" dirty="0"/>
          </a:p>
          <a:p>
            <a:r>
              <a:rPr kumimoji="1" lang="ko-Kore-KR" altLang="en-US" dirty="0"/>
              <a:t>서비스</a:t>
            </a:r>
            <a:r>
              <a:rPr kumimoji="1" lang="ko-KR" altLang="en-US" dirty="0"/>
              <a:t> 사용자 </a:t>
            </a:r>
            <a:r>
              <a:rPr kumimoji="1" lang="en-US" altLang="ko-KR" dirty="0"/>
              <a:t>(Service Consumer)</a:t>
            </a:r>
          </a:p>
          <a:p>
            <a:pPr lvl="1"/>
            <a:r>
              <a:rPr kumimoji="1" lang="en-US" altLang="ko-Kore-KR" dirty="0"/>
              <a:t>‘</a:t>
            </a:r>
            <a:r>
              <a:rPr kumimoji="1" lang="ko-KR" altLang="en-US" dirty="0"/>
              <a:t>서비스 제공자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에 의해 제공되는 하나 이상의 서비스를 사용</a:t>
            </a:r>
            <a:endParaRPr kumimoji="1" lang="en-US" altLang="ko-KR" dirty="0"/>
          </a:p>
          <a:p>
            <a:pPr lvl="1"/>
            <a:endParaRPr kumimoji="1" lang="en-US" altLang="ko-Kore-KR" dirty="0"/>
          </a:p>
          <a:p>
            <a:r>
              <a:rPr kumimoji="1" lang="ko-KR" altLang="en-US" dirty="0"/>
              <a:t>서비스 제공자 </a:t>
            </a:r>
            <a:r>
              <a:rPr kumimoji="1" lang="en-US" altLang="ko-KR" dirty="0"/>
              <a:t>(Service Provider)</a:t>
            </a:r>
          </a:p>
          <a:p>
            <a:pPr lvl="1"/>
            <a:r>
              <a:rPr kumimoji="1" lang="en-US" altLang="ko-KR" dirty="0"/>
              <a:t>‘</a:t>
            </a:r>
            <a:r>
              <a:rPr kumimoji="1" lang="ko-KR" altLang="en-US" dirty="0"/>
              <a:t>서비스 이용자</a:t>
            </a:r>
            <a:r>
              <a:rPr kumimoji="1" lang="en-US" altLang="ko-KR" dirty="0"/>
              <a:t>’</a:t>
            </a:r>
            <a:r>
              <a:rPr kumimoji="1" lang="ko-KR" altLang="en-US" dirty="0"/>
              <a:t>가 호출 시 결과값을 제공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‘</a:t>
            </a:r>
            <a:r>
              <a:rPr kumimoji="1" lang="ko-KR" altLang="en-US" dirty="0"/>
              <a:t>서비스 제공자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는 다른 서비스의 사용자가 될 수 있음</a:t>
            </a:r>
            <a:endParaRPr kumimoji="1" lang="en-US" altLang="ko-KR" dirty="0"/>
          </a:p>
          <a:p>
            <a:pPr lvl="1"/>
            <a:endParaRPr kumimoji="1" lang="en-US" altLang="ko-Kore-KR" dirty="0"/>
          </a:p>
          <a:p>
            <a:r>
              <a:rPr kumimoji="1" lang="ko-KR" altLang="en-US" dirty="0"/>
              <a:t>서비스 레지스트리 </a:t>
            </a:r>
            <a:r>
              <a:rPr kumimoji="1" lang="en-US" altLang="ko-KR" dirty="0"/>
              <a:t>(Service Registry)</a:t>
            </a:r>
          </a:p>
          <a:p>
            <a:pPr lvl="1"/>
            <a:r>
              <a:rPr kumimoji="1" lang="en-US" altLang="ko-KR" dirty="0"/>
              <a:t>‘</a:t>
            </a:r>
            <a:r>
              <a:rPr kumimoji="1" lang="ko-KR" altLang="en-US" dirty="0"/>
              <a:t>제공자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는 자신이 제공하는 서비스를 등록하고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‘</a:t>
            </a:r>
            <a:r>
              <a:rPr kumimoji="1" lang="ko-KR" altLang="en-US" dirty="0"/>
              <a:t>사용자</a:t>
            </a:r>
            <a:r>
              <a:rPr kumimoji="1" lang="en-US" altLang="ko-KR" dirty="0"/>
              <a:t>’</a:t>
            </a:r>
            <a:r>
              <a:rPr kumimoji="1" lang="ko-KR" altLang="en-US" dirty="0"/>
              <a:t>는 원하는 서비스를 이용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3074" name="Picture 2" descr="Service-oriented architecture (SOA) - Hands-On Microservices - Monitoring  and Testing">
            <a:extLst>
              <a:ext uri="{FF2B5EF4-FFF2-40B4-BE49-F238E27FC236}">
                <a16:creationId xmlns:a16="http://schemas.microsoft.com/office/drawing/2014/main" id="{25D8DA5B-5892-0E43-9C40-7E0A19169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324121"/>
            <a:ext cx="5060642" cy="402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84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37D9D-1755-C546-B7D4-C102D40A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SOA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C5CEFF-3FFB-7940-8EE9-1533CD2218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ore-KR" altLang="en-US" dirty="0"/>
              <a:t>유연성</a:t>
            </a:r>
            <a:r>
              <a:rPr kumimoji="1" lang="ko-KR" altLang="en-US" dirty="0"/>
              <a:t> 향상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서비스 재사용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손쉬운 유지관리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확장성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안정성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77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37F23-A4CD-2944-A4C3-9B043841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Microservice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D408E8-9699-FE4D-9ECB-19735BFAE4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애플리케이션을 핵심 기능에 따라 세분화 </a:t>
            </a:r>
            <a:r>
              <a:rPr kumimoji="1" lang="en-US" altLang="ko-KR" dirty="0"/>
              <a:t>(</a:t>
            </a:r>
            <a:r>
              <a:rPr kumimoji="1" lang="ko-KR" altLang="en-US" dirty="0"/>
              <a:t>모듈화</a:t>
            </a:r>
            <a:r>
              <a:rPr kumimoji="1" lang="en-US" altLang="ko-KR" dirty="0"/>
              <a:t>)</a:t>
            </a:r>
          </a:p>
          <a:p>
            <a:endParaRPr kumimoji="1" lang="en-US" altLang="ko-Kore-KR" dirty="0"/>
          </a:p>
          <a:p>
            <a:r>
              <a:rPr kumimoji="1" lang="en-US" altLang="ko-KR" dirty="0"/>
              <a:t>loosely-coupled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유연한 확장성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배포의 용이성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코드 재사용 가능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F92FF6-2434-F946-90C5-6D6FB6C9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10" y="2033911"/>
            <a:ext cx="6749070" cy="36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8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1BC1-AF32-974D-89F2-4095935A3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SOA vs Microservice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68BD1E-639B-1F44-BF23-B9B625DA5B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SOA</a:t>
            </a:r>
          </a:p>
          <a:p>
            <a:pPr lvl="1"/>
            <a:r>
              <a:rPr kumimoji="1" lang="ko-KR" altLang="en-US" dirty="0"/>
              <a:t>아키텍처 접근 방식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통신에 </a:t>
            </a:r>
            <a:r>
              <a:rPr kumimoji="1" lang="en-US" altLang="ko-KR" dirty="0"/>
              <a:t>ESB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비즈니스 구성 요소를 통합하는 </a:t>
            </a:r>
            <a:r>
              <a:rPr kumimoji="1" lang="ko-KR" altLang="en-US" sz="1600" dirty="0" err="1"/>
              <a:t>미들웨어</a:t>
            </a:r>
            <a:r>
              <a:rPr kumimoji="1" lang="en-US" altLang="ko-KR" sz="1600" dirty="0"/>
              <a:t>)</a:t>
            </a:r>
            <a:r>
              <a:rPr kumimoji="1" lang="ko-KR" altLang="en-US" dirty="0"/>
              <a:t> 이용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마이크로서비스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애플리케이션 구현 전략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통신으로 언어의 제약이 없음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0705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0C68C-DC89-A849-A591-56B0AA048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Microservice Architecture</a:t>
            </a:r>
            <a:r>
              <a:rPr kumimoji="1" lang="ko-KR" altLang="en-US" dirty="0"/>
              <a:t> </a:t>
            </a:r>
            <a:r>
              <a:rPr kumimoji="1" lang="en-US" altLang="ko-KR" dirty="0"/>
              <a:t>(MSA)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76B38-2872-B445-99B9-E59F252DE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마이크로서비스를 설계하는 패턴</a:t>
            </a:r>
            <a:endParaRPr kumimoji="1" lang="ko-Kore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1AFBB9-CAF2-194E-9DDD-054F96906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" y="2022278"/>
            <a:ext cx="4708560" cy="331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Role of API Gateways in Microservice Architectures – The New Stack">
            <a:extLst>
              <a:ext uri="{FF2B5EF4-FFF2-40B4-BE49-F238E27FC236}">
                <a16:creationId xmlns:a16="http://schemas.microsoft.com/office/drawing/2014/main" id="{D8ADA143-3BE6-CA44-8862-03CD4CBF8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2" t="18710" r="10655" b="11552"/>
          <a:stretch/>
        </p:blipFill>
        <p:spPr bwMode="auto">
          <a:xfrm>
            <a:off x="5491368" y="2104007"/>
            <a:ext cx="6485280" cy="31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6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349276-73A1-A84D-8B1C-3A47A687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IPC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92D8-F71B-7841-831E-36F34F9862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r>
              <a:rPr kumimoji="1" lang="ko-KR" altLang="en-US" dirty="0"/>
              <a:t>프로세스 간 통신 </a:t>
            </a:r>
            <a:r>
              <a:rPr kumimoji="1" lang="en-US" altLang="ko-KR" dirty="0"/>
              <a:t>(Inter-Process Communication)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커널에서 프로세스끼리 서로의 </a:t>
            </a:r>
            <a:r>
              <a:rPr kumimoji="1" lang="ko-KR" altLang="en-US" dirty="0" err="1"/>
              <a:t>주소공간에</a:t>
            </a:r>
            <a:r>
              <a:rPr kumimoji="1" lang="ko-KR" altLang="en-US" dirty="0"/>
              <a:t> 침범하지 못하도록 제어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프로세스끼리는 </a:t>
            </a:r>
            <a:r>
              <a:rPr kumimoji="1" lang="en-US" altLang="ko-KR" dirty="0"/>
              <a:t>IPC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통신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종류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시그널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파이프</a:t>
            </a:r>
            <a:endParaRPr kumimoji="1" lang="en-US" altLang="ko-KR" dirty="0"/>
          </a:p>
          <a:p>
            <a:pPr lvl="1"/>
            <a:r>
              <a:rPr kumimoji="1" lang="ko-KR" altLang="en-US" dirty="0" err="1"/>
              <a:t>메세지</a:t>
            </a:r>
            <a:r>
              <a:rPr kumimoji="1" lang="ko-KR" altLang="en-US" dirty="0"/>
              <a:t> 큐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etc.</a:t>
            </a:r>
          </a:p>
          <a:p>
            <a:endParaRPr kumimoji="1" lang="ko-Kore-KR" altLang="en-US" dirty="0"/>
          </a:p>
        </p:txBody>
      </p:sp>
      <p:pic>
        <p:nvPicPr>
          <p:cNvPr id="5124" name="Picture 4" descr="Inter-process communication (IPC) between pipers (p1, p2). The dashed... |  Download Scientific Diagram">
            <a:extLst>
              <a:ext uri="{FF2B5EF4-FFF2-40B4-BE49-F238E27FC236}">
                <a16:creationId xmlns:a16="http://schemas.microsoft.com/office/drawing/2014/main" id="{3CC3C71E-0BF4-974A-A18B-FBB1F0B24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86759"/>
            <a:ext cx="5086604" cy="287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42596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22842</TotalTime>
  <Words>587</Words>
  <Application>Microsoft Macintosh PowerPoint</Application>
  <PresentationFormat>와이드스크린</PresentationFormat>
  <Paragraphs>189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CryptoCraft 테마</vt:lpstr>
      <vt:lpstr>제목 테마</vt:lpstr>
      <vt:lpstr>gRPC</vt:lpstr>
      <vt:lpstr>Monolithic</vt:lpstr>
      <vt:lpstr>SOA</vt:lpstr>
      <vt:lpstr>SOA</vt:lpstr>
      <vt:lpstr>SOA</vt:lpstr>
      <vt:lpstr>Microservice</vt:lpstr>
      <vt:lpstr>SOA vs Microservice</vt:lpstr>
      <vt:lpstr>Microservice Architecture (MSA)</vt:lpstr>
      <vt:lpstr>IPC</vt:lpstr>
      <vt:lpstr>RPC</vt:lpstr>
      <vt:lpstr>RPC</vt:lpstr>
      <vt:lpstr>gRPC</vt:lpstr>
      <vt:lpstr>gRPC</vt:lpstr>
      <vt:lpstr>gRPC</vt:lpstr>
      <vt:lpstr>MSA with gRPC</vt:lpstr>
      <vt:lpstr>gRPC vs REST API</vt:lpstr>
      <vt:lpstr>gRPC in Hyperledger Fabric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Jaehoon Park</cp:lastModifiedBy>
  <cp:revision>456</cp:revision>
  <dcterms:created xsi:type="dcterms:W3CDTF">2019-03-05T04:29:07Z</dcterms:created>
  <dcterms:modified xsi:type="dcterms:W3CDTF">2021-03-20T09:06:19Z</dcterms:modified>
</cp:coreProperties>
</file>