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31"/>
  </p:notesMasterIdLst>
  <p:handoutMasterIdLst>
    <p:handoutMasterId r:id="rId32"/>
  </p:handoutMasterIdLst>
  <p:sldIdLst>
    <p:sldId id="269" r:id="rId3"/>
    <p:sldId id="341" r:id="rId4"/>
    <p:sldId id="349" r:id="rId5"/>
    <p:sldId id="354" r:id="rId6"/>
    <p:sldId id="359" r:id="rId7"/>
    <p:sldId id="355" r:id="rId8"/>
    <p:sldId id="360" r:id="rId9"/>
    <p:sldId id="358" r:id="rId10"/>
    <p:sldId id="356" r:id="rId11"/>
    <p:sldId id="361" r:id="rId12"/>
    <p:sldId id="375" r:id="rId13"/>
    <p:sldId id="350" r:id="rId14"/>
    <p:sldId id="362" r:id="rId15"/>
    <p:sldId id="372" r:id="rId16"/>
    <p:sldId id="371" r:id="rId17"/>
    <p:sldId id="373" r:id="rId18"/>
    <p:sldId id="351" r:id="rId19"/>
    <p:sldId id="364" r:id="rId20"/>
    <p:sldId id="363" r:id="rId21"/>
    <p:sldId id="365" r:id="rId22"/>
    <p:sldId id="366" r:id="rId23"/>
    <p:sldId id="367" r:id="rId24"/>
    <p:sldId id="352" r:id="rId25"/>
    <p:sldId id="368" r:id="rId26"/>
    <p:sldId id="369" r:id="rId27"/>
    <p:sldId id="370" r:id="rId28"/>
    <p:sldId id="374" r:id="rId29"/>
    <p:sldId id="34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42FF"/>
    <a:srgbClr val="2E75B6"/>
    <a:srgbClr val="E7E200"/>
    <a:srgbClr val="B0D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 autoAdjust="0"/>
    <p:restoredTop sz="95897" autoAdjust="0"/>
  </p:normalViewPr>
  <p:slideViewPr>
    <p:cSldViewPr snapToGrid="0">
      <p:cViewPr varScale="1">
        <p:scale>
          <a:sx n="84" d="100"/>
          <a:sy n="84" d="100"/>
        </p:scale>
        <p:origin x="821" y="86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2MmdqzfOry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33860" y="2090455"/>
            <a:ext cx="6912864" cy="90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err="1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딥페이크</a:t>
            </a: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(2)</a:t>
            </a:r>
            <a:endParaRPr lang="en-US" altLang="ko-KR" sz="4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부제목 3"/>
          <p:cNvSpPr>
            <a:spLocks noGrp="1"/>
          </p:cNvSpPr>
          <p:nvPr>
            <p:ph type="subTitle" idx="1"/>
          </p:nvPr>
        </p:nvSpPr>
        <p:spPr>
          <a:xfrm>
            <a:off x="2842101" y="3785727"/>
            <a:ext cx="8403774" cy="1655762"/>
          </a:xfrm>
        </p:spPr>
        <p:txBody>
          <a:bodyPr/>
          <a:lstStyle/>
          <a:p>
            <a:r>
              <a:rPr lang="ko-KR" altLang="en-US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양유진</a:t>
            </a:r>
            <a:endParaRPr lang="en-US" altLang="ko-KR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803" y="6121098"/>
            <a:ext cx="4649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유튜브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주소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https://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youtu.be/2MmdqzfOry4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837732" y="1491234"/>
            <a:ext cx="10074108" cy="2303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&lt;3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전환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(Conversion)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단계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4098" name="Picture 2" descr="https://miro.medium.com/max/1585/1*FXGhdqZ4uuzvLrR8iwut6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88" y="2642997"/>
            <a:ext cx="10340340" cy="21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8"/>
          <p:cNvSpPr txBox="1">
            <a:spLocks/>
          </p:cNvSpPr>
          <p:nvPr/>
        </p:nvSpPr>
        <p:spPr>
          <a:xfrm>
            <a:off x="4284150" y="4947108"/>
            <a:ext cx="588264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출처</a:t>
            </a:r>
            <a:r>
              <a:rPr lang="en-US" altLang="ko-KR" sz="16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http://</a:t>
            </a:r>
            <a:r>
              <a:rPr lang="en-US" altLang="ko-KR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asq.kr/FjhfUkG7ihGZRNg</a:t>
            </a:r>
            <a:endParaRPr lang="en-US" altLang="ko-KR" sz="16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54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7" name="꺾인 연결선 6"/>
          <p:cNvCxnSpPr/>
          <p:nvPr/>
        </p:nvCxnSpPr>
        <p:spPr>
          <a:xfrm>
            <a:off x="3665210" y="3454839"/>
            <a:ext cx="1" cy="1512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 개체 틀 8"/>
          <p:cNvSpPr txBox="1">
            <a:spLocks/>
          </p:cNvSpPr>
          <p:nvPr/>
        </p:nvSpPr>
        <p:spPr>
          <a:xfrm>
            <a:off x="3787130" y="3176672"/>
            <a:ext cx="5935990" cy="16888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 영상 만드는 작업 자동화 불가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 영상에 대응되는 모델을 만들어야 함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마스크 생성 시 수동 작업 불가피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3787130" y="4728581"/>
            <a:ext cx="6256030" cy="15807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가림현상</a:t>
            </a:r>
            <a:endParaRPr lang="en-US" altLang="ko-KR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영상에서 학습할 수 없는 액세서리가      목표 영상에 있을 경우 마스크에 반영되지 않음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2455902" y="3991999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단점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2455902" y="1686103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장</a:t>
            </a: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점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627110" y="1623676"/>
            <a:ext cx="625603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짧은 수렴 시간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전체 생성 시간 짧음 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7" name="텍스트 개체 틀 8"/>
          <p:cNvSpPr txBox="1">
            <a:spLocks/>
          </p:cNvSpPr>
          <p:nvPr/>
        </p:nvSpPr>
        <p:spPr>
          <a:xfrm>
            <a:off x="3665210" y="2312753"/>
            <a:ext cx="701803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수동 후처리 작업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높은 해상도의 영상 생성 가능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cxnSp>
        <p:nvCxnSpPr>
          <p:cNvPr id="18" name="꺾인 연결선 17"/>
          <p:cNvCxnSpPr/>
          <p:nvPr/>
        </p:nvCxnSpPr>
        <p:spPr>
          <a:xfrm>
            <a:off x="3665210" y="1837951"/>
            <a:ext cx="1" cy="72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56" y="5109426"/>
            <a:ext cx="2790832" cy="11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1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FaceShifter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텍스트 개체 틀 8"/>
          <p:cNvSpPr txBox="1">
            <a:spLocks/>
          </p:cNvSpPr>
          <p:nvPr/>
        </p:nvSpPr>
        <p:spPr>
          <a:xfrm>
            <a:off x="2940852" y="1917954"/>
            <a:ext cx="8595828" cy="373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특징</a:t>
            </a: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DeepFaceLab</a:t>
            </a:r>
            <a:r>
              <a:rPr lang="ko-KR" altLang="en-US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문제점 보완</a:t>
            </a: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높은 해상도의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이미지 생성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가림 현상 보완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단계 모델 구조 제시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AEI-Net &amp; HEAR-Net</a:t>
            </a:r>
          </a:p>
        </p:txBody>
      </p:sp>
    </p:spTree>
    <p:extLst>
      <p:ext uri="{BB962C8B-B14F-4D97-AF65-F5344CB8AC3E}">
        <p14:creationId xmlns:p14="http://schemas.microsoft.com/office/powerpoint/2010/main" val="16916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FaceShifter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텍스트 개체 틀 8"/>
              <p:cNvSpPr txBox="1">
                <a:spLocks/>
              </p:cNvSpPr>
              <p:nvPr/>
            </p:nvSpPr>
            <p:spPr>
              <a:xfrm>
                <a:off x="2011212" y="1415034"/>
                <a:ext cx="9312108" cy="52143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600" b="1" dirty="0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&lt;1</a:t>
                </a:r>
                <a:r>
                  <a:rPr lang="ko-KR" altLang="en-US" sz="2600" b="1" dirty="0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단계</a:t>
                </a:r>
                <a:r>
                  <a:rPr lang="en-US" altLang="ko-KR" sz="2600" b="1" dirty="0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&gt; AEI-Net - </a:t>
                </a:r>
                <a:r>
                  <a:rPr lang="ko-KR" altLang="en-US" sz="2600" dirty="0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얼굴 </a:t>
                </a:r>
                <a:r>
                  <a:rPr lang="ko-KR" altLang="en-US" sz="2600" dirty="0" err="1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스와핑</a:t>
                </a:r>
                <a:r>
                  <a:rPr lang="ko-KR" altLang="en-US" sz="2600" dirty="0" smtClean="0">
                    <a:solidFill>
                      <a:prstClr val="black"/>
                    </a:solidFill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 예상 결과 생성</a:t>
                </a:r>
                <a:endParaRPr lang="en-US" altLang="ko-KR" sz="2600" dirty="0" smtClean="0">
                  <a:solidFill>
                    <a:prstClr val="black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endParaRPr>
              </a:p>
              <a:p>
                <a:pPr marL="457200" indent="-457200">
                  <a:lnSpc>
                    <a:spcPct val="100000"/>
                  </a:lnSpc>
                  <a:buAutoNum type="arabicParenR"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ID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인코더에 원본 이미지를 입력으로 넣음 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→ 특징추출</a:t>
                </a:r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 marL="457200" indent="-457200">
                  <a:lnSpc>
                    <a:spcPct val="100000"/>
                  </a:lnSpc>
                  <a:buAutoNum type="arabicParenR"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표현을 담은 목표 이미지를 인코더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/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디코더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구조 모델에 입력으로 넣음 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→</a:t>
                </a:r>
                <a:r>
                  <a:rPr lang="en-US" altLang="ko-KR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*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.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생성</a:t>
                </a:r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모든 </a:t>
                </a:r>
                <a:r>
                  <a:rPr lang="ko-KR" altLang="en-US" sz="2400" dirty="0" err="1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레이어에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특징벡터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포즈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윤곽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표정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헤어스타일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피부색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배경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장면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, </a:t>
                </a:r>
                <a:r>
                  <a:rPr lang="ko-KR" altLang="en-US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조명 등</a:t>
                </a:r>
                <a:r>
                  <a:rPr lang="en-US" altLang="ko-KR" sz="18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넣음 → 얼굴 특징 보존</a:t>
                </a:r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다중 </a:t>
                </a:r>
                <a:r>
                  <a:rPr lang="ko-KR" altLang="en-US" sz="2400" dirty="0" err="1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레이어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출력 모두 사용 → 다각도의 표현 학습 가능</a:t>
                </a:r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 marL="457200" indent="-457200">
                  <a:lnSpc>
                    <a:spcPct val="100000"/>
                  </a:lnSpc>
                  <a:buFont typeface="+mj-lt"/>
                  <a:buAutoNum type="arabicParenR" startAt="3"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AAD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생성기에서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값들을 통합하여 최종 </a:t>
                </a:r>
                <a:r>
                  <a:rPr lang="ko-KR" altLang="en-US" sz="2400" dirty="0" err="1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출력값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생성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.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이전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AAD</a:t>
                </a:r>
                <a:r>
                  <a:rPr lang="ko-KR" altLang="en-US" sz="24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블록 출력에서 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합성곱레이어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&amp;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활성화함수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</a:t>
                </a:r>
                <a:r>
                  <a:rPr lang="ko-KR" altLang="en-US" sz="2400" dirty="0" err="1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시그모이드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취함   </a:t>
                </a:r>
                <a:r>
                  <a:rPr lang="ko-KR" altLang="en-US" sz="2400" dirty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→ 얼굴 특징 잡은 마스크 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생성</a:t>
                </a:r>
                <a:endParaRPr lang="en-US" altLang="ko-KR" sz="1100" dirty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0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08서울남산체 L" panose="02020603020101020101" pitchFamily="18" charset="-127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.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– </a:t>
                </a:r>
                <a:r>
                  <a:rPr lang="ko-KR" altLang="en-US" sz="2000" dirty="0" err="1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레이어에서</a:t>
                </a:r>
                <a:r>
                  <a:rPr lang="ko-KR" altLang="en-US" sz="20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각각의 표현 벡터들의 얼굴 </a:t>
                </a:r>
                <a:r>
                  <a:rPr lang="ko-KR" altLang="en-US" sz="2000" dirty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변환이 완성된 </a:t>
                </a:r>
                <a:r>
                  <a:rPr lang="ko-KR" altLang="en-US" sz="20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이미지</a:t>
                </a:r>
                <a:endParaRPr lang="en-US" altLang="ko-KR" sz="2000" dirty="0" smtClean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14" name="텍스트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12" y="1415034"/>
                <a:ext cx="9312108" cy="5214366"/>
              </a:xfrm>
              <a:prstGeom prst="rect">
                <a:avLst/>
              </a:prstGeom>
              <a:blipFill rotWithShape="0">
                <a:blip r:embed="rId2"/>
                <a:stretch>
                  <a:fillRect l="-1178" t="-1051" r="-7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텍스트 개체 틀 8"/>
          <p:cNvSpPr txBox="1">
            <a:spLocks/>
          </p:cNvSpPr>
          <p:nvPr/>
        </p:nvSpPr>
        <p:spPr>
          <a:xfrm>
            <a:off x="3130196" y="1164980"/>
            <a:ext cx="4611723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Adaptive Embedding Integration Network</a:t>
            </a:r>
          </a:p>
        </p:txBody>
      </p:sp>
    </p:spTree>
    <p:extLst>
      <p:ext uri="{BB962C8B-B14F-4D97-AF65-F5344CB8AC3E}">
        <p14:creationId xmlns:p14="http://schemas.microsoft.com/office/powerpoint/2010/main" val="413357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FaceShifter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2011212" y="1415034"/>
            <a:ext cx="8565348" cy="581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&lt;1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AEI-Net</a:t>
            </a:r>
          </a:p>
        </p:txBody>
      </p:sp>
      <p:pic>
        <p:nvPicPr>
          <p:cNvPr id="6146" name="Picture 2" descr="https://ichi.pro/assets/images/max/724/1*_bvDW9DiZO4zK215cf-47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739" y="2308860"/>
            <a:ext cx="7879548" cy="3362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3980688" y="3751787"/>
            <a:ext cx="682752" cy="363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69068" y="4954373"/>
            <a:ext cx="719011" cy="440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607868" y="2308860"/>
            <a:ext cx="749491" cy="647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2011212" y="5692672"/>
            <a:ext cx="2412543" cy="78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1) ID</a:t>
            </a:r>
            <a:r>
              <a:rPr lang="ko-KR" altLang="en-US" sz="18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인코더</a:t>
            </a:r>
            <a:endParaRPr lang="en-US" altLang="ko-KR" sz="18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이미지 특징 추출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9447359" y="2429777"/>
            <a:ext cx="2606041" cy="78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2) </a:t>
            </a:r>
            <a:r>
              <a:rPr lang="ko-KR" altLang="en-US" sz="18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다중 레벨 속성 인코더</a:t>
            </a:r>
            <a:endParaRPr lang="en-US" altLang="ko-KR" sz="18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 algn="ctr">
              <a:buNone/>
            </a:pP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이미지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인코딩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412678" y="3719828"/>
            <a:ext cx="2606041" cy="789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</a:t>
            </a:r>
            <a:r>
              <a:rPr lang="en-US" altLang="ko-KR" sz="18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AAD </a:t>
            </a:r>
            <a:r>
              <a:rPr lang="ko-KR" altLang="en-US" sz="18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생성기</a:t>
            </a:r>
            <a:endParaRPr lang="en-US" altLang="ko-KR" sz="18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 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출력 통합시켜줌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2575560" y="3933293"/>
            <a:ext cx="140512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328573" y="5384988"/>
            <a:ext cx="7189" cy="2720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rot="5400000" flipV="1">
            <a:off x="9443765" y="2526954"/>
            <a:ext cx="7189" cy="18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8"/>
          <p:cNvSpPr txBox="1">
            <a:spLocks/>
          </p:cNvSpPr>
          <p:nvPr/>
        </p:nvSpPr>
        <p:spPr>
          <a:xfrm>
            <a:off x="6899264" y="5462450"/>
            <a:ext cx="2638096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출처</a:t>
            </a:r>
            <a:r>
              <a:rPr lang="en-US" altLang="ko-KR" sz="16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https://bit.ly/3c3ePOu</a:t>
            </a:r>
          </a:p>
        </p:txBody>
      </p:sp>
    </p:spTree>
    <p:extLst>
      <p:ext uri="{BB962C8B-B14F-4D97-AF65-F5344CB8AC3E}">
        <p14:creationId xmlns:p14="http://schemas.microsoft.com/office/powerpoint/2010/main" val="133386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FaceShifter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1814084" y="1348816"/>
            <a:ext cx="8565348" cy="1715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&lt;2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HEAR-Net : 1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 출력 개선</a:t>
            </a:r>
          </a:p>
          <a:p>
            <a:pPr marL="0" indent="0">
              <a:buNone/>
            </a:pP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AEI-Net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에서 제거한 항목 </a:t>
            </a: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액세서리</a:t>
            </a: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, 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머리카락</a:t>
            </a: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 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다시 복구</a:t>
            </a:r>
            <a:endParaRPr lang="en-US" altLang="ko-KR" sz="2600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=</a:t>
            </a:r>
            <a:r>
              <a:rPr lang="ko-KR" altLang="en-US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학습되지 않은 물체 표현하게 해줌</a:t>
            </a:r>
            <a:r>
              <a:rPr lang="en-US" altLang="ko-KR" sz="2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.</a:t>
            </a:r>
          </a:p>
        </p:txBody>
      </p:sp>
      <p:pic>
        <p:nvPicPr>
          <p:cNvPr id="8194" name="Picture 2" descr="https://ichi.pro/assets/images/max/724/1*yAcFDnUwugX6G1m17Gtyi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4" y="3123323"/>
            <a:ext cx="4599305" cy="175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ichi.pro/assets/images/max/724/1*qFZut73mrJ--KBOxiLaA_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91" y="2956096"/>
            <a:ext cx="68961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텍스트 개체 틀 8"/>
          <p:cNvSpPr txBox="1">
            <a:spLocks/>
          </p:cNvSpPr>
          <p:nvPr/>
        </p:nvSpPr>
        <p:spPr>
          <a:xfrm>
            <a:off x="972189" y="4880177"/>
            <a:ext cx="192786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AEI-Net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입력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동일한 이미지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3234131" y="4880177"/>
            <a:ext cx="192786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AEI-Net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출력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4827909" y="5557944"/>
            <a:ext cx="2638096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출처</a:t>
            </a:r>
            <a:r>
              <a:rPr lang="en-US" altLang="ko-KR" sz="16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https://bit.ly/3c3ePOu</a:t>
            </a: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528256" y="1069426"/>
            <a:ext cx="6501484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8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Heuristic Error Acknowledging Refinement Network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2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FaceShifter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10" name="꺾인 연결선 9"/>
          <p:cNvCxnSpPr/>
          <p:nvPr/>
        </p:nvCxnSpPr>
        <p:spPr>
          <a:xfrm>
            <a:off x="3665210" y="3454839"/>
            <a:ext cx="1" cy="1728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8"/>
          <p:cNvSpPr txBox="1">
            <a:spLocks/>
          </p:cNvSpPr>
          <p:nvPr/>
        </p:nvSpPr>
        <p:spPr>
          <a:xfrm>
            <a:off x="3787130" y="3176672"/>
            <a:ext cx="5935990" cy="8628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 영상 생성의 일반화된 모델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영상마다 맞는 모델 만들지 않아도 됨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3787130" y="4926633"/>
            <a:ext cx="6256030" cy="544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영상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영상 선택 폭이 확대됨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2455902" y="3991999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장점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2455902" y="1686103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</a:t>
            </a: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점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3627110" y="1623676"/>
            <a:ext cx="625603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공개된 코드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X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정확한 성능 파악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X </a:t>
            </a:r>
          </a:p>
        </p:txBody>
      </p:sp>
      <p:sp>
        <p:nvSpPr>
          <p:cNvPr id="17" name="텍스트 개체 틀 8"/>
          <p:cNvSpPr txBox="1">
            <a:spLocks/>
          </p:cNvSpPr>
          <p:nvPr/>
        </p:nvSpPr>
        <p:spPr>
          <a:xfrm>
            <a:off x="3665210" y="2312753"/>
            <a:ext cx="7018030" cy="5001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합성과정이 너무 길어서 시간이 오래 걸림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8" name="꺾인 연결선 17"/>
          <p:cNvCxnSpPr/>
          <p:nvPr/>
        </p:nvCxnSpPr>
        <p:spPr>
          <a:xfrm>
            <a:off x="3665210" y="1837951"/>
            <a:ext cx="1" cy="72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8"/>
          <p:cNvSpPr txBox="1">
            <a:spLocks/>
          </p:cNvSpPr>
          <p:nvPr/>
        </p:nvSpPr>
        <p:spPr>
          <a:xfrm>
            <a:off x="3787130" y="4210839"/>
            <a:ext cx="6256030" cy="544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별도의 수작업 없이 진행 가능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rot="5400000" flipV="1">
            <a:off x="3550856" y="4274905"/>
            <a:ext cx="7189" cy="252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0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8"/>
          <p:cNvSpPr txBox="1">
            <a:spLocks/>
          </p:cNvSpPr>
          <p:nvPr/>
        </p:nvSpPr>
        <p:spPr>
          <a:xfrm>
            <a:off x="1773639" y="1333372"/>
            <a:ext cx="7842801" cy="316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이론적 배경</a:t>
            </a: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“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합성곱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신경망은 위조 탐지에 성능적으로 매우 효과적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증명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O)”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05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학습데이터에 너무 의존적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특정한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 방법에 </a:t>
            </a:r>
            <a:r>
              <a:rPr lang="ko-KR" altLang="en-US" sz="2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과적합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⇒ 학습할 때 보지 못한 생성 방법에 약함 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성능 감소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 합성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 방법 다양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 영상 생성 방법마다 모델 하나씩 만들어야 함</a:t>
            </a:r>
            <a:endParaRPr lang="en-US" altLang="ko-KR" sz="2400" dirty="0" smtClean="0"/>
          </a:p>
        </p:txBody>
      </p:sp>
      <p:sp>
        <p:nvSpPr>
          <p:cNvPr id="4" name="텍스트 개체 틀 8"/>
          <p:cNvSpPr txBox="1">
            <a:spLocks/>
          </p:cNvSpPr>
          <p:nvPr/>
        </p:nvSpPr>
        <p:spPr>
          <a:xfrm>
            <a:off x="1918418" y="4716652"/>
            <a:ext cx="7553241" cy="1425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도메인 적응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(Domain adaptation)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다양한 방법으로 생성된 가짜 이미지를 하나의 네트워크로 구분할 수 있는 방법 중 하나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cxnSp>
        <p:nvCxnSpPr>
          <p:cNvPr id="6" name="꺾인 연결선 5"/>
          <p:cNvCxnSpPr/>
          <p:nvPr/>
        </p:nvCxnSpPr>
        <p:spPr>
          <a:xfrm>
            <a:off x="1773638" y="2909060"/>
            <a:ext cx="1" cy="90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텍스트 개체 틀 8"/>
          <p:cNvSpPr txBox="1">
            <a:spLocks/>
          </p:cNvSpPr>
          <p:nvPr/>
        </p:nvSpPr>
        <p:spPr>
          <a:xfrm>
            <a:off x="625290" y="3173648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한계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3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1590759" y="2973260"/>
            <a:ext cx="9595401" cy="1425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특정한 영상 생성 방법을 학습한 모델에 </a:t>
            </a:r>
            <a:r>
              <a:rPr lang="ko-KR" altLang="en-US" sz="2400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새로운 생성 방법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만든 이미지를 </a:t>
            </a:r>
            <a:r>
              <a:rPr lang="ko-KR" altLang="en-US" sz="2400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소량 </a:t>
            </a:r>
            <a:r>
              <a:rPr lang="ko-KR" altLang="en-US" sz="2400" dirty="0" err="1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재학습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시켜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또다른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생성 방법으로 만든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탐지에 사용하는 방법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53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/>
          <p:cNvSpPr/>
          <p:nvPr/>
        </p:nvSpPr>
        <p:spPr>
          <a:xfrm>
            <a:off x="9482328" y="3360304"/>
            <a:ext cx="1612392" cy="464935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120" y="1555127"/>
            <a:ext cx="5330251" cy="3967201"/>
          </a:xfrm>
          <a:prstGeom prst="rect">
            <a:avLst/>
          </a:prstGeom>
        </p:spPr>
      </p:pic>
      <p:sp>
        <p:nvSpPr>
          <p:cNvPr id="9" name="텍스트 개체 틀 8"/>
          <p:cNvSpPr txBox="1">
            <a:spLocks/>
          </p:cNvSpPr>
          <p:nvPr/>
        </p:nvSpPr>
        <p:spPr>
          <a:xfrm>
            <a:off x="6951370" y="3360305"/>
            <a:ext cx="4539589" cy="10806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학습시킨 모델에 목표 도메인을 아주 소량 학습시킴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6951371" y="4555934"/>
            <a:ext cx="4539588" cy="1081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 indent="-45720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(3)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두 가지 생성 방법을 학습 모델 평가에 사용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366760" y="2212897"/>
            <a:ext cx="1539240" cy="423623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6951370" y="2200007"/>
            <a:ext cx="4307240" cy="586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모델에 원본 도메인 학습시킴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7328708" y="2842298"/>
            <a:ext cx="4307240" cy="40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※</a:t>
            </a:r>
            <a:r>
              <a:rPr lang="ko-KR" altLang="en-US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 생성 방법이 달라야 함</a:t>
            </a:r>
            <a:r>
              <a:rPr lang="en-US" altLang="ko-KR" sz="18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!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265807" y="1253986"/>
            <a:ext cx="16401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학습절차</a:t>
            </a: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en-US" altLang="ko-KR" sz="2400" b="1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32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</a:t>
            </a:r>
            <a:r>
              <a:rPr lang="ko-KR" altLang="en-US" dirty="0" smtClean="0"/>
              <a:t>영상 생성 알고리즘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데이터 기반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탐지 알고리즘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영상 생성 기술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err="1" smtClean="0"/>
              <a:t>딥페이크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데이터셋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36703" y="2953512"/>
            <a:ext cx="7702296" cy="31638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8" y="1313838"/>
            <a:ext cx="4310550" cy="5022801"/>
          </a:xfrm>
          <a:prstGeom prst="rect">
            <a:avLst/>
          </a:prstGeom>
        </p:spPr>
      </p:pic>
      <p:sp>
        <p:nvSpPr>
          <p:cNvPr id="19" name="텍스트 개체 틀 8"/>
          <p:cNvSpPr txBox="1">
            <a:spLocks/>
          </p:cNvSpPr>
          <p:nvPr/>
        </p:nvSpPr>
        <p:spPr>
          <a:xfrm>
            <a:off x="6966610" y="1603398"/>
            <a:ext cx="4463390" cy="2633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신경망 구조</a:t>
            </a: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오토인코더 사용</a:t>
            </a: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인코더 구조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디코더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구조    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=3x3 5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합성곱층으로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구성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0469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48" y="1313838"/>
            <a:ext cx="4310550" cy="5022801"/>
          </a:xfrm>
          <a:prstGeom prst="rect">
            <a:avLst/>
          </a:prstGeom>
        </p:spPr>
      </p:pic>
      <p:sp>
        <p:nvSpPr>
          <p:cNvPr id="6" name="텍스트 개체 틀 8"/>
          <p:cNvSpPr txBox="1">
            <a:spLocks/>
          </p:cNvSpPr>
          <p:nvPr/>
        </p:nvSpPr>
        <p:spPr>
          <a:xfrm>
            <a:off x="0" y="2745653"/>
            <a:ext cx="2248108" cy="107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Stride=2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ko-KR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1/16</a:t>
            </a:r>
            <a:r>
              <a:rPr lang="ko-KR" altLang="en-US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해상도 가짐</a:t>
            </a:r>
            <a:endParaRPr lang="en-US" altLang="ko-KR" sz="1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5188006" y="4817171"/>
            <a:ext cx="2453640" cy="1079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1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(2x2)up-sampling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ko-KR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1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원래 해상도로 복원</a:t>
            </a:r>
            <a:endParaRPr lang="en-US" altLang="ko-KR" sz="1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텍스트 개체 틀 8"/>
              <p:cNvSpPr txBox="1">
                <a:spLocks/>
              </p:cNvSpPr>
              <p:nvPr/>
            </p:nvSpPr>
            <p:spPr>
              <a:xfrm>
                <a:off x="3921407" y="1161970"/>
                <a:ext cx="2453640" cy="6631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ko-KR" sz="1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hyperbolic tangent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(</m:t>
                    </m:r>
                    <m:r>
                      <a:rPr lang="en-US" altLang="ko-KR" sz="1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𝑡𝑎𝑛h</m:t>
                    </m:r>
                  </m:oMath>
                </a14:m>
                <a:r>
                  <a:rPr lang="en-US" altLang="ko-KR" sz="1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8" name="텍스트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407" y="1161970"/>
                <a:ext cx="2453640" cy="663133"/>
              </a:xfrm>
              <a:prstGeom prst="rect">
                <a:avLst/>
              </a:prstGeom>
              <a:blipFill rotWithShape="0">
                <a:blip r:embed="rId3"/>
                <a:stretch>
                  <a:fillRect t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텍스트 개체 틀 8"/>
          <p:cNvSpPr txBox="1">
            <a:spLocks/>
          </p:cNvSpPr>
          <p:nvPr/>
        </p:nvSpPr>
        <p:spPr>
          <a:xfrm>
            <a:off x="6239193" y="1524032"/>
            <a:ext cx="5819750" cy="4730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 추출하여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잔차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(Residual)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인코더에 이미지 넣어 학습 진행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Selection block: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학습하는 데이터의 클래스와 맞지 않는 부분을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0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설정</a:t>
            </a: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Ex) If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 데이터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진짜 클래스</a:t>
            </a: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가짜 클래스와 연관된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특징맵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값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0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설정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arenR" startAt="4"/>
            </a:pP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디코더에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latent space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넣어 이미지 재구성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ko-KR" altLang="en-US" sz="20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잔차</a:t>
            </a: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실제 출력 변수</a:t>
            </a: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</a:t>
            </a:r>
            <a:r>
              <a:rPr lang="ko-KR" altLang="en-US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예상 출력 변수간의 차</a:t>
            </a:r>
            <a:endParaRPr lang="en-US" altLang="ko-KR" sz="20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6917373" y="1052467"/>
            <a:ext cx="4463390" cy="511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신경망 구조</a:t>
            </a: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538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ForensicTransfer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cxnSp>
        <p:nvCxnSpPr>
          <p:cNvPr id="4" name="꺾인 연결선 3"/>
          <p:cNvCxnSpPr/>
          <p:nvPr/>
        </p:nvCxnSpPr>
        <p:spPr>
          <a:xfrm>
            <a:off x="3680450" y="2692839"/>
            <a:ext cx="1" cy="1512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8"/>
          <p:cNvSpPr txBox="1">
            <a:spLocks/>
          </p:cNvSpPr>
          <p:nvPr/>
        </p:nvSpPr>
        <p:spPr>
          <a:xfrm>
            <a:off x="3802370" y="2414672"/>
            <a:ext cx="5935990" cy="41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도메인 </a:t>
            </a: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재학습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X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성능이 잘 나오지 않음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802370" y="3966581"/>
            <a:ext cx="6256030" cy="864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모델의 목표 도메인 데이터를 알고 있어야 함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현실적으로 사용하기 힘든 기법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2471142" y="3229999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단점</a:t>
            </a:r>
            <a:endParaRPr lang="ko-KR" altLang="en-US" sz="24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99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T-GD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1891072" y="1807528"/>
            <a:ext cx="9081728" cy="316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이론적 배경</a:t>
            </a: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1)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전이학습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기존의 잘 훈련된 모델 활용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유사한 문제 해결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 학습된 가중치 활용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새로운 모델 빠르게 학습 가능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05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2) Self training: teacher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 예상 결과 활용하여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student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 학습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도메인 적응 높임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Student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 학습 시 </a:t>
            </a: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노이즈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주입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과대적합 방지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35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T-GD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텍스트 개체 틀 8"/>
          <p:cNvSpPr txBox="1">
            <a:spLocks/>
          </p:cNvSpPr>
          <p:nvPr/>
        </p:nvSpPr>
        <p:spPr>
          <a:xfrm>
            <a:off x="1468839" y="2317940"/>
            <a:ext cx="9732561" cy="2497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규제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 증강기법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(data argumentation), self-training,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 전략 활용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전이 능력 향상시킴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396000" indent="-457200">
              <a:lnSpc>
                <a:spcPct val="150000"/>
              </a:lnSpc>
              <a:buNone/>
            </a:pP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⇒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새로운 기법의 이미지가 들어와도 금방 모델을 학습하여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영상을 탐지할 수 있게 하는 기법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495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T-GD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텍스트 개체 틀 8"/>
          <p:cNvSpPr txBox="1">
            <a:spLocks/>
          </p:cNvSpPr>
          <p:nvPr/>
        </p:nvSpPr>
        <p:spPr>
          <a:xfrm>
            <a:off x="2394402" y="1925403"/>
            <a:ext cx="6505757" cy="10156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(1) CNN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기반의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탐지 모델 학습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학습한 모델을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pre-trained model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사용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텍스트 개체 틀 8"/>
              <p:cNvSpPr txBox="1">
                <a:spLocks/>
              </p:cNvSpPr>
              <p:nvPr/>
            </p:nvSpPr>
            <p:spPr>
              <a:xfrm>
                <a:off x="2394402" y="3214447"/>
                <a:ext cx="5240630" cy="8937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𝐿</m:t>
                        </m:r>
                      </m:e>
                      <m:sup>
                        <m:r>
                          <a:rPr lang="en-US" altLang="ko-KR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2</m:t>
                        </m:r>
                      </m:sup>
                    </m:sSup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−</m:t>
                    </m:r>
                    <m:r>
                      <a:rPr lang="en-US" altLang="ko-KR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𝑆𝑃</m:t>
                    </m:r>
                  </m:oMath>
                </a14:m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적용 </a:t>
                </a:r>
                <a:r>
                  <a:rPr lang="ko-KR" altLang="ko-KR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→</a:t>
                </a:r>
                <a:r>
                  <a:rPr lang="en-US" altLang="ko-KR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r>
                  <a:rPr lang="ko-KR" altLang="en-US" sz="24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전이학습 진행</a:t>
                </a:r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Pre-trained model </a:t>
                </a:r>
                <a:r>
                  <a:rPr lang="ko-KR" altLang="en-US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가중치 손상 방지</a:t>
                </a:r>
                <a:r>
                  <a:rPr lang="en-US" altLang="ko-KR" sz="2400" dirty="0" smtClean="0">
                    <a:solidFill>
                      <a:prstClr val="black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O</a:t>
                </a:r>
              </a:p>
              <a:p>
                <a:pPr marL="0" indent="0">
                  <a:lnSpc>
                    <a:spcPct val="100000"/>
                  </a:lnSpc>
                  <a:buFont typeface="Arial" panose="020B0604020202020204" pitchFamily="34" charset="0"/>
                  <a:buNone/>
                </a:pPr>
                <a:endParaRPr lang="en-US" altLang="ko-KR" sz="2400" dirty="0" smtClean="0">
                  <a:solidFill>
                    <a:prstClr val="black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7" name="텍스트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402" y="3214447"/>
                <a:ext cx="5240630" cy="893713"/>
              </a:xfrm>
              <a:prstGeom prst="rect">
                <a:avLst/>
              </a:prstGeom>
              <a:blipFill rotWithShape="0">
                <a:blip r:embed="rId2"/>
                <a:stretch>
                  <a:fillRect l="-1863" t="-5442" r="-1746" b="-21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개체 틀 8"/>
          <p:cNvSpPr txBox="1">
            <a:spLocks/>
          </p:cNvSpPr>
          <p:nvPr/>
        </p:nvSpPr>
        <p:spPr>
          <a:xfrm>
            <a:off x="2394402" y="4381570"/>
            <a:ext cx="8304078" cy="1700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(3)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전이학습 프레임워크를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self training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프레임워크로 변환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pre-trained model: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목표모델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teacher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:student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모델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전이학습 수행 시 이미지에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노이즈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섞어 학습 </a:t>
            </a:r>
            <a:r>
              <a:rPr lang="ko-KR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과대적합 방지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2394402" y="1205136"/>
            <a:ext cx="7842801" cy="720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 절차</a:t>
            </a:r>
            <a:r>
              <a:rPr lang="en-US" altLang="ko-KR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1803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T-GD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b="1444"/>
          <a:stretch/>
        </p:blipFill>
        <p:spPr>
          <a:xfrm>
            <a:off x="1412875" y="1128713"/>
            <a:ext cx="9439275" cy="5134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텍스트 개체 틀 8"/>
              <p:cNvSpPr txBox="1">
                <a:spLocks/>
              </p:cNvSpPr>
              <p:nvPr/>
            </p:nvSpPr>
            <p:spPr>
              <a:xfrm>
                <a:off x="3782305" y="3258821"/>
                <a:ext cx="1749815" cy="8747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ko-KR" altLang="en-US" sz="1800" b="1" dirty="0" err="1" smtClean="0">
                    <a:solidFill>
                      <a:srgbClr val="FF00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빨간부분</a:t>
                </a:r>
                <a:endParaRPr lang="en-US" altLang="ko-KR" sz="1800" b="1" dirty="0" smtClean="0">
                  <a:solidFill>
                    <a:srgbClr val="FF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altLang="ko-KR" sz="1800" b="1" dirty="0" smtClean="0">
                    <a:solidFill>
                      <a:srgbClr val="FF00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𝑳</m:t>
                        </m:r>
                      </m:e>
                      <m:sup>
                        <m:r>
                          <a:rPr lang="en-US" altLang="ko-KR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08서울남산체 L" panose="02020603020101020101" pitchFamily="18" charset="-127"/>
                          </a:rPr>
                          <m:t>𝟐</m:t>
                        </m:r>
                      </m:sup>
                    </m:sSup>
                    <m:r>
                      <a:rPr lang="en-US" altLang="ko-K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−</m:t>
                    </m:r>
                    <m:r>
                      <a:rPr lang="en-US" altLang="ko-KR" sz="1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08서울남산체 L" panose="02020603020101020101" pitchFamily="18" charset="-127"/>
                      </a:rPr>
                      <m:t>𝑺𝑷</m:t>
                    </m:r>
                  </m:oMath>
                </a14:m>
                <a:r>
                  <a:rPr lang="ko-KR" altLang="en-US" sz="1800" b="1" dirty="0">
                    <a:solidFill>
                      <a:srgbClr val="FF00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 </a:t>
                </a:r>
                <a:r>
                  <a:rPr lang="ko-KR" altLang="en-US" sz="1800" b="1" dirty="0" smtClean="0">
                    <a:solidFill>
                      <a:srgbClr val="FF0000"/>
                    </a:solidFill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사용</a:t>
                </a:r>
                <a:endParaRPr lang="en-US" altLang="ko-KR" sz="1800" b="1" dirty="0" smtClean="0">
                  <a:solidFill>
                    <a:srgbClr val="FF0000"/>
                  </a:solidFill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>
          <p:sp>
            <p:nvSpPr>
              <p:cNvPr id="4" name="텍스트 개체 틀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305" y="3258821"/>
                <a:ext cx="1749815" cy="874712"/>
              </a:xfrm>
              <a:prstGeom prst="rect">
                <a:avLst/>
              </a:prstGeom>
              <a:blipFill rotWithShape="0">
                <a:blip r:embed="rId3"/>
                <a:stretch>
                  <a:fillRect t="-3497" b="-6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8"/>
          <p:cNvSpPr txBox="1">
            <a:spLocks/>
          </p:cNvSpPr>
          <p:nvPr/>
        </p:nvSpPr>
        <p:spPr>
          <a:xfrm>
            <a:off x="6693145" y="5388929"/>
            <a:ext cx="2222255" cy="874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1800" b="1" dirty="0" smtClean="0">
                <a:solidFill>
                  <a:srgbClr val="4242FF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파란부분</a:t>
            </a:r>
            <a:endParaRPr lang="en-US" altLang="ko-KR" sz="1800" b="1" dirty="0" smtClean="0">
              <a:solidFill>
                <a:srgbClr val="4242FF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800" b="1" dirty="0" smtClean="0">
                <a:solidFill>
                  <a:srgbClr val="4242FF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self-training </a:t>
            </a:r>
            <a:r>
              <a:rPr lang="ko-KR" altLang="en-US" sz="1800" b="1" dirty="0" smtClean="0">
                <a:solidFill>
                  <a:srgbClr val="4242FF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사용</a:t>
            </a:r>
            <a:endParaRPr lang="en-US" altLang="ko-KR" sz="1800" b="1" dirty="0" smtClean="0">
              <a:solidFill>
                <a:srgbClr val="4242FF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76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꺾인 연결선 3"/>
          <p:cNvCxnSpPr/>
          <p:nvPr/>
        </p:nvCxnSpPr>
        <p:spPr>
          <a:xfrm>
            <a:off x="3848090" y="3104319"/>
            <a:ext cx="1" cy="684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텍스트 개체 틀 8"/>
          <p:cNvSpPr txBox="1">
            <a:spLocks/>
          </p:cNvSpPr>
          <p:nvPr/>
        </p:nvSpPr>
        <p:spPr>
          <a:xfrm>
            <a:off x="3970010" y="2826152"/>
            <a:ext cx="5935990" cy="4199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전이 능력이 높음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3970010" y="3641480"/>
            <a:ext cx="6256030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데이터셋에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대한 정보손실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X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2684502" y="3246120"/>
            <a:ext cx="912886" cy="4376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장</a:t>
            </a:r>
            <a:r>
              <a:rPr lang="ko-KR" altLang="en-US" sz="240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점</a:t>
            </a:r>
            <a:endParaRPr lang="ko-KR" altLang="en-US" sz="24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 기반 </a:t>
            </a:r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탐지 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en-US" altLang="ko-KR" sz="2800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T-GD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54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8768" y="1993392"/>
            <a:ext cx="4828032" cy="2130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58768" y="2837929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감사합니다</a:t>
            </a:r>
            <a:endParaRPr lang="ko-KR" altLang="en-US" sz="6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2559852" y="1704594"/>
            <a:ext cx="8595828" cy="37360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특징</a:t>
            </a:r>
            <a:r>
              <a:rPr lang="en-US" altLang="ko-KR" sz="24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GAN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기반의 최신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영상 생성 알고리즘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가장 유명함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현재 만들어진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딥페이크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영상의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95%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이 프로그램</a:t>
            </a: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DeepFakes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생성기법에 해당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얼굴의 특징을 목표영상의 표정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반응으로 나타내는 기법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282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837732" y="1491234"/>
            <a:ext cx="9388308" cy="47266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&lt;1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특징 추출 단계</a:t>
            </a:r>
            <a:endParaRPr lang="en-US" altLang="ko-KR" sz="2600" b="1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Face detection: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이미지에서 얼굴 있는 부분 찾음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Face alignment: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특징 따라서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표시</a:t>
            </a:r>
            <a:r>
              <a:rPr lang="en-US" altLang="ko-KR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표정 표현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Face segmentation: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분할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(segmentation)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작업으로 얼굴을 가리는 물체를 제거한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**mask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다양한 구도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표정 수작업으로 추출한 마스크로 전체 이미지 훈련 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→ 머리카락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/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얼굴 경계 구분하는 최종 마스크 생성</a:t>
            </a: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</a:t>
            </a:r>
            <a:r>
              <a:rPr lang="ko-KR" altLang="en-US" sz="20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랜드마크</a:t>
            </a:r>
            <a:r>
              <a:rPr lang="ko-KR" altLang="en-US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표시 </a:t>
            </a: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–</a:t>
            </a:r>
            <a:r>
              <a:rPr lang="ko-KR" altLang="en-US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목표영상의 표정이 결과물에 명확하게 나타내게 해줌</a:t>
            </a: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**Mask </a:t>
            </a:r>
            <a:r>
              <a:rPr lang="en-US" altLang="ko-KR" sz="20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= segmentation </a:t>
            </a:r>
            <a:r>
              <a:rPr lang="ko-KR" altLang="en-US" sz="20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된 </a:t>
            </a:r>
            <a:r>
              <a:rPr lang="en-US" altLang="ko-KR" sz="20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object </a:t>
            </a:r>
            <a:r>
              <a:rPr lang="en-US" altLang="ko-KR" sz="20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label</a:t>
            </a:r>
            <a:endParaRPr lang="en-US" altLang="ko-KR" sz="20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13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2300/1*rrE4UZ_OiYJ3k6KOpesL9g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4068" r="2466"/>
          <a:stretch/>
        </p:blipFill>
        <p:spPr bwMode="auto">
          <a:xfrm>
            <a:off x="837732" y="1833124"/>
            <a:ext cx="9814561" cy="368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837732" y="1491234"/>
            <a:ext cx="9388308" cy="489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&lt;1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특징 추출 단계</a:t>
            </a:r>
            <a:endParaRPr lang="en-US" altLang="ko-KR" sz="2600" b="1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4343400" y="5727243"/>
            <a:ext cx="588264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출처</a:t>
            </a:r>
            <a:r>
              <a:rPr lang="en-US" altLang="ko-KR" sz="16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http://</a:t>
            </a:r>
            <a:r>
              <a:rPr lang="en-US" altLang="ko-KR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asq.kr/FjhfUkG7ihGZRNg</a:t>
            </a:r>
            <a:endParaRPr lang="en-US" altLang="ko-KR" sz="16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2225040" y="2490737"/>
            <a:ext cx="123444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1) </a:t>
            </a:r>
            <a:r>
              <a:rPr lang="ko-KR" altLang="en-US" sz="1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얼굴 찾기</a:t>
            </a:r>
            <a:endParaRPr lang="en-US" altLang="ko-KR" sz="16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5410200" y="1491234"/>
            <a:ext cx="187452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2) </a:t>
            </a:r>
            <a:r>
              <a:rPr lang="ko-KR" altLang="en-US" sz="1600" dirty="0" err="1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랜드마크</a:t>
            </a:r>
            <a:r>
              <a:rPr lang="ko-KR" altLang="en-US" sz="1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표시</a:t>
            </a:r>
            <a:endParaRPr lang="en-US" altLang="ko-KR" sz="16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8625607" y="2323675"/>
            <a:ext cx="187452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3) </a:t>
            </a:r>
            <a:r>
              <a:rPr lang="ko-KR" altLang="en-US" sz="1600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분할 작업</a:t>
            </a:r>
            <a:endParaRPr lang="en-US" altLang="ko-KR" sz="1600" dirty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0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2285532" y="1536954"/>
            <a:ext cx="8092908" cy="44828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&lt;2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 단계</a:t>
            </a:r>
            <a:endParaRPr lang="en-US" altLang="ko-KR" sz="2600" b="1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1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단계에서 생성한 마스크로 학습 시작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DF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</a:t>
            </a:r>
            <a:endParaRPr lang="en-US" altLang="ko-KR" sz="2400" b="1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이미지 쌍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원본이미지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원본마스크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 목표 이미지 쌍을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입력으로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출력값들을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모두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 layer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이미지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이미지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-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decode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각각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생성된 예측 이미지 쌍을 각각의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discriminator(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판별기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넣어서 진위여부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(real/fake)</a:t>
            </a:r>
            <a:r>
              <a:rPr lang="ko-KR" altLang="en-US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분류함</a:t>
            </a:r>
            <a:r>
              <a:rPr lang="en-US" altLang="ko-KR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87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887938" y="2968865"/>
            <a:ext cx="8246661" cy="2365135"/>
          </a:xfrm>
          <a:prstGeom prst="roundRect">
            <a:avLst/>
          </a:prstGeom>
          <a:solidFill>
            <a:srgbClr val="FFFF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텍스트 개체 틀 8"/>
          <p:cNvSpPr txBox="1">
            <a:spLocks/>
          </p:cNvSpPr>
          <p:nvPr/>
        </p:nvSpPr>
        <p:spPr>
          <a:xfrm>
            <a:off x="1887939" y="1293114"/>
            <a:ext cx="8489148" cy="494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&lt;2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 단계</a:t>
            </a:r>
            <a:endParaRPr lang="en-US" altLang="ko-KR" sz="2600" b="1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altLang="ko-KR" sz="2400" b="1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LIAE</a:t>
            </a:r>
            <a:r>
              <a:rPr lang="ko-KR" altLang="en-US" sz="2400" b="1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</a:t>
            </a:r>
            <a:endParaRPr lang="en-US" altLang="ko-KR" sz="2400" b="1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 이미지 쌍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원본이미지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원본마스크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 목표 이미지 쌍을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입력으로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encoder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출력값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중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InterAB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엔 원본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목표이미지를 넣고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InterB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에는 목표 이미지만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InterAB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거친 원본이미지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개를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concat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하여 합치고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InterAB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거친 목표이미지와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InterB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거친 목표이미지를 </a:t>
            </a:r>
            <a:r>
              <a:rPr lang="en-US" altLang="ko-KR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concat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하여 합침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457200" indent="-457200"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과정에서 나온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가지 값을 하나의 공유된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decoder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넣음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AutoNum type="arabicParenR"/>
            </a:pP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생성된 예측 이미지 쌍을 각각의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discriminator(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판별기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 넣어서 진위여부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(real/fake)</a:t>
            </a:r>
            <a:r>
              <a:rPr lang="ko-KR" altLang="en-US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분류함</a:t>
            </a:r>
            <a:r>
              <a:rPr lang="en-US" altLang="ko-KR" sz="24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197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max/1770/1*tvwq7yZ1DnZUT1s6rybMrQ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/>
          <a:stretch/>
        </p:blipFill>
        <p:spPr bwMode="auto">
          <a:xfrm>
            <a:off x="2929255" y="1859280"/>
            <a:ext cx="6763385" cy="459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776772" y="1271257"/>
            <a:ext cx="9388308" cy="2303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&lt;2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학습 단계</a:t>
            </a:r>
            <a:endParaRPr lang="en-US" altLang="ko-KR" sz="2600" b="1" dirty="0" smtClean="0">
              <a:solidFill>
                <a:prstClr val="black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6" name="텍스트 개체 틀 8"/>
          <p:cNvSpPr txBox="1">
            <a:spLocks/>
          </p:cNvSpPr>
          <p:nvPr/>
        </p:nvSpPr>
        <p:spPr>
          <a:xfrm>
            <a:off x="6309360" y="1597914"/>
            <a:ext cx="5882640" cy="508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출처</a:t>
            </a:r>
            <a:r>
              <a:rPr lang="en-US" altLang="ko-KR" sz="1600" dirty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http://</a:t>
            </a:r>
            <a:r>
              <a:rPr lang="en-US" altLang="ko-KR" sz="16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asq.kr/FjhfUkG7ihGZRNg</a:t>
            </a:r>
            <a:endParaRPr lang="en-US" altLang="ko-KR" sz="1600" dirty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60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412678" y="219534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딥페이크</a:t>
            </a:r>
            <a:r>
              <a:rPr lang="ko-KR" altLang="en-US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영상 생성 </a:t>
            </a:r>
            <a:r>
              <a:rPr lang="ko-KR" altLang="en-US" dirty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알고리즘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1) </a:t>
            </a:r>
            <a:r>
              <a:rPr lang="en-US" altLang="ko-KR" sz="2800" dirty="0" err="1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DeepFaceLab</a:t>
            </a:r>
            <a:r>
              <a:rPr lang="en-US" altLang="ko-KR" dirty="0" smtClean="0">
                <a:solidFill>
                  <a:prstClr val="black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800" dirty="0">
              <a:solidFill>
                <a:prstClr val="black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3" name="텍스트 개체 틀 8"/>
          <p:cNvSpPr txBox="1">
            <a:spLocks/>
          </p:cNvSpPr>
          <p:nvPr/>
        </p:nvSpPr>
        <p:spPr>
          <a:xfrm>
            <a:off x="1294932" y="1981645"/>
            <a:ext cx="10074108" cy="2303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&lt;3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단계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&gt; 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전환</a:t>
            </a:r>
            <a:r>
              <a:rPr lang="en-US" altLang="ko-KR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(Conversion)</a:t>
            </a:r>
            <a:r>
              <a:rPr lang="ko-KR" altLang="en-US" sz="2600" b="1" dirty="0" smtClean="0">
                <a:solidFill>
                  <a:prstClr val="black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 단계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이미지를 합치고 후처리 해주는 단계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_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마스크를 제외한 부분은 모두 </a:t>
            </a:r>
            <a:r>
              <a:rPr lang="ko-KR" altLang="en-US" sz="2400" dirty="0" err="1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일치해야함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Blending: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예측 모형 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가지를 통합하여 정확도가 더 높은 하나의 예측 모형 만들어줌</a:t>
            </a: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Sharpening: </a:t>
            </a:r>
            <a:r>
              <a:rPr lang="ko-KR" altLang="en-US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출력 이미지의 화질을 선명하게 만들어줌</a:t>
            </a:r>
            <a:r>
              <a:rPr lang="en-US" altLang="ko-KR" sz="2400" dirty="0" smtClean="0">
                <a:solidFill>
                  <a:prstClr val="black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(super-resolution)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altLang="ko-KR" sz="2400" dirty="0" smtClean="0">
              <a:solidFill>
                <a:prstClr val="black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51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6399</TotalTime>
  <Words>1260</Words>
  <Application>Microsoft Office PowerPoint</Application>
  <PresentationFormat>와이드스크린</PresentationFormat>
  <Paragraphs>187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9" baseType="lpstr">
      <vt:lpstr>08서울남산체 B</vt:lpstr>
      <vt:lpstr>08서울남산체 EB</vt:lpstr>
      <vt:lpstr>08서울남산체 L</vt:lpstr>
      <vt:lpstr>08서울남산체 M</vt:lpstr>
      <vt:lpstr>08서울남산체 세로쓰기</vt:lpstr>
      <vt:lpstr>맑은 고딕</vt:lpstr>
      <vt:lpstr>함초롬돋움</vt:lpstr>
      <vt:lpstr>Arial</vt:lpstr>
      <vt:lpstr>Cambria Math</vt:lpstr>
      <vt:lpstr>제목 테마</vt:lpstr>
      <vt:lpstr>CryptoCraft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양유진</dc:creator>
  <cp:lastModifiedBy>양 유진</cp:lastModifiedBy>
  <cp:revision>646</cp:revision>
  <dcterms:created xsi:type="dcterms:W3CDTF">2019-03-05T04:29:07Z</dcterms:created>
  <dcterms:modified xsi:type="dcterms:W3CDTF">2021-03-21T10:00:55Z</dcterms:modified>
</cp:coreProperties>
</file>