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83" r:id="rId4"/>
    <p:sldId id="282" r:id="rId5"/>
    <p:sldId id="290" r:id="rId6"/>
    <p:sldId id="291" r:id="rId7"/>
    <p:sldId id="285" r:id="rId8"/>
    <p:sldId id="284" r:id="rId9"/>
    <p:sldId id="298" r:id="rId10"/>
    <p:sldId id="286" r:id="rId11"/>
    <p:sldId id="287" r:id="rId12"/>
    <p:sldId id="288" r:id="rId13"/>
    <p:sldId id="292" r:id="rId14"/>
    <p:sldId id="295" r:id="rId15"/>
    <p:sldId id="294" r:id="rId16"/>
    <p:sldId id="293" r:id="rId17"/>
    <p:sldId id="296" r:id="rId18"/>
    <p:sldId id="29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0" autoAdjust="0"/>
    <p:restoredTop sz="91928"/>
  </p:normalViewPr>
  <p:slideViewPr>
    <p:cSldViewPr snapToGrid="0">
      <p:cViewPr varScale="1">
        <p:scale>
          <a:sx n="101" d="100"/>
          <a:sy n="101" d="100"/>
        </p:scale>
        <p:origin x="13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2022. 2. 7.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2022. 2. 7.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Agent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현자생태</a:t>
            </a:r>
            <a:r>
              <a:rPr kumimoji="1" lang="ko-KR" altLang="en-US" dirty="0"/>
              <a:t> </a:t>
            </a:r>
            <a:r>
              <a:rPr kumimoji="1" lang="en-US" altLang="ko-KR" dirty="0"/>
              <a:t>St</a:t>
            </a:r>
            <a:r>
              <a:rPr kumimoji="1" lang="ko-KR" altLang="en-US" dirty="0"/>
              <a:t>에서 액션 </a:t>
            </a:r>
            <a:r>
              <a:rPr kumimoji="1" lang="en-US" altLang="ko-KR" dirty="0"/>
              <a:t>At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취할 때 </a:t>
            </a:r>
            <a:r>
              <a:rPr kumimoji="1" lang="en-US" altLang="ko-KR" dirty="0"/>
              <a:t>reward Rt+1</a:t>
            </a:r>
            <a:r>
              <a:rPr kumimoji="1" lang="ko-KR" altLang="en-US" dirty="0"/>
              <a:t>을 받고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 St+1</a:t>
            </a:r>
            <a:r>
              <a:rPr kumimoji="1" lang="ko-KR" altLang="en-US" dirty="0"/>
              <a:t>이 됨</a:t>
            </a:r>
            <a:endParaRPr kumimoji="1" lang="en-US" altLang="ko-KR" dirty="0"/>
          </a:p>
          <a:p>
            <a:r>
              <a:rPr kumimoji="1" lang="en-US" altLang="ko-KR" dirty="0"/>
              <a:t>Rt+1</a:t>
            </a:r>
            <a:r>
              <a:rPr kumimoji="1" lang="ko-KR" altLang="en-US" dirty="0"/>
              <a:t>은 현재 보상인 </a:t>
            </a:r>
            <a:r>
              <a:rPr kumimoji="1" lang="en-US" altLang="ko-KR" dirty="0"/>
              <a:t>Rt</a:t>
            </a:r>
            <a:r>
              <a:rPr kumimoji="1" lang="ko-KR" altLang="en-US" dirty="0"/>
              <a:t>로 통합되고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전체 과정을 다시 반복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28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Agent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현자생태</a:t>
            </a:r>
            <a:r>
              <a:rPr kumimoji="1" lang="ko-KR" altLang="en-US" dirty="0"/>
              <a:t> </a:t>
            </a:r>
            <a:r>
              <a:rPr kumimoji="1" lang="en-US" altLang="ko-KR" dirty="0"/>
              <a:t>St</a:t>
            </a:r>
            <a:r>
              <a:rPr kumimoji="1" lang="ko-KR" altLang="en-US" dirty="0"/>
              <a:t>에서 액션 </a:t>
            </a:r>
            <a:r>
              <a:rPr kumimoji="1" lang="en-US" altLang="ko-KR" dirty="0"/>
              <a:t>At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취할 때 </a:t>
            </a:r>
            <a:r>
              <a:rPr kumimoji="1" lang="en-US" altLang="ko-KR" dirty="0"/>
              <a:t>reward Rt+1</a:t>
            </a:r>
            <a:r>
              <a:rPr kumimoji="1" lang="ko-KR" altLang="en-US" dirty="0"/>
              <a:t>을 받고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 St+1</a:t>
            </a:r>
            <a:r>
              <a:rPr kumimoji="1" lang="ko-KR" altLang="en-US" dirty="0"/>
              <a:t>이 됨</a:t>
            </a:r>
            <a:endParaRPr kumimoji="1" lang="en-US" altLang="ko-KR" dirty="0"/>
          </a:p>
          <a:p>
            <a:r>
              <a:rPr kumimoji="1" lang="en-US" altLang="ko-KR" dirty="0"/>
              <a:t>Rt+1</a:t>
            </a:r>
            <a:r>
              <a:rPr kumimoji="1" lang="ko-KR" altLang="en-US" dirty="0"/>
              <a:t>은 현재 보상인 </a:t>
            </a:r>
            <a:r>
              <a:rPr kumimoji="1" lang="en-US" altLang="ko-KR" dirty="0"/>
              <a:t>Rt</a:t>
            </a:r>
            <a:r>
              <a:rPr kumimoji="1" lang="ko-KR" altLang="en-US" dirty="0"/>
              <a:t>로 통합되고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전체 과정을 다시 반복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946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807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5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9.png"/><Relationship Id="rId7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084224"/>
            <a:ext cx="12192000" cy="30132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Reinforcement Learning for </a:t>
            </a:r>
            <a:br>
              <a:rPr lang="en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Hyperparameter Tuning in </a:t>
            </a:r>
            <a:br>
              <a:rPr lang="en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Deep Learning-based Side-channel Analysis</a:t>
            </a:r>
            <a:endParaRPr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</a:t>
            </a:r>
            <a:r>
              <a:rPr lang="en" altLang="ko-KR" dirty="0" err="1"/>
              <a:t>CmgYLyUMEwM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논문 내용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E7B29-ADB0-E448-8344-368B28629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sz="1600" b="1" dirty="0"/>
              <a:t>SCA</a:t>
            </a:r>
            <a:r>
              <a:rPr kumimoji="1" lang="ko-KR" altLang="en-US" sz="1600" b="1" dirty="0"/>
              <a:t>에 </a:t>
            </a:r>
            <a:r>
              <a:rPr kumimoji="1" lang="ko-KR" altLang="en-US" sz="1600" b="1" dirty="0" err="1"/>
              <a:t>강화학습을</a:t>
            </a:r>
            <a:r>
              <a:rPr kumimoji="1" lang="ko-KR" altLang="en-US" sz="1600" b="1" dirty="0"/>
              <a:t> 사용</a:t>
            </a:r>
            <a:endParaRPr kumimoji="1" lang="en-US" altLang="ko-KR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sz="1600" b="1" dirty="0"/>
              <a:t>Q-learning</a:t>
            </a:r>
            <a:r>
              <a:rPr kumimoji="1" lang="ko-KR" altLang="en-US" sz="1600" b="1" dirty="0"/>
              <a:t>을 적용하였으며</a:t>
            </a:r>
            <a:r>
              <a:rPr kumimoji="1" lang="en-US" altLang="ko-KR" sz="1600" b="1" dirty="0"/>
              <a:t>,</a:t>
            </a:r>
            <a:r>
              <a:rPr kumimoji="1" lang="ko-KR" altLang="en-US" sz="1600" b="1" dirty="0"/>
              <a:t> 새로운</a:t>
            </a:r>
            <a:r>
              <a:rPr kumimoji="1" lang="en-US" altLang="ko-KR" sz="1600" b="1" dirty="0"/>
              <a:t> reward function </a:t>
            </a:r>
            <a:r>
              <a:rPr kumimoji="1" lang="ko-KR" altLang="en-US" sz="1600" b="1" dirty="0"/>
              <a:t>고안</a:t>
            </a:r>
            <a:endParaRPr kumimoji="1" lang="en-US" altLang="ko-KR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600" b="1" dirty="0" err="1"/>
              <a:t>부채널</a:t>
            </a:r>
            <a:r>
              <a:rPr kumimoji="1" lang="ko-KR" altLang="en-US" sz="1600" b="1" dirty="0"/>
              <a:t> 공격 성능이 좋으며 적은 </a:t>
            </a:r>
            <a:r>
              <a:rPr kumimoji="1" lang="ko-KR" altLang="en-US" sz="1600" b="1" dirty="0" err="1"/>
              <a:t>파라미터</a:t>
            </a:r>
            <a:r>
              <a:rPr kumimoji="1" lang="ko-KR" altLang="en-US" sz="1600" b="1" dirty="0"/>
              <a:t> 달성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05DCEE-1A1C-6543-9D23-F24EAEBA2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3429000"/>
            <a:ext cx="6438900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704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논문 내용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E7B29-ADB0-E448-8344-368B28629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 err="1"/>
              <a:t>MetaQNN</a:t>
            </a:r>
            <a:br>
              <a:rPr kumimoji="1" lang="en-US" altLang="ko-KR" sz="1600" dirty="0"/>
            </a:br>
            <a:r>
              <a:rPr kumimoji="1" lang="ko-KR" altLang="en-US" sz="1600" dirty="0"/>
              <a:t>고성능 </a:t>
            </a:r>
            <a:r>
              <a:rPr kumimoji="1" lang="en-US" altLang="ko-KR" sz="1600" dirty="0"/>
              <a:t>CNN</a:t>
            </a:r>
            <a:r>
              <a:rPr kumimoji="1" lang="ko-KR" altLang="en-US" sz="1600" dirty="0"/>
              <a:t> 구조를 </a:t>
            </a:r>
            <a:r>
              <a:rPr kumimoji="1" lang="ko-KR" altLang="en-US" sz="1600" dirty="0" err="1"/>
              <a:t>생성해내기</a:t>
            </a:r>
            <a:r>
              <a:rPr kumimoji="1" lang="ko-KR" altLang="en-US" sz="1600" dirty="0"/>
              <a:t> 위해 </a:t>
            </a:r>
            <a:r>
              <a:rPr kumimoji="1" lang="ko-KR" altLang="en-US" sz="1600" dirty="0" err="1"/>
              <a:t>강화학습을</a:t>
            </a:r>
            <a:r>
              <a:rPr kumimoji="1" lang="ko-KR" altLang="en-US" sz="1600" dirty="0"/>
              <a:t> 사용한 </a:t>
            </a:r>
            <a:r>
              <a:rPr kumimoji="1" lang="en-US" altLang="ko-KR" sz="1600" dirty="0"/>
              <a:t>meta-modeling </a:t>
            </a:r>
            <a:r>
              <a:rPr kumimoji="1" lang="ko-KR" altLang="en-US" sz="1600" dirty="0"/>
              <a:t>알고리즘</a:t>
            </a:r>
            <a:br>
              <a:rPr kumimoji="1" lang="en-US" altLang="ko-KR" sz="1600" dirty="0"/>
            </a:br>
            <a:r>
              <a:rPr kumimoji="1" lang="en-US" altLang="ko-KR" sz="1600" dirty="0"/>
              <a:t>Q-learning</a:t>
            </a:r>
            <a:r>
              <a:rPr kumimoji="1" lang="ko-KR" altLang="en-US" sz="1600" dirty="0"/>
              <a:t>을 활용하여 레이어나 </a:t>
            </a:r>
            <a:r>
              <a:rPr kumimoji="1" lang="ko-KR" altLang="en-US" sz="1600" dirty="0" err="1"/>
              <a:t>하이퍼파라미터를</a:t>
            </a:r>
            <a:r>
              <a:rPr kumimoji="1" lang="ko-KR" altLang="en-US" sz="1600" dirty="0"/>
              <a:t> 설정</a:t>
            </a:r>
            <a:br>
              <a:rPr kumimoji="1" lang="en-US" altLang="ko-KR" sz="1600" dirty="0"/>
            </a:br>
            <a:r>
              <a:rPr kumimoji="1" lang="en-US" altLang="ko-KR" sz="1600" dirty="0"/>
              <a:t>accuracy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reward</a:t>
            </a:r>
            <a:r>
              <a:rPr kumimoji="1" lang="ko-KR" altLang="en-US" sz="1600" dirty="0"/>
              <a:t>로 사용</a:t>
            </a:r>
            <a:br>
              <a:rPr kumimoji="1" lang="en-US" altLang="ko-KR" sz="1600" dirty="0"/>
            </a:br>
            <a:r>
              <a:rPr kumimoji="1" lang="ko-KR" altLang="en-US" sz="1600" dirty="0"/>
              <a:t>즉</a:t>
            </a:r>
            <a:r>
              <a:rPr kumimoji="1" lang="en-US" altLang="ko-KR" sz="1600" dirty="0"/>
              <a:t>, </a:t>
            </a:r>
            <a:r>
              <a:rPr kumimoji="1" lang="ko-KR" altLang="en-US" sz="1600" dirty="0" err="1"/>
              <a:t>하이퍼파라미터</a:t>
            </a:r>
            <a:r>
              <a:rPr kumimoji="1" lang="ko-KR" altLang="en-US" sz="1600" dirty="0"/>
              <a:t> 선택에 따른 보상으로 정확도를 사용하여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정확도가 높아지는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최대 보상</a:t>
            </a:r>
            <a:r>
              <a:rPr kumimoji="1" lang="en-US" altLang="ko-KR" sz="1600" dirty="0"/>
              <a:t>) </a:t>
            </a:r>
            <a:r>
              <a:rPr kumimoji="1" lang="ko-KR" altLang="en-US" sz="1600" dirty="0"/>
              <a:t>경우를 선택하도록 학습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b="1" dirty="0"/>
              <a:t>Meta QNN in SCA</a:t>
            </a:r>
            <a:br>
              <a:rPr kumimoji="1" lang="en-US" altLang="ko-KR" sz="1600" b="1" dirty="0"/>
            </a:br>
            <a:r>
              <a:rPr kumimoji="1" lang="ko-KR" altLang="en-US" sz="1600" dirty="0"/>
              <a:t>그러나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정확도가 </a:t>
            </a:r>
            <a:r>
              <a:rPr kumimoji="1" lang="en-US" altLang="ko-KR" sz="1600" dirty="0"/>
              <a:t>SCA</a:t>
            </a:r>
            <a:r>
              <a:rPr kumimoji="1" lang="ko-KR" altLang="en-US" sz="1600" dirty="0"/>
              <a:t>에서는 적절한 평가 지표가 아니며</a:t>
            </a:r>
            <a:r>
              <a:rPr kumimoji="1" lang="en-US" altLang="ko-KR" sz="1600" dirty="0"/>
              <a:t>, </a:t>
            </a:r>
            <a:r>
              <a:rPr kumimoji="1" lang="en-US" altLang="ko-KR" sz="1600" dirty="0" err="1"/>
              <a:t>MetaQNN</a:t>
            </a:r>
            <a:r>
              <a:rPr kumimoji="1" lang="ko-KR" altLang="en-US" sz="1600" dirty="0"/>
              <a:t>은 시간 소모 및 계산 비용이 너무 큼</a:t>
            </a:r>
            <a:br>
              <a:rPr kumimoji="1" lang="en-US" altLang="ko-KR" sz="1600" dirty="0"/>
            </a:br>
            <a:r>
              <a:rPr kumimoji="1" lang="en-US" altLang="ko-KR" sz="1600" dirty="0">
                <a:sym typeface="Wingdings" pitchFamily="2" charset="2"/>
              </a:rPr>
              <a:t> SCA</a:t>
            </a:r>
            <a:r>
              <a:rPr kumimoji="1" lang="ko-KR" altLang="en-US" sz="1600" dirty="0" err="1">
                <a:sym typeface="Wingdings" pitchFamily="2" charset="2"/>
              </a:rPr>
              <a:t>를</a:t>
            </a:r>
            <a:r>
              <a:rPr kumimoji="1" lang="ko-KR" altLang="en-US" sz="1600" dirty="0">
                <a:sym typeface="Wingdings" pitchFamily="2" charset="2"/>
              </a:rPr>
              <a:t> 위한 신경망 생성에 </a:t>
            </a:r>
            <a:r>
              <a:rPr kumimoji="1" lang="en-US" altLang="ko-KR" sz="1600" dirty="0" err="1">
                <a:sym typeface="Wingdings" pitchFamily="2" charset="2"/>
              </a:rPr>
              <a:t>MetaQNN</a:t>
            </a:r>
            <a:r>
              <a:rPr kumimoji="1" lang="ko-KR" altLang="en-US" sz="1600" dirty="0">
                <a:sym typeface="Wingdings" pitchFamily="2" charset="2"/>
              </a:rPr>
              <a:t>을 사용하기 위해 새로운 </a:t>
            </a:r>
            <a:r>
              <a:rPr kumimoji="1" lang="en-US" altLang="ko-KR" sz="1600" dirty="0">
                <a:sym typeface="Wingdings" pitchFamily="2" charset="2"/>
              </a:rPr>
              <a:t>reward function</a:t>
            </a:r>
            <a:r>
              <a:rPr kumimoji="1" lang="ko-KR" altLang="en-US" sz="1600" dirty="0">
                <a:sym typeface="Wingdings" pitchFamily="2" charset="2"/>
              </a:rPr>
              <a:t>을 고안</a:t>
            </a:r>
            <a:br>
              <a:rPr kumimoji="1" lang="en-US" altLang="ko-KR" sz="1600" dirty="0"/>
            </a:b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5605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논문 내용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4CE7B29-ADB0-E448-8344-368B2862916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R" sz="1600" b="1" dirty="0"/>
                  <a:t>Reward Function</a:t>
                </a:r>
                <a:br>
                  <a:rPr kumimoji="1" lang="en-US" altLang="ko-KR" sz="1600" b="1" dirty="0"/>
                </a:br>
                <a:r>
                  <a:rPr kumimoji="1" lang="en-US" altLang="ko-KR" sz="1600" b="1" dirty="0">
                    <a:sym typeface="Wingdings" pitchFamily="2" charset="2"/>
                  </a:rPr>
                  <a:t> </a:t>
                </a:r>
                <a:r>
                  <a:rPr kumimoji="1" lang="ko-KR" altLang="en-US" sz="1600" dirty="0">
                    <a:sym typeface="Wingdings" pitchFamily="2" charset="2"/>
                  </a:rPr>
                  <a:t>기존의 </a:t>
                </a:r>
                <a:r>
                  <a:rPr kumimoji="1" lang="en-US" altLang="ko-KR" sz="1600" dirty="0" err="1">
                    <a:sym typeface="Wingdings" pitchFamily="2" charset="2"/>
                  </a:rPr>
                  <a:t>MetaQNN</a:t>
                </a:r>
                <a:r>
                  <a:rPr kumimoji="1" lang="ko-KR" altLang="en-US" sz="1600" dirty="0">
                    <a:sym typeface="Wingdings" pitchFamily="2" charset="2"/>
                  </a:rPr>
                  <a:t>의 평가 지표</a:t>
                </a:r>
                <a:r>
                  <a:rPr kumimoji="1" lang="en-US" altLang="ko-KR" sz="1600" dirty="0">
                    <a:sym typeface="Wingdings" pitchFamily="2" charset="2"/>
                  </a:rPr>
                  <a:t>(</a:t>
                </a:r>
                <a:r>
                  <a:rPr kumimoji="1" lang="ko-KR" altLang="en-US" sz="1600" dirty="0">
                    <a:sym typeface="Wingdings" pitchFamily="2" charset="2"/>
                  </a:rPr>
                  <a:t>정확도</a:t>
                </a:r>
                <a:r>
                  <a:rPr kumimoji="1" lang="en-US" altLang="ko-KR" sz="1600" dirty="0">
                    <a:sym typeface="Wingdings" pitchFamily="2" charset="2"/>
                  </a:rPr>
                  <a:t>)</a:t>
                </a:r>
                <a:r>
                  <a:rPr kumimoji="1" lang="ko-KR" altLang="en-US" sz="1600" dirty="0">
                    <a:sym typeface="Wingdings" pitchFamily="2" charset="2"/>
                  </a:rPr>
                  <a:t>는 </a:t>
                </a:r>
                <a:r>
                  <a:rPr kumimoji="1" lang="en-US" altLang="ko-KR" sz="1600" dirty="0">
                    <a:sym typeface="Wingdings" pitchFamily="2" charset="2"/>
                  </a:rPr>
                  <a:t>SCA</a:t>
                </a:r>
                <a:r>
                  <a:rPr kumimoji="1" lang="ko-KR" altLang="en-US" sz="1600" dirty="0">
                    <a:sym typeface="Wingdings" pitchFamily="2" charset="2"/>
                  </a:rPr>
                  <a:t>에 부적합</a:t>
                </a:r>
                <a:br>
                  <a:rPr kumimoji="1" lang="en-US" altLang="ko-KR" sz="1600" b="1" dirty="0"/>
                </a:br>
                <a:r>
                  <a:rPr kumimoji="1" lang="en-US" altLang="ko-KR" sz="1600" b="1" dirty="0">
                    <a:sym typeface="Wingdings" pitchFamily="2" charset="2"/>
                  </a:rPr>
                  <a:t> </a:t>
                </a:r>
                <a:r>
                  <a:rPr kumimoji="1" lang="en-US" altLang="ko-KR" sz="1600" dirty="0"/>
                  <a:t>Guessing Entropy(GE)</a:t>
                </a:r>
                <a:r>
                  <a:rPr kumimoji="1" lang="ko-KR" altLang="en-US" sz="1600" dirty="0"/>
                  <a:t>와 검증 </a:t>
                </a:r>
                <a:r>
                  <a:rPr kumimoji="1" lang="ko-KR" altLang="en-US" sz="1600" dirty="0" err="1"/>
                  <a:t>데이터셋에</a:t>
                </a:r>
                <a:r>
                  <a:rPr kumimoji="1" lang="ko-KR" altLang="en-US" sz="1600" dirty="0"/>
                  <a:t> 대한 정확도 </a:t>
                </a:r>
                <a:r>
                  <a:rPr kumimoji="1" lang="en-US" altLang="ko-KR" sz="1600" dirty="0"/>
                  <a:t>+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3</a:t>
                </a:r>
                <a:r>
                  <a:rPr kumimoji="1" lang="ko-KR" altLang="en-US" sz="1600" dirty="0"/>
                  <a:t>가지 </a:t>
                </a:r>
                <a:r>
                  <a:rPr kumimoji="1" lang="ko-KR" altLang="en-US" sz="1600" dirty="0" err="1"/>
                  <a:t>메트릭</a:t>
                </a:r>
                <a:r>
                  <a:rPr kumimoji="1" lang="ko-KR" altLang="en-US" sz="1600" dirty="0"/>
                  <a:t> 포함</a:t>
                </a:r>
                <a:br>
                  <a:rPr kumimoji="1" lang="en-US" altLang="ko-KR" sz="1600" dirty="0"/>
                </a:br>
                <a:r>
                  <a:rPr kumimoji="1" lang="en-US" altLang="ko-KR" sz="1600" dirty="0"/>
                  <a:t>1. </a:t>
                </a:r>
                <a14:m>
                  <m:oMath xmlns:m="http://schemas.openxmlformats.org/officeDocument/2006/math">
                    <m:r>
                      <a:rPr kumimoji="1" lang="en-US" altLang="ko-KR" sz="1600" b="1" i="1" dirty="0" smtClean="0">
                        <a:latin typeface="Cambria Math" panose="02040503050406030204" pitchFamily="18" charset="0"/>
                      </a:rPr>
                      <m:t>𝑮𝑬</m:t>
                    </m:r>
                  </m:oMath>
                </a14:m>
                <a:r>
                  <a:rPr kumimoji="1" lang="en-US" altLang="ko-KR" sz="1600" dirty="0"/>
                  <a:t> : SCA</a:t>
                </a:r>
                <a:r>
                  <a:rPr kumimoji="1" lang="ko-KR" altLang="en-US" sz="1600" dirty="0"/>
                  <a:t>의 일반적 평가지표</a:t>
                </a:r>
                <a:r>
                  <a:rPr kumimoji="1" lang="en-US" altLang="ko-KR" sz="1600" dirty="0"/>
                  <a:t>, </a:t>
                </a:r>
                <a:r>
                  <a:rPr kumimoji="1" lang="ko-KR" altLang="en-US" sz="1600" dirty="0"/>
                  <a:t>모든 키 추측 중에서 옳은 키의 평균 키 순위 위치</a:t>
                </a:r>
                <a:r>
                  <a:rPr kumimoji="1" lang="en-US" altLang="ko-KR" sz="1600" dirty="0"/>
                  <a:t> </a:t>
                </a:r>
                <a:r>
                  <a:rPr kumimoji="1" lang="en-US" altLang="ko-KR" sz="1600" dirty="0">
                    <a:sym typeface="Wingdings" pitchFamily="2" charset="2"/>
                  </a:rPr>
                  <a:t> </a:t>
                </a:r>
                <a:r>
                  <a:rPr kumimoji="1" lang="ko-KR" altLang="en-US" sz="1600" dirty="0"/>
                  <a:t>엔트로피가 낮을수록 키 복구가 정확</a:t>
                </a:r>
                <a:br>
                  <a:rPr kumimoji="1" lang="en-US" altLang="ko-KR" sz="1600" dirty="0"/>
                </a:br>
                <a:br>
                  <a:rPr kumimoji="1" lang="en-US" altLang="ko-KR" sz="1600" dirty="0"/>
                </a:br>
                <a:br>
                  <a:rPr kumimoji="1" lang="en-US" altLang="ko-KR" sz="1600" dirty="0"/>
                </a:br>
                <a:r>
                  <a:rPr kumimoji="1" lang="en-US" altLang="ko-KR" sz="1600" dirty="0"/>
                  <a:t>2. </a:t>
                </a:r>
                <a:r>
                  <a:rPr kumimoji="1" lang="ko-KR" altLang="en-US" sz="1600" b="1" dirty="0"/>
                  <a:t>검증 </a:t>
                </a:r>
                <a:r>
                  <a:rPr kumimoji="1" lang="ko-KR" altLang="en-US" sz="1600" b="1" dirty="0" err="1"/>
                  <a:t>데이터셋에</a:t>
                </a:r>
                <a:r>
                  <a:rPr kumimoji="1" lang="ko-KR" altLang="en-US" sz="1600" b="1" dirty="0"/>
                  <a:t> 대한 정확도</a:t>
                </a:r>
                <a:r>
                  <a:rPr kumimoji="1" lang="en-US" altLang="ko-KR" sz="1600" b="1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sz="1600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kumimoji="1" lang="en-US" altLang="ko-KR" sz="1600" b="1" dirty="0"/>
                  <a:t>)</a:t>
                </a:r>
                <a:r>
                  <a:rPr kumimoji="1" lang="ko-KR" altLang="en-US" sz="1600" b="1" dirty="0"/>
                  <a:t>  </a:t>
                </a:r>
                <a:r>
                  <a:rPr kumimoji="1" lang="en-US" altLang="ko-KR" sz="1600" dirty="0"/>
                  <a:t>: </a:t>
                </a:r>
                <a:r>
                  <a:rPr kumimoji="1" lang="ko-KR" altLang="en-US" sz="1600" dirty="0"/>
                  <a:t>높은 검증 정확도는 </a:t>
                </a:r>
                <a:r>
                  <a:rPr kumimoji="1" lang="en-US" altLang="ko-KR" sz="1600" dirty="0" err="1"/>
                  <a:t>Q</a:t>
                </a:r>
                <a:r>
                  <a:rPr kumimoji="1" lang="en-US" altLang="ko-KR" sz="1600" baseline="-25000" dirty="0" err="1"/>
                  <a:t>tGE</a:t>
                </a:r>
                <a:r>
                  <a:rPr kumimoji="1" lang="en-US" altLang="ko-KR" sz="1600" baseline="-25000" dirty="0"/>
                  <a:t> </a:t>
                </a:r>
                <a:r>
                  <a:rPr kumimoji="1" lang="ko-KR" altLang="en-US" sz="1600" dirty="0"/>
                  <a:t>가 낮음을 의미하므로 </a:t>
                </a:r>
                <a:r>
                  <a:rPr kumimoji="1" lang="en-US" altLang="ko-KR" sz="1600" dirty="0"/>
                  <a:t>reward</a:t>
                </a:r>
                <a:r>
                  <a:rPr kumimoji="1" lang="ko-KR" altLang="en-US" sz="1600" dirty="0"/>
                  <a:t>에 포함</a:t>
                </a:r>
                <a:br>
                  <a:rPr kumimoji="1" lang="en-US" altLang="ko-KR" sz="1600" dirty="0"/>
                </a:br>
                <a:r>
                  <a:rPr kumimoji="1" lang="en-US" altLang="ko-KR" sz="1600" dirty="0"/>
                  <a:t>3. </a:t>
                </a:r>
                <a:r>
                  <a:rPr kumimoji="1" lang="en-US" altLang="ko-KR" sz="1600" b="1" dirty="0"/>
                  <a:t>3</a:t>
                </a:r>
                <a:r>
                  <a:rPr kumimoji="1" lang="ko-KR" altLang="en-US" sz="1600" b="1" dirty="0"/>
                  <a:t>가지 </a:t>
                </a:r>
                <a:r>
                  <a:rPr kumimoji="1" lang="ko-KR" altLang="en-US" sz="1600" b="1" dirty="0" err="1"/>
                  <a:t>메트릭</a:t>
                </a:r>
                <a:endParaRPr kumimoji="1" lang="en-US" altLang="ko-KR" sz="1600" b="1" baseline="-25000" dirty="0"/>
              </a:p>
              <a:p>
                <a:pPr>
                  <a:lnSpc>
                    <a:spcPct val="150000"/>
                  </a:lnSpc>
                </a:pPr>
                <a:endParaRPr kumimoji="1" lang="en-US" altLang="ko-KR" sz="1600" dirty="0"/>
              </a:p>
              <a:p>
                <a:pPr>
                  <a:lnSpc>
                    <a:spcPct val="150000"/>
                  </a:lnSpc>
                </a:pPr>
                <a:endParaRPr kumimoji="1" lang="en-US" altLang="ko-KR" sz="1600" dirty="0"/>
              </a:p>
              <a:p>
                <a:pPr>
                  <a:lnSpc>
                    <a:spcPct val="150000"/>
                  </a:lnSpc>
                </a:pPr>
                <a:endParaRPr kumimoji="1" lang="en-US" altLang="ko-KR" sz="1600" dirty="0"/>
              </a:p>
              <a:p>
                <a:pPr>
                  <a:lnSpc>
                    <a:spcPct val="150000"/>
                  </a:lnSpc>
                </a:pPr>
                <a:endParaRPr kumimoji="1" lang="en-US" altLang="ko-KR" sz="1600" dirty="0"/>
              </a:p>
              <a:p>
                <a:pPr>
                  <a:lnSpc>
                    <a:spcPct val="150000"/>
                  </a:lnSpc>
                </a:pPr>
                <a:endParaRPr kumimoji="1" lang="en-US" altLang="ko-KR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ko-KR" sz="1600" dirty="0"/>
              </a:p>
              <a:p>
                <a:pPr>
                  <a:lnSpc>
                    <a:spcPct val="150000"/>
                  </a:lnSpc>
                </a:pPr>
                <a:endParaRPr kumimoji="1" lang="en-US" altLang="ko-KR" sz="1600" dirty="0"/>
              </a:p>
              <a:p>
                <a:pPr>
                  <a:lnSpc>
                    <a:spcPct val="150000"/>
                  </a:lnSpc>
                </a:pPr>
                <a:endParaRPr kumimoji="1" lang="en-US" altLang="ko-KR" sz="1600" dirty="0"/>
              </a:p>
              <a:p>
                <a:pPr>
                  <a:lnSpc>
                    <a:spcPct val="150000"/>
                  </a:lnSpc>
                </a:pPr>
                <a:endParaRPr kumimoji="1" lang="en-US" altLang="ko-KR" sz="1600" dirty="0"/>
              </a:p>
              <a:p>
                <a:pPr>
                  <a:lnSpc>
                    <a:spcPct val="150000"/>
                  </a:lnSpc>
                </a:pPr>
                <a:endParaRPr kumimoji="1" lang="en-US" altLang="ko-KR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ko-KR" sz="16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4CE7B29-ADB0-E448-8344-368B28629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2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6818E16-A9A5-0140-BCF5-6EC5DE038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776617"/>
              </p:ext>
            </p:extLst>
          </p:nvPr>
        </p:nvGraphicFramePr>
        <p:xfrm>
          <a:off x="3469170" y="2837960"/>
          <a:ext cx="5222565" cy="370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44513">
                  <a:extLst>
                    <a:ext uri="{9D8B030D-6E8A-4147-A177-3AD203B41FA5}">
                      <a16:colId xmlns:a16="http://schemas.microsoft.com/office/drawing/2014/main" val="2958677017"/>
                    </a:ext>
                  </a:extLst>
                </a:gridCol>
                <a:gridCol w="1044513">
                  <a:extLst>
                    <a:ext uri="{9D8B030D-6E8A-4147-A177-3AD203B41FA5}">
                      <a16:colId xmlns:a16="http://schemas.microsoft.com/office/drawing/2014/main" val="309657820"/>
                    </a:ext>
                  </a:extLst>
                </a:gridCol>
                <a:gridCol w="1044513">
                  <a:extLst>
                    <a:ext uri="{9D8B030D-6E8A-4147-A177-3AD203B41FA5}">
                      <a16:colId xmlns:a16="http://schemas.microsoft.com/office/drawing/2014/main" val="1509020180"/>
                    </a:ext>
                  </a:extLst>
                </a:gridCol>
                <a:gridCol w="1044513">
                  <a:extLst>
                    <a:ext uri="{9D8B030D-6E8A-4147-A177-3AD203B41FA5}">
                      <a16:colId xmlns:a16="http://schemas.microsoft.com/office/drawing/2014/main" val="2459617607"/>
                    </a:ext>
                  </a:extLst>
                </a:gridCol>
                <a:gridCol w="1044513">
                  <a:extLst>
                    <a:ext uri="{9D8B030D-6E8A-4147-A177-3AD203B41FA5}">
                      <a16:colId xmlns:a16="http://schemas.microsoft.com/office/drawing/2014/main" val="97058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옳은 키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3A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FF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67539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FBC11B6-8350-B14A-935C-0F64614F3BEA}"/>
              </a:ext>
            </a:extLst>
          </p:cNvPr>
          <p:cNvSpPr txBox="1"/>
          <p:nvPr/>
        </p:nvSpPr>
        <p:spPr>
          <a:xfrm>
            <a:off x="9126882" y="2854103"/>
            <a:ext cx="2054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옳은 키의 위치가 </a:t>
            </a:r>
            <a:r>
              <a:rPr kumimoji="1" lang="en-US" altLang="ko-KR" sz="1600" dirty="0"/>
              <a:t>0</a:t>
            </a:r>
            <a:endParaRPr kumimoji="1" lang="ko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B695D6A-650B-764A-BC6D-88314E7FA32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8691735" y="3023380"/>
            <a:ext cx="435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83F607-DEB9-474A-AAB0-F05BB296B997}"/>
              </a:ext>
            </a:extLst>
          </p:cNvPr>
          <p:cNvSpPr txBox="1"/>
          <p:nvPr/>
        </p:nvSpPr>
        <p:spPr>
          <a:xfrm>
            <a:off x="1345026" y="2842704"/>
            <a:ext cx="2124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Key Guessing Vector</a:t>
            </a:r>
            <a:endParaRPr kumimoji="1" lang="ko-KR" altLang="en-US" sz="16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CEF0177-C272-7B4B-9B60-966702115510}"/>
              </a:ext>
            </a:extLst>
          </p:cNvPr>
          <p:cNvGrpSpPr/>
          <p:nvPr/>
        </p:nvGrpSpPr>
        <p:grpSpPr>
          <a:xfrm>
            <a:off x="541240" y="4257707"/>
            <a:ext cx="10763369" cy="2160801"/>
            <a:chOff x="470741" y="3600560"/>
            <a:chExt cx="10763369" cy="216080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B22765B-C4B5-134D-86DC-55DFF73134AC}"/>
                </a:ext>
              </a:extLst>
            </p:cNvPr>
            <p:cNvGrpSpPr/>
            <p:nvPr/>
          </p:nvGrpSpPr>
          <p:grpSpPr>
            <a:xfrm>
              <a:off x="470741" y="3600560"/>
              <a:ext cx="10763369" cy="2160801"/>
              <a:chOff x="520168" y="2706817"/>
              <a:chExt cx="10763369" cy="216080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CF51F68E-8208-FC40-9D0A-585A72D6C110}"/>
                  </a:ext>
                </a:extLst>
              </p:cNvPr>
              <p:cNvGrpSpPr/>
              <p:nvPr/>
            </p:nvGrpSpPr>
            <p:grpSpPr>
              <a:xfrm>
                <a:off x="908462" y="3043979"/>
                <a:ext cx="10375075" cy="770042"/>
                <a:chOff x="835088" y="2855482"/>
                <a:chExt cx="10375075" cy="770042"/>
              </a:xfrm>
            </p:grpSpPr>
            <p:pic>
              <p:nvPicPr>
                <p:cNvPr id="4" name="그림 3">
                  <a:extLst>
                    <a:ext uri="{FF2B5EF4-FFF2-40B4-BE49-F238E27FC236}">
                      <a16:creationId xmlns:a16="http://schemas.microsoft.com/office/drawing/2014/main" id="{A1CA8E6A-372A-0F49-96EB-807B2092A2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harpenSoften amount="25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5088" y="2855483"/>
                  <a:ext cx="3011273" cy="770041"/>
                </a:xfrm>
                <a:prstGeom prst="rect">
                  <a:avLst/>
                </a:prstGeom>
              </p:spPr>
            </p:pic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A2B6B097-7E06-9649-AADF-AC2F017442BC}"/>
                    </a:ext>
                  </a:extLst>
                </p:cNvPr>
                <p:cNvGrpSpPr/>
                <p:nvPr/>
              </p:nvGrpSpPr>
              <p:grpSpPr>
                <a:xfrm>
                  <a:off x="4417035" y="2855482"/>
                  <a:ext cx="6793128" cy="770042"/>
                  <a:chOff x="3846361" y="3442416"/>
                  <a:chExt cx="6793128" cy="770042"/>
                </a:xfrm>
              </p:grpSpPr>
              <p:pic>
                <p:nvPicPr>
                  <p:cNvPr id="5" name="그림 4">
                    <a:extLst>
                      <a:ext uri="{FF2B5EF4-FFF2-40B4-BE49-F238E27FC236}">
                        <a16:creationId xmlns:a16="http://schemas.microsoft.com/office/drawing/2014/main" id="{70A6AD9D-CAC4-C84C-AD66-5D1B4B4E55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sharpenSoften amount="25000"/>
                            </a14:imgEffect>
                          </a14:imgLayer>
                        </a14:imgProps>
                      </a:ext>
                    </a:extLst>
                  </a:blip>
                  <a:srcRect b="49485"/>
                  <a:stretch/>
                </p:blipFill>
                <p:spPr>
                  <a:xfrm>
                    <a:off x="3846361" y="3442416"/>
                    <a:ext cx="3205549" cy="770041"/>
                  </a:xfrm>
                  <a:prstGeom prst="rect">
                    <a:avLst/>
                  </a:prstGeom>
                </p:spPr>
              </p:pic>
              <p:pic>
                <p:nvPicPr>
                  <p:cNvPr id="7" name="그림 6">
                    <a:extLst>
                      <a:ext uri="{FF2B5EF4-FFF2-40B4-BE49-F238E27FC236}">
                        <a16:creationId xmlns:a16="http://schemas.microsoft.com/office/drawing/2014/main" id="{56B7312C-3A22-E94E-9FDE-92E092833E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sharpenSoften amount="25000"/>
                            </a14:imgEffect>
                          </a14:imgLayer>
                        </a14:imgProps>
                      </a:ext>
                    </a:extLst>
                  </a:blip>
                  <a:srcRect t="49485"/>
                  <a:stretch/>
                </p:blipFill>
                <p:spPr>
                  <a:xfrm>
                    <a:off x="7433940" y="3442416"/>
                    <a:ext cx="3205549" cy="770042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89BBC-ABC8-534A-BA58-9C2562F8C891}"/>
                  </a:ext>
                </a:extLst>
              </p:cNvPr>
              <p:cNvSpPr txBox="1"/>
              <p:nvPr/>
            </p:nvSpPr>
            <p:spPr>
              <a:xfrm>
                <a:off x="520168" y="4282843"/>
                <a:ext cx="48745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600" dirty="0"/>
                  <a:t>고정된 수의 </a:t>
                </a:r>
                <a:r>
                  <a:rPr kumimoji="1" lang="en-US" altLang="ko-KR" sz="1600" dirty="0"/>
                  <a:t>attack set</a:t>
                </a:r>
                <a:r>
                  <a:rPr kumimoji="1" lang="ko-KR" altLang="en-US" sz="1600" dirty="0"/>
                  <a:t>에서</a:t>
                </a:r>
                <a:r>
                  <a:rPr kumimoji="1" lang="en-US" altLang="ko-KR" sz="1600" dirty="0"/>
                  <a:t> GE</a:t>
                </a:r>
                <a:r>
                  <a:rPr kumimoji="1" lang="ko-KR" altLang="en-US" sz="1600" dirty="0" err="1"/>
                  <a:t>를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0</a:t>
                </a:r>
                <a:r>
                  <a:rPr kumimoji="1" lang="ko-KR" altLang="en-US" sz="1600" dirty="0" err="1"/>
                  <a:t>으로</a:t>
                </a:r>
                <a:r>
                  <a:rPr kumimoji="1" lang="ko-KR" altLang="en-US" sz="1600" dirty="0"/>
                  <a:t> 만들기 위해 필요한</a:t>
                </a:r>
                <a:r>
                  <a:rPr kumimoji="1" lang="en-US" altLang="ko-KR" sz="1600" dirty="0"/>
                  <a:t> trace</a:t>
                </a:r>
                <a:r>
                  <a:rPr kumimoji="1" lang="ko-KR" altLang="en-US" sz="1600" dirty="0"/>
                  <a:t>의 백분율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E196BD-4EE0-A34E-B5DF-A6DE78AE58D9}"/>
                  </a:ext>
                </a:extLst>
              </p:cNvPr>
              <p:cNvSpPr txBox="1"/>
              <p:nvPr/>
            </p:nvSpPr>
            <p:spPr>
              <a:xfrm>
                <a:off x="908462" y="3811236"/>
                <a:ext cx="33857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600" dirty="0">
                    <a:solidFill>
                      <a:srgbClr val="0070C0"/>
                    </a:solidFill>
                  </a:rPr>
                  <a:t>고정된 수의 </a:t>
                </a:r>
                <a:r>
                  <a:rPr kumimoji="1" lang="en-US" altLang="ko-KR" sz="1600" dirty="0">
                    <a:solidFill>
                      <a:srgbClr val="0070C0"/>
                    </a:solidFill>
                  </a:rPr>
                  <a:t>attack set</a:t>
                </a:r>
                <a:endParaRPr kumimoji="1" lang="ko-KR" altLang="en-US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액자 11">
                <a:extLst>
                  <a:ext uri="{FF2B5EF4-FFF2-40B4-BE49-F238E27FC236}">
                    <a16:creationId xmlns:a16="http://schemas.microsoft.com/office/drawing/2014/main" id="{88BF7D29-CBBF-E649-BF96-9E1272ACBE2A}"/>
                  </a:ext>
                </a:extLst>
              </p:cNvPr>
              <p:cNvSpPr/>
              <p:nvPr/>
            </p:nvSpPr>
            <p:spPr>
              <a:xfrm>
                <a:off x="2319397" y="3487913"/>
                <a:ext cx="638022" cy="313840"/>
              </a:xfrm>
              <a:prstGeom prst="fram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액자 12">
                <a:extLst>
                  <a:ext uri="{FF2B5EF4-FFF2-40B4-BE49-F238E27FC236}">
                    <a16:creationId xmlns:a16="http://schemas.microsoft.com/office/drawing/2014/main" id="{E23FB844-4414-B34A-BE5B-76BE32F4A55E}"/>
                  </a:ext>
                </a:extLst>
              </p:cNvPr>
              <p:cNvSpPr/>
              <p:nvPr/>
            </p:nvSpPr>
            <p:spPr>
              <a:xfrm>
                <a:off x="3211353" y="3107268"/>
                <a:ext cx="638022" cy="472192"/>
              </a:xfrm>
              <a:prstGeom prst="fram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7CB4CC-9297-844F-A0AF-DF6A37CB1F9D}"/>
                  </a:ext>
                </a:extLst>
              </p:cNvPr>
              <p:cNvSpPr txBox="1"/>
              <p:nvPr/>
            </p:nvSpPr>
            <p:spPr>
              <a:xfrm>
                <a:off x="1635436" y="2706817"/>
                <a:ext cx="37898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solidFill>
                      <a:schemeClr val="accent6"/>
                    </a:solidFill>
                  </a:rPr>
                  <a:t>GE</a:t>
                </a:r>
                <a:r>
                  <a:rPr kumimoji="1" lang="ko-KR" altLang="en-US" sz="1600" dirty="0">
                    <a:solidFill>
                      <a:schemeClr val="accent6"/>
                    </a:solidFill>
                  </a:rPr>
                  <a:t>가 </a:t>
                </a:r>
                <a:r>
                  <a:rPr kumimoji="1" lang="en-US" altLang="ko-KR" sz="1600" dirty="0">
                    <a:solidFill>
                      <a:schemeClr val="accent6"/>
                    </a:solidFill>
                  </a:rPr>
                  <a:t>0</a:t>
                </a:r>
                <a:r>
                  <a:rPr kumimoji="1" lang="ko-KR" altLang="en-US" sz="1600" dirty="0">
                    <a:solidFill>
                      <a:schemeClr val="accent6"/>
                    </a:solidFill>
                  </a:rPr>
                  <a:t>에 수렴하는데 필요한 </a:t>
                </a:r>
                <a:r>
                  <a:rPr kumimoji="1" lang="en-US" altLang="ko-KR" sz="1600" dirty="0">
                    <a:solidFill>
                      <a:schemeClr val="accent6"/>
                    </a:solidFill>
                  </a:rPr>
                  <a:t>trace </a:t>
                </a:r>
                <a:r>
                  <a:rPr kumimoji="1" lang="ko-KR" altLang="en-US" sz="1600" dirty="0">
                    <a:solidFill>
                      <a:schemeClr val="accent6"/>
                    </a:solidFill>
                  </a:rPr>
                  <a:t>수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3B6B86-4350-8B4A-9CB8-6E2B11FF68D1}"/>
                </a:ext>
              </a:extLst>
            </p:cNvPr>
            <p:cNvSpPr txBox="1"/>
            <p:nvPr/>
          </p:nvSpPr>
          <p:spPr>
            <a:xfrm>
              <a:off x="5706617" y="5167103"/>
              <a:ext cx="5403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Attack trace</a:t>
              </a:r>
              <a:r>
                <a:rPr kumimoji="1" lang="ko-KR" altLang="en-US" sz="1600" dirty="0"/>
                <a:t>의 </a:t>
              </a:r>
              <a:r>
                <a:rPr kumimoji="1" lang="en-US" altLang="ko-KR" sz="1600" dirty="0"/>
                <a:t>10%/50%</a:t>
              </a:r>
              <a:r>
                <a:rPr kumimoji="1" lang="ko-KR" altLang="en-US" sz="1600" dirty="0" err="1"/>
                <a:t>를</a:t>
              </a:r>
              <a:r>
                <a:rPr kumimoji="1" lang="ko-KR" altLang="en-US" sz="1600" dirty="0"/>
                <a:t> 사용했을 때의 </a:t>
              </a:r>
              <a:r>
                <a:rPr kumimoji="1" lang="en-US" altLang="ko-KR" sz="1600" dirty="0"/>
                <a:t>GE</a:t>
              </a:r>
              <a:endParaRPr kumimoji="1"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1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논문 내용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4CE7B29-ADB0-E448-8344-368B2862916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R" sz="1600" b="1" dirty="0"/>
                  <a:t>Reward Function</a:t>
                </a:r>
                <a:br>
                  <a:rPr kumimoji="1" lang="en-US" altLang="ko-KR" sz="1600" b="1" dirty="0"/>
                </a:br>
                <a:r>
                  <a:rPr kumimoji="1" lang="ko-KR" altLang="en-US" sz="1600" dirty="0"/>
                  <a:t>이러한 </a:t>
                </a:r>
                <a:r>
                  <a:rPr kumimoji="1" lang="ko-KR" altLang="en-US" sz="1600" dirty="0" err="1"/>
                  <a:t>메트릭들을</a:t>
                </a:r>
                <a:r>
                  <a:rPr kumimoji="1" lang="ko-KR" altLang="en-US" sz="1600" dirty="0"/>
                  <a:t> 통해</a:t>
                </a:r>
                <a:r>
                  <a:rPr kumimoji="1" lang="en-US" altLang="ko-KR" sz="1600" dirty="0"/>
                  <a:t> GE</a:t>
                </a:r>
                <a:r>
                  <a:rPr kumimoji="1" lang="ko-KR" altLang="en-US" sz="1600" dirty="0"/>
                  <a:t>가 </a:t>
                </a:r>
                <a:r>
                  <a:rPr kumimoji="1" lang="en-US" altLang="ko-KR" sz="1600" dirty="0"/>
                  <a:t>0</a:t>
                </a:r>
                <a:r>
                  <a:rPr kumimoji="1" lang="ko-KR" altLang="en-US" sz="1600" dirty="0"/>
                  <a:t>에 수렴하는 것이 실패할 경우에도 적절하고</a:t>
                </a:r>
                <a:r>
                  <a:rPr kumimoji="1" lang="en-US" altLang="ko-KR" sz="1600" dirty="0"/>
                  <a:t>, </a:t>
                </a:r>
                <a:r>
                  <a:rPr kumimoji="1" lang="ko-KR" altLang="en-US" sz="1600" dirty="0"/>
                  <a:t>공격 성능까지 더 잘 추정할 수 있는</a:t>
                </a:r>
                <a:br>
                  <a:rPr kumimoji="1" lang="en-US" altLang="ko-KR" sz="1600" dirty="0"/>
                </a:br>
                <a:r>
                  <a:rPr kumimoji="1" lang="en-US" altLang="ko-KR" sz="1600" dirty="0"/>
                  <a:t>reward function</a:t>
                </a:r>
                <a:r>
                  <a:rPr kumimoji="1" lang="ko-KR" altLang="en-US" sz="1600" dirty="0"/>
                  <a:t>을 만든다고 주장</a:t>
                </a:r>
                <a:endParaRPr kumimoji="1" lang="en-US" altLang="ko-KR" sz="1600" dirty="0"/>
              </a:p>
              <a:p>
                <a:pPr>
                  <a:lnSpc>
                    <a:spcPct val="150000"/>
                  </a:lnSpc>
                </a:pPr>
                <a:endParaRPr kumimoji="1" lang="en-US" altLang="ko-KR" sz="1600" dirty="0"/>
              </a:p>
              <a:p>
                <a:pPr>
                  <a:lnSpc>
                    <a:spcPct val="150000"/>
                  </a:lnSpc>
                </a:pPr>
                <a:endParaRPr kumimoji="1" lang="en-US" altLang="ko-KR" sz="1600" dirty="0"/>
              </a:p>
              <a:p>
                <a:pPr>
                  <a:lnSpc>
                    <a:spcPct val="150000"/>
                  </a:lnSpc>
                </a:pPr>
                <a:endParaRPr kumimoji="1" lang="en-US" altLang="ko-KR" sz="1050" dirty="0"/>
              </a:p>
              <a:p>
                <a:pPr>
                  <a:lnSpc>
                    <a:spcPct val="150000"/>
                  </a:lnSpc>
                </a:pPr>
                <a:r>
                  <a:rPr kumimoji="1" lang="ko-KR" altLang="en-US" sz="1600" dirty="0"/>
                  <a:t>이를 기반으로 </a:t>
                </a:r>
                <a:r>
                  <a:rPr kumimoji="1" lang="ko-KR" altLang="en-US" sz="1600" b="1" dirty="0"/>
                  <a:t>더 적은 </a:t>
                </a:r>
                <a:r>
                  <a:rPr kumimoji="1" lang="ko-KR" altLang="en-US" sz="1600" b="1" dirty="0" err="1"/>
                  <a:t>파라미터를</a:t>
                </a:r>
                <a:r>
                  <a:rPr kumimoji="1" lang="ko-KR" altLang="en-US" sz="1600" b="1" dirty="0"/>
                  <a:t> 갖는 모델을 위한 </a:t>
                </a:r>
                <a:r>
                  <a:rPr kumimoji="1" lang="en-US" altLang="ko-KR" sz="1600" b="1" dirty="0"/>
                  <a:t>reward function</a:t>
                </a:r>
                <a:br>
                  <a:rPr kumimoji="1" lang="en-US" altLang="ko-KR" sz="1600" b="1" dirty="0"/>
                </a:br>
                <a14:m>
                  <m:oMath xmlns:m="http://schemas.openxmlformats.org/officeDocument/2006/math">
                    <m:r>
                      <a:rPr kumimoji="1" lang="en-US" altLang="ko-KR" sz="1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R" sz="16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kumimoji="1" lang="ko-KR" altLang="en-US" sz="1600" dirty="0"/>
                  <a:t>로 인해 평균 </a:t>
                </a:r>
                <a:r>
                  <a:rPr kumimoji="1" lang="en-US" altLang="ko-KR" sz="1600" dirty="0"/>
                  <a:t>reward</a:t>
                </a:r>
                <a:r>
                  <a:rPr kumimoji="1" lang="ko-KR" altLang="en-US" sz="1600" dirty="0"/>
                  <a:t>의 기준선이 높아짐 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실험 결과</a:t>
                </a:r>
                <a:r>
                  <a:rPr kumimoji="1" lang="en-US" altLang="ko-KR" sz="16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kumimoji="1" lang="en-US" altLang="ko-KR" sz="1600" dirty="0"/>
              </a:p>
              <a:p>
                <a:pPr>
                  <a:lnSpc>
                    <a:spcPct val="150000"/>
                  </a:lnSpc>
                </a:pPr>
                <a:endParaRPr kumimoji="1"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kumimoji="1" lang="ko-KR" altLang="en-US" sz="1600" dirty="0"/>
                  <a:t>이와 같이 설계된 </a:t>
                </a:r>
                <a:r>
                  <a:rPr kumimoji="1" lang="en-US" altLang="ko-KR" sz="1600" dirty="0"/>
                  <a:t>reward function</a:t>
                </a:r>
                <a:r>
                  <a:rPr kumimoji="1" lang="ko-KR" altLang="en-US" sz="1600" dirty="0"/>
                  <a:t>을 통해 </a:t>
                </a:r>
                <a:r>
                  <a:rPr kumimoji="1" lang="en-US" altLang="ko-KR" sz="1600" dirty="0"/>
                  <a:t>R</a:t>
                </a:r>
                <a:r>
                  <a:rPr kumimoji="1" lang="ko-KR" altLang="en-US" sz="1600" dirty="0"/>
                  <a:t>을 계산하며</a:t>
                </a:r>
                <a:r>
                  <a:rPr kumimoji="1" lang="en-US" altLang="ko-KR" sz="1600" dirty="0"/>
                  <a:t>, Q-learning</a:t>
                </a:r>
                <a:r>
                  <a:rPr kumimoji="1" lang="ko-KR" altLang="en-US" sz="1600" dirty="0"/>
                  <a:t>에 적용됨</a:t>
                </a:r>
                <a:endParaRPr kumimoji="1" lang="en-US" altLang="ko-KR" sz="16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4CE7B29-ADB0-E448-8344-368B28629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2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4D56E1-7528-4A4F-BFDB-898AE44D203B}"/>
                  </a:ext>
                </a:extLst>
              </p:cNvPr>
              <p:cNvSpPr txBox="1"/>
              <p:nvPr/>
            </p:nvSpPr>
            <p:spPr>
              <a:xfrm>
                <a:off x="4918351" y="2748960"/>
                <a:ext cx="68390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600" dirty="0"/>
                  <a:t>더 적은 파형으로 </a:t>
                </a:r>
                <a:r>
                  <a:rPr kumimoji="1" lang="ko-KR" altLang="en-US" sz="1600" dirty="0" err="1"/>
                  <a:t>비밀키를</a:t>
                </a:r>
                <a:r>
                  <a:rPr kumimoji="1" lang="ko-KR" altLang="en-US" sz="1600" dirty="0"/>
                  <a:t> 찾기 위해</a:t>
                </a:r>
                <a14:m>
                  <m:oMath xmlns:m="http://schemas.openxmlformats.org/officeDocument/2006/math">
                    <m:r>
                      <a:rPr kumimoji="1" lang="ko-KR" alt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ko-KR" sz="16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kumimoji="1" lang="ko-KR" altLang="en-US" sz="1600" dirty="0"/>
                  <a:t>와 </a:t>
                </a:r>
                <a14:m>
                  <m:oMath xmlns:m="http://schemas.openxmlformats.org/officeDocument/2006/math">
                    <m:r>
                      <a:rPr kumimoji="1" lang="en-US" altLang="ko-KR" sz="1600" i="1" dirty="0" smtClean="0">
                        <a:latin typeface="Cambria Math" panose="02040503050406030204" pitchFamily="18" charset="0"/>
                      </a:rPr>
                      <m:t>𝐺𝐸</m:t>
                    </m:r>
                    <m:r>
                      <a:rPr kumimoji="1" lang="en-US" altLang="ko-KR" sz="1600" i="1" dirty="0" smtClean="0">
                        <a:latin typeface="Cambria Math" panose="02040503050406030204" pitchFamily="18" charset="0"/>
                      </a:rPr>
                      <m:t>’10</m:t>
                    </m:r>
                  </m:oMath>
                </a14:m>
                <a:r>
                  <a:rPr kumimoji="1" lang="ko-KR" altLang="en-US" sz="1600" dirty="0"/>
                  <a:t>에 더 높은 가중치 줌</a:t>
                </a:r>
                <a:br>
                  <a:rPr kumimoji="1" lang="en-US" altLang="ko-KR" sz="1600" dirty="0"/>
                </a:b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두 값이 클수록 더 적은 파형을 사용한 것이므로</a:t>
                </a:r>
                <a:r>
                  <a:rPr kumimoji="1" lang="en-US" altLang="ko-KR" sz="1600" dirty="0"/>
                  <a:t>)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4D56E1-7528-4A4F-BFDB-898AE44D2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51" y="2748960"/>
                <a:ext cx="6839095" cy="584775"/>
              </a:xfrm>
              <a:prstGeom prst="rect">
                <a:avLst/>
              </a:prstGeom>
              <a:blipFill>
                <a:blip r:embed="rId4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EB54FFF7-55EB-8F43-9B3B-7FA35611D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83" y="2599208"/>
            <a:ext cx="3735148" cy="734527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3F306B9A-3408-0F4F-993C-B4DE77093318}"/>
              </a:ext>
            </a:extLst>
          </p:cNvPr>
          <p:cNvGrpSpPr/>
          <p:nvPr/>
        </p:nvGrpSpPr>
        <p:grpSpPr>
          <a:xfrm>
            <a:off x="559514" y="4668855"/>
            <a:ext cx="13741128" cy="774696"/>
            <a:chOff x="559514" y="4903633"/>
            <a:chExt cx="13741128" cy="77469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919E79D-3CB9-8C4C-87CB-D6231AA95B48}"/>
                </a:ext>
              </a:extLst>
            </p:cNvPr>
            <p:cNvGrpSpPr/>
            <p:nvPr/>
          </p:nvGrpSpPr>
          <p:grpSpPr>
            <a:xfrm>
              <a:off x="559514" y="4916166"/>
              <a:ext cx="6766139" cy="762163"/>
              <a:chOff x="144953" y="5206141"/>
              <a:chExt cx="6766139" cy="762163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94F075FD-82BD-564D-B43C-3EF15B37DE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953" y="5206141"/>
                <a:ext cx="2519804" cy="762163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288E8C48-5C20-BD41-872E-69C238D02D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4757" y="5206141"/>
                <a:ext cx="4246335" cy="684391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DF29C80-7D13-0A46-8860-C88E7542BEBE}"/>
                    </a:ext>
                  </a:extLst>
                </p:cNvPr>
                <p:cNvSpPr txBox="1"/>
                <p:nvPr/>
              </p:nvSpPr>
              <p:spPr>
                <a:xfrm>
                  <a:off x="7461547" y="4903633"/>
                  <a:ext cx="683909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600" dirty="0"/>
                    <a:t>- </a:t>
                  </a:r>
                  <a:r>
                    <a:rPr kumimoji="1" lang="ko-KR" altLang="en-US" sz="1600" dirty="0"/>
                    <a:t>실제 신경망의 </a:t>
                  </a:r>
                  <a:r>
                    <a:rPr kumimoji="1" lang="ko-KR" altLang="en-US" sz="1600" dirty="0" err="1"/>
                    <a:t>파라미터</a:t>
                  </a:r>
                  <a:r>
                    <a:rPr kumimoji="1" lang="ko-KR" altLang="en-US" sz="1600" dirty="0"/>
                    <a:t> 수</a:t>
                  </a:r>
                  <a:r>
                    <a:rPr kumimoji="1" lang="en-US" altLang="ko-KR" sz="1600" dirty="0"/>
                    <a:t>(</a:t>
                  </a:r>
                  <a14:m>
                    <m:oMath xmlns:m="http://schemas.openxmlformats.org/officeDocument/2006/math">
                      <m:r>
                        <a:rPr kumimoji="1" lang="en-US" altLang="ko-KR" sz="160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kumimoji="1" lang="en-US" altLang="ko-KR" sz="1600" dirty="0"/>
                    <a:t>)</a:t>
                  </a:r>
                </a:p>
                <a:p>
                  <a:r>
                    <a:rPr kumimoji="1" lang="en-US" altLang="ko-KR" sz="1600" dirty="0"/>
                    <a:t>- </a:t>
                  </a:r>
                  <a:r>
                    <a:rPr kumimoji="1" lang="ko-KR" altLang="en-US" sz="1600" dirty="0"/>
                    <a:t>가질 수 있는 </a:t>
                  </a:r>
                  <a:r>
                    <a:rPr kumimoji="1" lang="ko-KR" altLang="en-US" sz="1600" dirty="0" err="1"/>
                    <a:t>파라미터의</a:t>
                  </a:r>
                  <a:r>
                    <a:rPr kumimoji="1" lang="ko-KR" altLang="en-US" sz="1600" dirty="0"/>
                    <a:t> 최대값</a:t>
                  </a:r>
                  <a:r>
                    <a:rPr kumimoji="1" lang="en-US" altLang="ko-KR" sz="1600" dirty="0"/>
                    <a:t>(</a:t>
                  </a:r>
                  <a14:m>
                    <m:oMath xmlns:m="http://schemas.openxmlformats.org/officeDocument/2006/math">
                      <m:r>
                        <a:rPr kumimoji="1" lang="en-US" altLang="ko-KR" sz="16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R" sz="1600" i="1" baseline="-25000" dirty="0" err="1" smtClean="0">
                          <a:latin typeface="Cambria Math" panose="02040503050406030204" pitchFamily="18" charset="0"/>
                        </a:rPr>
                        <m:t>𝑚𝑎𝑥</m:t>
                      </m:r>
                    </m:oMath>
                  </a14:m>
                  <a:r>
                    <a:rPr kumimoji="1" lang="en-US" altLang="ko-KR" sz="1600" dirty="0"/>
                    <a:t>) ; </a:t>
                  </a:r>
                  <a:r>
                    <a:rPr kumimoji="1" lang="ko-KR" altLang="en-US" sz="1600" dirty="0"/>
                    <a:t>설정 가능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DF29C80-7D13-0A46-8860-C88E7542B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47" y="4903633"/>
                  <a:ext cx="6839095" cy="584775"/>
                </a:xfrm>
                <a:prstGeom prst="rect">
                  <a:avLst/>
                </a:prstGeom>
                <a:blipFill>
                  <a:blip r:embed="rId8"/>
                  <a:stretch>
                    <a:fillRect l="-370" t="-2128" b="-1489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A7272A6-D096-EF47-B103-21EAF20EF4BE}"/>
              </a:ext>
            </a:extLst>
          </p:cNvPr>
          <p:cNvGrpSpPr/>
          <p:nvPr/>
        </p:nvGrpSpPr>
        <p:grpSpPr>
          <a:xfrm>
            <a:off x="652605" y="5958693"/>
            <a:ext cx="11129943" cy="642590"/>
            <a:chOff x="652605" y="6096334"/>
            <a:chExt cx="11129943" cy="642590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7F29892-6203-3E40-A1F3-C84505AF6BDA}"/>
                </a:ext>
              </a:extLst>
            </p:cNvPr>
            <p:cNvGrpSpPr/>
            <p:nvPr/>
          </p:nvGrpSpPr>
          <p:grpSpPr>
            <a:xfrm>
              <a:off x="652605" y="6096334"/>
              <a:ext cx="6673048" cy="642590"/>
              <a:chOff x="652605" y="6096334"/>
              <a:chExt cx="6673048" cy="642590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0119B871-43B0-B54D-A1DC-CE21B4EF7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2605" y="6096334"/>
                <a:ext cx="6673048" cy="642590"/>
              </a:xfrm>
              <a:prstGeom prst="rect">
                <a:avLst/>
              </a:prstGeom>
            </p:spPr>
          </p:pic>
          <p:sp>
            <p:nvSpPr>
              <p:cNvPr id="29" name="액자 28">
                <a:extLst>
                  <a:ext uri="{FF2B5EF4-FFF2-40B4-BE49-F238E27FC236}">
                    <a16:creationId xmlns:a16="http://schemas.microsoft.com/office/drawing/2014/main" id="{A0190541-0BDB-424F-BBA7-8147A28363DB}"/>
                  </a:ext>
                </a:extLst>
              </p:cNvPr>
              <p:cNvSpPr/>
              <p:nvPr/>
            </p:nvSpPr>
            <p:spPr>
              <a:xfrm>
                <a:off x="3528988" y="6210300"/>
                <a:ext cx="573455" cy="472192"/>
              </a:xfrm>
              <a:prstGeom prst="fram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4D4EE47-413F-604D-B40C-BF3C2222036E}"/>
                    </a:ext>
                  </a:extLst>
                </p:cNvPr>
                <p:cNvSpPr txBox="1"/>
                <p:nvPr/>
              </p:nvSpPr>
              <p:spPr>
                <a:xfrm>
                  <a:off x="7323944" y="6392915"/>
                  <a:ext cx="44586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ko-KR" altLang="en-US" sz="1400" dirty="0"/>
                    <a:t>* </a:t>
                  </a:r>
                  <a:r>
                    <a:rPr kumimoji="1" lang="en-US" altLang="ko-KR" sz="1400" dirty="0"/>
                    <a:t>q-learning rate</a:t>
                  </a:r>
                  <a:r>
                    <a:rPr kumimoji="1" lang="ko-KR" altLang="en-US" sz="1400" dirty="0"/>
                    <a:t>는 실험에 의한 최적 값인 </a:t>
                  </a:r>
                  <a14:m>
                    <m:oMath xmlns:m="http://schemas.openxmlformats.org/officeDocument/2006/math">
                      <m:r>
                        <a:rPr kumimoji="1" lang="en-US" altLang="ko-KR" sz="1400" i="1" dirty="0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kumimoji="1" lang="en-US" altLang="ko-KR" sz="14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R" sz="1400" i="1" baseline="30000" dirty="0" smtClean="0">
                          <a:latin typeface="Cambria Math" panose="02040503050406030204" pitchFamily="18" charset="0"/>
                        </a:rPr>
                        <m:t>0.85</m:t>
                      </m:r>
                    </m:oMath>
                  </a14:m>
                  <a:r>
                    <a:rPr kumimoji="1" lang="en-US" altLang="ko-KR" sz="1400" dirty="0"/>
                    <a:t> </a:t>
                  </a:r>
                  <a:r>
                    <a:rPr kumimoji="1" lang="ko-KR" altLang="en-US" sz="1400" dirty="0"/>
                    <a:t>사용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4D4EE47-413F-604D-B40C-BF3C22220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944" y="6392915"/>
                  <a:ext cx="4458604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84" t="-4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986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C92-BAE6-7D41-8DD6-F958DB0A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논문 내용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1EAD55-94EC-B743-B381-E1C86C612F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1600" dirty="0"/>
              <a:t>기존 </a:t>
            </a:r>
            <a:r>
              <a:rPr kumimoji="1" lang="en-US" altLang="ko-KR" sz="1600" dirty="0" err="1"/>
              <a:t>MetaQNN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왼</a:t>
            </a:r>
            <a:r>
              <a:rPr kumimoji="1" lang="en-US" altLang="ko-KR" sz="1600" dirty="0"/>
              <a:t>), </a:t>
            </a:r>
            <a:r>
              <a:rPr kumimoji="1" lang="ko-KR" altLang="en-US" sz="1600" dirty="0"/>
              <a:t>제안 기법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오</a:t>
            </a:r>
            <a:r>
              <a:rPr kumimoji="1" lang="en-US" altLang="ko-KR" sz="1600" dirty="0"/>
              <a:t>)</a:t>
            </a:r>
            <a:br>
              <a:rPr kumimoji="1" lang="en-US" altLang="ko-KR" sz="1600" dirty="0"/>
            </a:br>
            <a:endParaRPr kumimoji="1" lang="en-US" altLang="ko-KR" sz="1600" b="1" dirty="0"/>
          </a:p>
          <a:p>
            <a:endParaRPr kumimoji="1"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FB61B5-6FB0-DE4A-88D6-1904E3D1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570508"/>
            <a:ext cx="4919836" cy="23857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4D6363-2103-5446-82D5-64F2FE6C66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9012" b="-18427"/>
          <a:stretch/>
        </p:blipFill>
        <p:spPr>
          <a:xfrm>
            <a:off x="5864871" y="1570508"/>
            <a:ext cx="5912935" cy="2385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9F6D3F-4535-C646-9DDC-49F2F4F8CE03}"/>
              </a:ext>
            </a:extLst>
          </p:cNvPr>
          <p:cNvSpPr txBox="1"/>
          <p:nvPr/>
        </p:nvSpPr>
        <p:spPr>
          <a:xfrm>
            <a:off x="5466920" y="4278126"/>
            <a:ext cx="6861002" cy="226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1. </a:t>
            </a:r>
            <a:r>
              <a:rPr kumimoji="1" lang="ko-KR" altLang="en-US" sz="1600" dirty="0"/>
              <a:t>네트워크 수렴을 빠르고 안정화 시키기 위해 </a:t>
            </a:r>
            <a:r>
              <a:rPr kumimoji="1" lang="en-US" altLang="ko-KR" sz="1600" dirty="0"/>
              <a:t>Batch Normalization </a:t>
            </a:r>
            <a:r>
              <a:rPr kumimoji="1" lang="ko-KR" altLang="en-US" sz="1600" dirty="0"/>
              <a:t>추가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2. SCA</a:t>
            </a:r>
            <a:r>
              <a:rPr kumimoji="1" lang="ko-KR" altLang="en-US" sz="1600" dirty="0"/>
              <a:t>에 주로 쓰이는 </a:t>
            </a:r>
            <a:r>
              <a:rPr kumimoji="1" lang="en-US" altLang="ko-KR" sz="1600" dirty="0"/>
              <a:t>VGG</a:t>
            </a:r>
            <a:r>
              <a:rPr kumimoji="1" lang="ko-KR" altLang="en-US" sz="1600" dirty="0"/>
              <a:t>와 유사한 구조 적용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3. </a:t>
            </a:r>
            <a:r>
              <a:rPr kumimoji="1" lang="ko-KR" altLang="en-US" sz="1600" dirty="0"/>
              <a:t>기존은 이전 단계에서 </a:t>
            </a:r>
            <a:r>
              <a:rPr kumimoji="1" lang="en-US" altLang="ko-KR" sz="1600" dirty="0"/>
              <a:t>Global Average Pooling(GAP)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Softmax</a:t>
            </a:r>
            <a:r>
              <a:rPr kumimoji="1" lang="ko-KR" altLang="en-US" sz="1600" dirty="0" err="1"/>
              <a:t>를</a:t>
            </a:r>
            <a:br>
              <a:rPr kumimoji="1" lang="en-US" altLang="ko-KR" sz="1600" dirty="0"/>
            </a:br>
            <a:r>
              <a:rPr kumimoji="1" lang="ko-KR" altLang="en-US" sz="1600" dirty="0"/>
              <a:t>    선택했지만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제안 모델은 다름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4. </a:t>
            </a:r>
            <a:r>
              <a:rPr kumimoji="1" lang="ko-KR" altLang="en-US" sz="1600" dirty="0">
                <a:sym typeface="Wingdings" pitchFamily="2" charset="2"/>
              </a:rPr>
              <a:t>현재 상태에서의 </a:t>
            </a:r>
            <a:r>
              <a:rPr kumimoji="1" lang="ko-KR" altLang="en-US" sz="1600" dirty="0" err="1">
                <a:sym typeface="Wingdings" pitchFamily="2" charset="2"/>
              </a:rPr>
              <a:t>피처맵</a:t>
            </a:r>
            <a:r>
              <a:rPr kumimoji="1" lang="ko-KR" altLang="en-US" sz="1600" dirty="0">
                <a:sym typeface="Wingdings" pitchFamily="2" charset="2"/>
              </a:rPr>
              <a:t> 표현 크기보다 </a:t>
            </a:r>
            <a:r>
              <a:rPr kumimoji="1" lang="en-US" altLang="ko-KR" sz="1600" dirty="0">
                <a:sym typeface="Wingdings" pitchFamily="2" charset="2"/>
              </a:rPr>
              <a:t>layer</a:t>
            </a:r>
            <a:r>
              <a:rPr kumimoji="1" lang="ko-KR" altLang="en-US" sz="1600" dirty="0">
                <a:sym typeface="Wingdings" pitchFamily="2" charset="2"/>
              </a:rPr>
              <a:t>의 크기가 더 클 경우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   </a:t>
            </a:r>
            <a:r>
              <a:rPr kumimoji="1" lang="ko-KR" altLang="en-US" sz="1600" dirty="0">
                <a:sym typeface="Wingdings" pitchFamily="2" charset="2"/>
              </a:rPr>
              <a:t> *로 가지 못하고 십자가로 감</a:t>
            </a:r>
            <a:endParaRPr kumimoji="1"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5960A8-8C02-884B-AE8B-F56F9108B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380" y="4118308"/>
            <a:ext cx="3641399" cy="25819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FDF7F3B1-96F0-1D41-A97D-EDEAF6EB4E96}"/>
              </a:ext>
            </a:extLst>
          </p:cNvPr>
          <p:cNvSpPr/>
          <p:nvPr/>
        </p:nvSpPr>
        <p:spPr>
          <a:xfrm rot="10800000">
            <a:off x="4919836" y="5287492"/>
            <a:ext cx="383059" cy="383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51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논문 내용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E7B29-ADB0-E448-8344-368B28629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 err="1"/>
              <a:t>하이퍼파라미터</a:t>
            </a:r>
            <a:r>
              <a:rPr kumimoji="1" lang="ko-KR" altLang="en-US" sz="1600" b="1" dirty="0"/>
              <a:t> 튜닝을 적절히 하는지 성능 평가를 위해 두 가지의 </a:t>
            </a:r>
            <a:r>
              <a:rPr kumimoji="1" lang="en-US" altLang="ko-KR" sz="1600" b="1" dirty="0"/>
              <a:t>leakage model </a:t>
            </a:r>
            <a:r>
              <a:rPr kumimoji="1" lang="ko-KR" altLang="en-US" sz="1600" b="1" dirty="0"/>
              <a:t>사용</a:t>
            </a:r>
            <a:br>
              <a:rPr kumimoji="1" lang="en-US" altLang="ko-KR" sz="1600" b="1" dirty="0"/>
            </a:br>
            <a:r>
              <a:rPr kumimoji="1" lang="en-US" altLang="ko-KR" sz="1600" dirty="0"/>
              <a:t>1.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Hamming Weight leakage model : </a:t>
            </a:r>
            <a:r>
              <a:rPr kumimoji="1" lang="ko-KR" altLang="en-US" sz="1600" dirty="0"/>
              <a:t>중간 값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바이트의 </a:t>
            </a:r>
            <a:r>
              <a:rPr kumimoji="1" lang="en-US" altLang="ko-KR" sz="1600" dirty="0"/>
              <a:t>HW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label</a:t>
            </a:r>
            <a:r>
              <a:rPr kumimoji="1" lang="ko-KR" altLang="en-US" sz="1600" dirty="0"/>
              <a:t>로 사용하는 모델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즉</a:t>
            </a:r>
            <a:r>
              <a:rPr kumimoji="1" lang="en-US" altLang="ko-KR" sz="1600" dirty="0"/>
              <a:t>, 9</a:t>
            </a:r>
            <a:r>
              <a:rPr kumimoji="1" lang="ko-KR" altLang="en-US" sz="1600" dirty="0"/>
              <a:t>개의 </a:t>
            </a:r>
            <a:r>
              <a:rPr kumimoji="1" lang="en-US" altLang="ko-KR" sz="1600" dirty="0"/>
              <a:t>class)</a:t>
            </a:r>
            <a:br>
              <a:rPr kumimoji="1" lang="en-US" altLang="ko-KR" sz="1600" dirty="0"/>
            </a:br>
            <a:r>
              <a:rPr kumimoji="1" lang="en-US" altLang="ko-KR" sz="1600" dirty="0"/>
              <a:t>2. Identity leakage model : </a:t>
            </a:r>
            <a:r>
              <a:rPr kumimoji="1" lang="ko-KR" altLang="en-US" sz="1600" dirty="0"/>
              <a:t>중간 값</a:t>
            </a:r>
            <a:r>
              <a:rPr kumimoji="1" lang="en-US" altLang="ko-KR" sz="1600" dirty="0"/>
              <a:t> 1</a:t>
            </a:r>
            <a:r>
              <a:rPr kumimoji="1" lang="ko-KR" altLang="en-US" sz="1600" dirty="0"/>
              <a:t>바이트를 </a:t>
            </a:r>
            <a:r>
              <a:rPr kumimoji="1" lang="en-US" altLang="ko-KR" sz="1600" dirty="0"/>
              <a:t>label</a:t>
            </a:r>
            <a:r>
              <a:rPr kumimoji="1" lang="ko-KR" altLang="en-US" sz="1600" dirty="0"/>
              <a:t>로 사용하는 모델 </a:t>
            </a:r>
            <a:r>
              <a:rPr kumimoji="1" lang="en-US" altLang="ko-KR" sz="1600" dirty="0"/>
              <a:t>(0~255,</a:t>
            </a:r>
            <a:r>
              <a:rPr kumimoji="1" lang="ko-KR" altLang="en-US" sz="1600" dirty="0"/>
              <a:t> 총 </a:t>
            </a:r>
            <a:r>
              <a:rPr kumimoji="1" lang="en-US" altLang="ko-KR" sz="1600" dirty="0"/>
              <a:t>256</a:t>
            </a:r>
            <a:r>
              <a:rPr kumimoji="1" lang="ko-KR" altLang="en-US" sz="1600" dirty="0"/>
              <a:t>개의 </a:t>
            </a:r>
            <a:r>
              <a:rPr kumimoji="1" lang="en-US" altLang="ko-KR" sz="1600" dirty="0"/>
              <a:t>class)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kumimoji="1" lang="en-US" altLang="ko-KR" sz="1600" b="1" dirty="0"/>
              <a:t>Datasets</a:t>
            </a:r>
            <a:br>
              <a:rPr kumimoji="1" lang="en-US" altLang="ko-KR" sz="1600" b="1" dirty="0"/>
            </a:br>
            <a:r>
              <a:rPr kumimoji="1" lang="en-US" altLang="ko-KR" sz="1600" b="1" dirty="0"/>
              <a:t>1. </a:t>
            </a:r>
            <a:r>
              <a:rPr kumimoji="1" lang="en-US" altLang="ko-KR" sz="1600" dirty="0"/>
              <a:t>ASCAD</a:t>
            </a:r>
            <a:br>
              <a:rPr kumimoji="1" lang="en-US" altLang="ko-KR" sz="1600" dirty="0"/>
            </a:br>
            <a:r>
              <a:rPr kumimoji="1" lang="en-US" altLang="ko-KR" sz="1600" dirty="0"/>
              <a:t>    1) fixed key, 700 features, 45000 / 5000 / 10000</a:t>
            </a:r>
            <a:br>
              <a:rPr kumimoji="1" lang="en-US" altLang="ko-KR" sz="1600" dirty="0"/>
            </a:br>
            <a:r>
              <a:rPr kumimoji="1" lang="en-US" altLang="ko-KR" sz="1600" dirty="0"/>
              <a:t>    2) random key, 1400 features, 200000 / 100000</a:t>
            </a:r>
            <a:br>
              <a:rPr kumimoji="1" lang="en-US" altLang="ko-KR" sz="1600" dirty="0"/>
            </a:br>
            <a:r>
              <a:rPr kumimoji="1" lang="en-US" altLang="ko-KR" sz="1600" dirty="0"/>
              <a:t>2. CHES CTF</a:t>
            </a:r>
            <a:br>
              <a:rPr kumimoji="1" lang="en-US" altLang="ko-KR" sz="1600" dirty="0"/>
            </a:br>
            <a:r>
              <a:rPr kumimoji="1" lang="en-US" altLang="ko-KR" sz="1600" dirty="0"/>
              <a:t>    Training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fixed key, 45000</a:t>
            </a:r>
            <a:br>
              <a:rPr kumimoji="1" lang="en-US" altLang="ko-KR" sz="1600" dirty="0"/>
            </a:br>
            <a:r>
              <a:rPr kumimoji="1" lang="en-US" altLang="ko-KR" sz="1600" dirty="0"/>
              <a:t>    Validation, Test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 different key, 2500/5000</a:t>
            </a:r>
            <a:br>
              <a:rPr kumimoji="1" lang="en-US" altLang="ko-KR" sz="1600" dirty="0"/>
            </a:br>
            <a:r>
              <a:rPr kumimoji="1" lang="en-US" altLang="ko-KR" sz="1600" dirty="0"/>
              <a:t>    2200 features</a:t>
            </a:r>
          </a:p>
        </p:txBody>
      </p:sp>
    </p:spTree>
    <p:extLst>
      <p:ext uri="{BB962C8B-B14F-4D97-AF65-F5344CB8AC3E}">
        <p14:creationId xmlns:p14="http://schemas.microsoft.com/office/powerpoint/2010/main" val="200824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논문 내용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4CE7B29-ADB0-E448-8344-368B2862916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ko-KR" altLang="en-US" sz="1600" b="1" dirty="0"/>
                  <a:t>실험 결과 중 일부</a:t>
                </a:r>
                <a:r>
                  <a:rPr kumimoji="1" lang="en-US" altLang="ko-KR" sz="1600" b="1" dirty="0"/>
                  <a:t>..</a:t>
                </a:r>
                <a:br>
                  <a:rPr kumimoji="1" lang="en-US" altLang="ko-KR" sz="1600" dirty="0"/>
                </a:br>
                <a:r>
                  <a:rPr kumimoji="1" lang="en-US" altLang="ko-KR" sz="1600" dirty="0"/>
                  <a:t>- </a:t>
                </a:r>
                <a:r>
                  <a:rPr kumimoji="1" lang="ko-KR" altLang="en-US" sz="1600" dirty="0"/>
                  <a:t>평균 보상과 이동 평균 보상을 비교</a:t>
                </a:r>
                <a:r>
                  <a:rPr kumimoji="1" lang="en-US" altLang="ko-KR" sz="1600" dirty="0"/>
                  <a:t>.</a:t>
                </a:r>
                <a:br>
                  <a:rPr kumimoji="1" lang="en-US" altLang="ko-KR" sz="1600" dirty="0"/>
                </a:br>
                <a:r>
                  <a:rPr kumimoji="1" lang="en-US" altLang="ko-KR" sz="1600" dirty="0"/>
                  <a:t>- Epsilon</a:t>
                </a:r>
                <a:r>
                  <a:rPr kumimoji="1" lang="ko-KR" altLang="en-US" sz="1600" dirty="0"/>
                  <a:t>이 </a:t>
                </a:r>
                <a:r>
                  <a:rPr kumimoji="1" lang="en-US" altLang="ko-KR" sz="1600" dirty="0"/>
                  <a:t>1</a:t>
                </a:r>
                <a:r>
                  <a:rPr kumimoji="1" lang="ko-KR" altLang="en-US" sz="1600" dirty="0"/>
                  <a:t>이면 랜덤</a:t>
                </a:r>
                <a:r>
                  <a:rPr kumimoji="1" lang="en-US" altLang="ko-KR" sz="1600" dirty="0"/>
                  <a:t>, 0.1</a:t>
                </a:r>
                <a:r>
                  <a:rPr kumimoji="1" lang="ko-KR" altLang="en-US" sz="1600" dirty="0"/>
                  <a:t>이면 </a:t>
                </a:r>
                <a:r>
                  <a:rPr kumimoji="1" lang="en-US" altLang="ko-KR" sz="1600" dirty="0"/>
                  <a:t>10%</a:t>
                </a:r>
                <a:r>
                  <a:rPr kumimoji="1" lang="ko-KR" altLang="en-US" sz="1600" dirty="0"/>
                  <a:t>만 랜덤 </a:t>
                </a:r>
                <a:r>
                  <a:rPr kumimoji="1" lang="ko-KR" altLang="en-US" sz="1600" dirty="0" err="1"/>
                  <a:t>액션하여</a:t>
                </a:r>
                <a:r>
                  <a:rPr kumimoji="1" lang="ko-KR" altLang="en-US" sz="1600" dirty="0"/>
                  <a:t> 신경망 생성</a:t>
                </a:r>
                <a:br>
                  <a:rPr kumimoji="1" lang="en-US" altLang="ko-KR" sz="1600" dirty="0"/>
                </a:br>
                <a:r>
                  <a:rPr kumimoji="1" lang="en-US" altLang="ko-KR" sz="1600" dirty="0"/>
                  <a:t>- Epsilon</a:t>
                </a:r>
                <a:r>
                  <a:rPr kumimoji="1" lang="ko-KR" altLang="en-US" sz="1600" dirty="0"/>
                  <a:t>당 평균 보상과 이동 평균 보상은</a:t>
                </a:r>
                <a:br>
                  <a:rPr kumimoji="1" lang="en-US" altLang="ko-KR" sz="1600" dirty="0"/>
                </a:br>
                <a:r>
                  <a:rPr kumimoji="1" lang="en-US" altLang="ko-KR" sz="1600" dirty="0"/>
                  <a:t>  Epsilon</a:t>
                </a:r>
                <a:r>
                  <a:rPr kumimoji="1" lang="ko-KR" altLang="en-US" sz="1600" dirty="0"/>
                  <a:t>이 감소함에 따라 증가할 경우 제대로 학습됨을 의미</a:t>
                </a:r>
                <a:br>
                  <a:rPr kumimoji="1" lang="en-US" altLang="ko-KR" sz="1600" dirty="0"/>
                </a:br>
                <a:r>
                  <a:rPr kumimoji="1" lang="en-US" altLang="ko-KR" sz="1600" dirty="0"/>
                  <a:t>  (</a:t>
                </a:r>
                <a:r>
                  <a:rPr kumimoji="1" lang="ko-KR" altLang="en-US" sz="1600" dirty="0"/>
                  <a:t>갈수록 랜덤이 아니기 때문에 </a:t>
                </a:r>
                <a:r>
                  <a:rPr kumimoji="1" lang="en-US" altLang="ko-KR" sz="1600" dirty="0"/>
                  <a:t>)</a:t>
                </a:r>
                <a:br>
                  <a:rPr kumimoji="1" lang="en-US" altLang="ko-KR" sz="1600" dirty="0"/>
                </a:br>
                <a:r>
                  <a:rPr kumimoji="1" lang="en-US" altLang="ko-KR" sz="1600" dirty="0">
                    <a:sym typeface="Wingdings" pitchFamily="2" charset="2"/>
                  </a:rPr>
                  <a:t> </a:t>
                </a:r>
                <a:r>
                  <a:rPr kumimoji="1" lang="ko-KR" altLang="en-US" sz="1600" dirty="0">
                    <a:sym typeface="Wingdings" pitchFamily="2" charset="2"/>
                  </a:rPr>
                  <a:t>즉</a:t>
                </a:r>
                <a:r>
                  <a:rPr kumimoji="1" lang="en-US" altLang="ko-KR" sz="1600" dirty="0">
                    <a:sym typeface="Wingdings" pitchFamily="2" charset="2"/>
                  </a:rPr>
                  <a:t>, </a:t>
                </a:r>
                <a:r>
                  <a:rPr kumimoji="1" lang="en-US" altLang="ko-KR" sz="1600" dirty="0"/>
                  <a:t>Epsilon</a:t>
                </a:r>
                <a:r>
                  <a:rPr kumimoji="1" lang="ko-KR" altLang="en-US" sz="1600" dirty="0"/>
                  <a:t>이 감소함에 따라 </a:t>
                </a:r>
                <a:r>
                  <a:rPr kumimoji="1" lang="en-US" altLang="ko-KR" sz="1600" dirty="0">
                    <a:sym typeface="Wingdings" pitchFamily="2" charset="2"/>
                  </a:rPr>
                  <a:t>agent</a:t>
                </a:r>
                <a:r>
                  <a:rPr kumimoji="1" lang="ko-KR" altLang="en-US" sz="1600" dirty="0">
                    <a:sym typeface="Wingdings" pitchFamily="2" charset="2"/>
                  </a:rPr>
                  <a:t>가 발전</a:t>
                </a:r>
                <a:br>
                  <a:rPr kumimoji="1" lang="en-US" altLang="ko-KR" sz="1600" dirty="0">
                    <a:sym typeface="Wingdings" pitchFamily="2" charset="2"/>
                  </a:rPr>
                </a:br>
                <a:r>
                  <a:rPr kumimoji="1" lang="en-US" altLang="ko-KR" sz="1600" dirty="0">
                    <a:sym typeface="Wingdings" pitchFamily="2" charset="2"/>
                  </a:rPr>
                  <a:t>     </a:t>
                </a:r>
                <a:r>
                  <a:rPr kumimoji="1" lang="ko-KR" altLang="en-US" sz="1600" dirty="0">
                    <a:sym typeface="Wingdings" pitchFamily="2" charset="2"/>
                  </a:rPr>
                  <a:t>처음엔 랜덤이다가 보상을 높이는 쪽으로 가게 됨</a:t>
                </a:r>
                <a:br>
                  <a:rPr kumimoji="1" lang="en-US" altLang="ko-KR" sz="1600" dirty="0">
                    <a:sym typeface="Wingdings" pitchFamily="2" charset="2"/>
                  </a:rPr>
                </a:br>
                <a:r>
                  <a:rPr kumimoji="1" lang="en-US" altLang="ko-KR" sz="1600" dirty="0">
                    <a:sym typeface="Wingdings" pitchFamily="2" charset="2"/>
                  </a:rPr>
                  <a:t> </a:t>
                </a:r>
                <a:r>
                  <a:rPr kumimoji="1" lang="ko-KR" altLang="en-US" sz="1600" dirty="0">
                    <a:sym typeface="Wingdings" pitchFamily="2" charset="2"/>
                  </a:rPr>
                  <a:t>그래프도 보면</a:t>
                </a:r>
                <a:r>
                  <a:rPr kumimoji="1" lang="en-US" altLang="ko-KR" sz="1600" dirty="0">
                    <a:sym typeface="Wingdings" pitchFamily="2" charset="2"/>
                  </a:rPr>
                  <a:t>, epsilon</a:t>
                </a:r>
                <a:r>
                  <a:rPr kumimoji="1" lang="ko-KR" altLang="en-US" sz="1600" dirty="0">
                    <a:sym typeface="Wingdings" pitchFamily="2" charset="2"/>
                  </a:rPr>
                  <a:t>이 적어질수록 보상이 증가</a:t>
                </a:r>
                <a:endParaRPr kumimoji="1" lang="en-US" altLang="ko-KR" sz="16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ko-KR" altLang="en-US" sz="1600" dirty="0">
                    <a:sym typeface="Wingdings" pitchFamily="2" charset="2"/>
                  </a:rPr>
                  <a:t>더 적은 </a:t>
                </a:r>
                <a:r>
                  <a:rPr kumimoji="1" lang="ko-KR" altLang="en-US" sz="1600" dirty="0" err="1">
                    <a:sym typeface="Wingdings" pitchFamily="2" charset="2"/>
                  </a:rPr>
                  <a:t>파라미터를</a:t>
                </a:r>
                <a:r>
                  <a:rPr kumimoji="1" lang="ko-KR" altLang="en-US" sz="1600" dirty="0">
                    <a:sym typeface="Wingdings" pitchFamily="2" charset="2"/>
                  </a:rPr>
                  <a:t> 위한 </a:t>
                </a:r>
                <a:r>
                  <a:rPr kumimoji="1" lang="en-US" altLang="ko-KR" sz="1600" dirty="0">
                    <a:sym typeface="Wingdings" pitchFamily="2" charset="2"/>
                  </a:rPr>
                  <a:t>reward function </a:t>
                </a:r>
                <a:r>
                  <a:rPr kumimoji="1" lang="ko-KR" altLang="en-US" sz="1600" dirty="0">
                    <a:sym typeface="Wingdings" pitchFamily="2" charset="2"/>
                  </a:rPr>
                  <a:t>사용한 경우</a:t>
                </a:r>
                <a:r>
                  <a:rPr kumimoji="1" lang="en-US" altLang="ko-KR" sz="1600" dirty="0">
                    <a:sym typeface="Wingdings" pitchFamily="2" charset="2"/>
                  </a:rPr>
                  <a:t>(RS),</a:t>
                </a:r>
                <a:br>
                  <a:rPr kumimoji="1" lang="en-US" altLang="ko-KR" sz="1600" dirty="0">
                    <a:sym typeface="Wingdings" pitchFamily="2" charset="2"/>
                  </a:rPr>
                </a:br>
                <a:r>
                  <a:rPr kumimoji="1" lang="ko-KR" altLang="en-US" sz="1600" dirty="0">
                    <a:sym typeface="Wingdings" pitchFamily="2" charset="2"/>
                  </a:rPr>
                  <a:t>보상의 평균 기준선이 더 높음을 알 수 있음 </a:t>
                </a:r>
                <a:r>
                  <a:rPr kumimoji="1" lang="en-US" altLang="ko-KR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R" sz="16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kumimoji="1" lang="en-US" altLang="ko-KR" sz="16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kumimoji="1" lang="en-US" altLang="ko-KR" sz="16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’</m:t>
                    </m:r>
                  </m:oMath>
                </a14:m>
                <a:r>
                  <a:rPr kumimoji="1" lang="en-US" altLang="ko-KR" sz="1600" dirty="0">
                    <a:sym typeface="Wingdings" pitchFamily="2" charset="2"/>
                  </a:rPr>
                  <a:t>)</a:t>
                </a:r>
                <a:endParaRPr kumimoji="1" lang="en-US" altLang="ko-KR" sz="16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4CE7B29-ADB0-E448-8344-368B28629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98A669C-821A-E64A-A8CA-FB7ADD7A1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566" y="2253450"/>
            <a:ext cx="5877697" cy="460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40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211-7A2C-234C-9DC3-A1D103F1DBDE}"/>
              </a:ext>
            </a:extLst>
          </p:cNvPr>
          <p:cNvSpPr/>
          <p:nvPr/>
        </p:nvSpPr>
        <p:spPr>
          <a:xfrm>
            <a:off x="3649362" y="2082113"/>
            <a:ext cx="4893276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>
                <a:solidFill>
                  <a:srgbClr val="002060"/>
                </a:solidFill>
              </a:rPr>
              <a:t>감사합니다</a:t>
            </a:r>
            <a:r>
              <a:rPr kumimoji="1" lang="en-US" altLang="ko-KR" sz="3600" b="1" dirty="0">
                <a:solidFill>
                  <a:srgbClr val="002060"/>
                </a:solidFill>
              </a:rPr>
              <a:t>.</a:t>
            </a:r>
            <a:endParaRPr kumimoji="1"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3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3C9C76A-1D83-6643-A1AC-8C179749E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R" altLang="en-US" dirty="0" err="1"/>
              <a:t>강화학습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A49AE-D2E8-F94C-8007-47B6FCDA7DE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ko-KR" altLang="en-US" dirty="0"/>
              <a:t>부채널분석과 </a:t>
            </a:r>
            <a:r>
              <a:rPr kumimoji="1" lang="ko-KR" altLang="en-US" dirty="0" err="1"/>
              <a:t>딥러닝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00504-D532-7C40-ADDB-988723829BD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ko-KR" altLang="en-US" dirty="0"/>
              <a:t>논문 내용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2046F5-C4C2-6B4B-A350-EAAFF6FBE9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BF1211-DF73-4D47-A833-B78D4B2BFA70}"/>
              </a:ext>
            </a:extLst>
          </p:cNvPr>
          <p:cNvSpPr/>
          <p:nvPr/>
        </p:nvSpPr>
        <p:spPr>
          <a:xfrm>
            <a:off x="963827" y="4337222"/>
            <a:ext cx="10515600" cy="1025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791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강화학습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E7B29-ADB0-E448-8344-368B28629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 err="1"/>
              <a:t>강화학습</a:t>
            </a:r>
            <a:br>
              <a:rPr kumimoji="1" lang="en-US" altLang="ko-KR" sz="1600" dirty="0"/>
            </a:br>
            <a:r>
              <a:rPr kumimoji="1" lang="ko-KR" altLang="en-US" sz="1600" dirty="0"/>
              <a:t>상태를 지속적으로 탐험해가며 미래에 주어지는 보상</a:t>
            </a:r>
            <a:r>
              <a:rPr kumimoji="1" lang="en-US" altLang="ko-KR" sz="1600" dirty="0"/>
              <a:t>(reward)</a:t>
            </a:r>
            <a:r>
              <a:rPr kumimoji="1" lang="ko-KR" altLang="en-US" sz="1600" dirty="0"/>
              <a:t>값을 활용하여 </a:t>
            </a:r>
            <a:r>
              <a:rPr kumimoji="1" lang="en-US" altLang="ko-KR" sz="1600" dirty="0"/>
              <a:t>agent</a:t>
            </a:r>
            <a:r>
              <a:rPr kumimoji="1" lang="ko-KR" altLang="en-US" sz="1600" dirty="0"/>
              <a:t>가 최적의 수를 행하도록 하는 학습법</a:t>
            </a:r>
            <a:br>
              <a:rPr kumimoji="1" lang="en-US" altLang="ko-KR" sz="1600" dirty="0"/>
            </a:br>
            <a:r>
              <a:rPr kumimoji="1" lang="ko-KR" altLang="en-US" sz="1600" dirty="0"/>
              <a:t>지도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비지도 학습은 데이터의 특징을 찾는 것이지만 </a:t>
            </a:r>
            <a:r>
              <a:rPr kumimoji="1" lang="ko-KR" altLang="en-US" sz="1600" dirty="0" err="1"/>
              <a:t>강화학습은</a:t>
            </a:r>
            <a:r>
              <a:rPr kumimoji="1" lang="ko-KR" altLang="en-US" sz="1600" dirty="0"/>
              <a:t> 어떻게 행동할 지를 가르침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b="1" dirty="0"/>
              <a:t>가치 기반과 정책 기반 존재</a:t>
            </a:r>
            <a:br>
              <a:rPr kumimoji="1" lang="en-US" altLang="ko-KR" sz="1600" dirty="0"/>
            </a:b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가치 기반은 최대 가치를 얻도록 하는 것이며 이후에 정책이 될 수 있고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ko-KR" altLang="en-US" sz="1600" dirty="0">
                <a:sym typeface="Wingdings" pitchFamily="2" charset="2"/>
              </a:rPr>
              <a:t>     정책 기반은 애초에 높은 가치를 얻기 위한 정책</a:t>
            </a:r>
            <a:r>
              <a:rPr kumimoji="1" lang="en-US" altLang="ko-KR" sz="1600" dirty="0">
                <a:sym typeface="Wingdings" pitchFamily="2" charset="2"/>
              </a:rPr>
              <a:t>(</a:t>
            </a:r>
            <a:r>
              <a:rPr kumimoji="1" lang="ko-KR" altLang="en-US" sz="1600" dirty="0">
                <a:sym typeface="Wingdings" pitchFamily="2" charset="2"/>
              </a:rPr>
              <a:t>어떠한 행동을 취할지에 대한 확률 분포</a:t>
            </a:r>
            <a:r>
              <a:rPr kumimoji="1" lang="en-US" altLang="ko-KR" sz="1600" dirty="0">
                <a:sym typeface="Wingdings" pitchFamily="2" charset="2"/>
              </a:rPr>
              <a:t>)</a:t>
            </a:r>
            <a:r>
              <a:rPr kumimoji="1" lang="ko-KR" altLang="en-US" sz="1600" dirty="0">
                <a:sym typeface="Wingdings" pitchFamily="2" charset="2"/>
              </a:rPr>
              <a:t>을 가르침</a:t>
            </a:r>
            <a:endParaRPr kumimoji="1"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sym typeface="Wingdings" pitchFamily="2" charset="2"/>
              </a:rPr>
              <a:t>Markov Decision Process(MDP)</a:t>
            </a:r>
            <a:r>
              <a:rPr kumimoji="1" lang="ko-KR" altLang="en-US" sz="1600" b="1" dirty="0">
                <a:sym typeface="Wingdings" pitchFamily="2" charset="2"/>
              </a:rPr>
              <a:t>와 가치 함수</a:t>
            </a:r>
            <a:r>
              <a:rPr kumimoji="1" lang="ko-KR" altLang="en-US" sz="1600" dirty="0">
                <a:sym typeface="Wingdings" pitchFamily="2" charset="2"/>
              </a:rPr>
              <a:t>를 기반으로 함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그러나 현실에 존재하는 대부분의 문제들은 </a:t>
            </a:r>
            <a:r>
              <a:rPr kumimoji="1" lang="en-US" altLang="ko-KR" sz="1600" dirty="0">
                <a:sym typeface="Wingdings" pitchFamily="2" charset="2"/>
              </a:rPr>
              <a:t>MDP</a:t>
            </a:r>
            <a:r>
              <a:rPr kumimoji="1" lang="ko-KR" altLang="en-US" sz="1600" dirty="0">
                <a:sym typeface="Wingdings" pitchFamily="2" charset="2"/>
              </a:rPr>
              <a:t>로 해결하기 어려움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ko-KR" altLang="en-US" sz="1600" dirty="0">
                <a:sym typeface="Wingdings" pitchFamily="2" charset="2"/>
              </a:rPr>
              <a:t>    </a:t>
            </a:r>
            <a:r>
              <a:rPr kumimoji="1" lang="en-US" altLang="ko-KR" sz="1600" dirty="0">
                <a:sym typeface="Wingdings" pitchFamily="2" charset="2"/>
              </a:rPr>
              <a:t>(</a:t>
            </a:r>
            <a:r>
              <a:rPr kumimoji="1" lang="ko-KR" altLang="en-US" sz="1600" dirty="0">
                <a:sym typeface="Wingdings" pitchFamily="2" charset="2"/>
              </a:rPr>
              <a:t>상태나 행동 공간이 적고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미리 상태 전이 확률 및 보상을 알고 있어야 함</a:t>
            </a:r>
            <a:r>
              <a:rPr kumimoji="1" lang="en-US" altLang="ko-KR" sz="1600" dirty="0">
                <a:sym typeface="Wingdings" pitchFamily="2" charset="2"/>
              </a:rPr>
              <a:t>  model-based)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sym typeface="Wingdings" pitchFamily="2" charset="2"/>
              </a:rPr>
              <a:t>Q-learning</a:t>
            </a:r>
            <a:r>
              <a:rPr kumimoji="1" lang="ko-KR" altLang="en-US" sz="1600" b="1" dirty="0">
                <a:sym typeface="Wingdings" pitchFamily="2" charset="2"/>
              </a:rPr>
              <a:t>이 주로 사용된다고 함</a:t>
            </a:r>
            <a:br>
              <a:rPr kumimoji="1" lang="en-US" altLang="ko-KR" sz="1600" b="1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Model-free </a:t>
            </a:r>
            <a:r>
              <a:rPr kumimoji="1" lang="ko-KR" altLang="en-US" sz="1600" dirty="0">
                <a:sym typeface="Wingdings" pitchFamily="2" charset="2"/>
              </a:rPr>
              <a:t>방식 </a:t>
            </a:r>
            <a:r>
              <a:rPr kumimoji="1" lang="en-US" altLang="ko-KR" sz="1600" dirty="0">
                <a:sym typeface="Wingdings" pitchFamily="2" charset="2"/>
              </a:rPr>
              <a:t>:</a:t>
            </a:r>
            <a:r>
              <a:rPr kumimoji="1" lang="ko-KR" altLang="en-US" sz="1600" dirty="0">
                <a:sym typeface="Wingdings" pitchFamily="2" charset="2"/>
              </a:rPr>
              <a:t> 위와 같은 요소를 알 수 없으므로 가치 함수의 값을 예측하면서 학습</a:t>
            </a:r>
            <a:endParaRPr kumimoji="1" lang="en-US" altLang="ko-KR" sz="1600" b="1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ym typeface="Wingdings" pitchFamily="2" charset="2"/>
              </a:rPr>
              <a:t>업데이트 주기에 따라 </a:t>
            </a:r>
            <a:r>
              <a:rPr kumimoji="1" lang="en-US" altLang="ko-KR" sz="1600" b="1" dirty="0">
                <a:sym typeface="Wingdings" pitchFamily="2" charset="2"/>
              </a:rPr>
              <a:t>Monte-Carlo</a:t>
            </a:r>
            <a:r>
              <a:rPr kumimoji="1" lang="ko-KR" altLang="en-US" sz="1600" dirty="0">
                <a:sym typeface="Wingdings" pitchFamily="2" charset="2"/>
              </a:rPr>
              <a:t>와 </a:t>
            </a:r>
            <a:r>
              <a:rPr kumimoji="1" lang="en-US" altLang="ko-KR" sz="1600" b="1" dirty="0">
                <a:sym typeface="Wingdings" pitchFamily="2" charset="2"/>
              </a:rPr>
              <a:t>Temporal-difference learning</a:t>
            </a:r>
            <a:r>
              <a:rPr kumimoji="1" lang="ko-KR" altLang="en-US" sz="1600" dirty="0" err="1">
                <a:sym typeface="Wingdings" pitchFamily="2" charset="2"/>
              </a:rPr>
              <a:t>으로도</a:t>
            </a:r>
            <a:r>
              <a:rPr kumimoji="1" lang="ko-KR" altLang="en-US" sz="1600" dirty="0">
                <a:sym typeface="Wingdings" pitchFamily="2" charset="2"/>
              </a:rPr>
              <a:t> 나뉨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8765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C4A59-BB18-C441-89A9-52AD6855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강화학습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61AACD-CD8E-6F4A-83E8-98A09F426A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/>
              <a:t>가치 함수</a:t>
            </a:r>
            <a:br>
              <a:rPr kumimoji="1" lang="en-US" altLang="ko-KR" sz="1600" dirty="0"/>
            </a:br>
            <a:r>
              <a:rPr kumimoji="1" lang="ko-KR" altLang="en-US" sz="1600" dirty="0"/>
              <a:t>누적 보상을 추정하기 위해 상태 가치 함수와 행동 가치 함수를 적용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최대 보상을 얻도록 함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b="1" dirty="0"/>
              <a:t>상태 가치 함수 </a:t>
            </a:r>
            <a:r>
              <a:rPr kumimoji="1" lang="en-US" altLang="ko-KR" sz="1600" b="1" dirty="0"/>
              <a:t>(V)</a:t>
            </a:r>
            <a:br>
              <a:rPr kumimoji="1" lang="en-US" altLang="ko-KR" sz="1600" b="1" dirty="0"/>
            </a:br>
            <a:r>
              <a:rPr kumimoji="1" lang="ko-KR" altLang="en-US" sz="1600" dirty="0"/>
              <a:t>현재 상태에서 얼마나 더 보상을 받을 수 있을지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b="1" dirty="0"/>
              <a:t>행동 가치 함수</a:t>
            </a:r>
            <a:r>
              <a:rPr kumimoji="1" lang="en-US" altLang="ko-KR" sz="1600" b="1" dirty="0"/>
              <a:t> (Q)</a:t>
            </a:r>
            <a:br>
              <a:rPr kumimoji="1" lang="en-US" altLang="ko-KR" sz="1600" dirty="0"/>
            </a:br>
            <a:r>
              <a:rPr kumimoji="1" lang="ko-KR" altLang="en-US" sz="1600" dirty="0"/>
              <a:t>현재 상태에서 이러한 행동을 했을 때 얼마나 더 보상을 받을 수 있을지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b="1" dirty="0"/>
              <a:t>Monte-</a:t>
            </a:r>
            <a:r>
              <a:rPr kumimoji="1" lang="en-US" altLang="ko-KR" sz="1600" b="1" dirty="0" err="1"/>
              <a:t>carlo</a:t>
            </a:r>
            <a:br>
              <a:rPr kumimoji="1" lang="en-US" altLang="ko-KR" sz="1600" dirty="0"/>
            </a:br>
            <a:r>
              <a:rPr kumimoji="1" lang="en-US" altLang="ko-KR" sz="1600" dirty="0"/>
              <a:t>: </a:t>
            </a:r>
            <a:r>
              <a:rPr kumimoji="1" lang="ko-KR" altLang="en-US" sz="1600" dirty="0"/>
              <a:t>전체 에피소드가 끝나야 보상을 알 수 있음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sym typeface="Wingdings" pitchFamily="2" charset="2"/>
              </a:rPr>
              <a:t>Temporal-difference learning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: </a:t>
            </a:r>
            <a:r>
              <a:rPr kumimoji="1" lang="ko-KR" altLang="en-US" sz="1600" dirty="0">
                <a:sym typeface="Wingdings" pitchFamily="2" charset="2"/>
              </a:rPr>
              <a:t>매 </a:t>
            </a:r>
            <a:r>
              <a:rPr kumimoji="1" lang="en-US" altLang="ko-KR" sz="1600" dirty="0">
                <a:sym typeface="Wingdings" pitchFamily="2" charset="2"/>
              </a:rPr>
              <a:t>time step</a:t>
            </a:r>
            <a:r>
              <a:rPr kumimoji="1" lang="ko-KR" altLang="en-US" sz="1600" dirty="0">
                <a:sym typeface="Wingdings" pitchFamily="2" charset="2"/>
              </a:rPr>
              <a:t>마다 가치 함수 갱신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에피소드 중에 다음 상태의 가치 함수로 현재 상태의 가치 함수를 갱신</a:t>
            </a:r>
            <a:endParaRPr kumimoji="1" lang="en-US" altLang="ko-KR" sz="16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298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283C2-C1F0-F640-8CC1-B947DA95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강화학습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1CCAE-F418-6641-BC02-B1F8A2451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/>
              <a:t>Exploitation</a:t>
            </a:r>
            <a:br>
              <a:rPr kumimoji="1" lang="en-US" altLang="ko-KR" sz="1600" dirty="0"/>
            </a:br>
            <a:r>
              <a:rPr kumimoji="1" lang="en-US" altLang="ko-KR" sz="1600" dirty="0"/>
              <a:t>:</a:t>
            </a:r>
            <a:r>
              <a:rPr kumimoji="1" lang="ko-KR" altLang="en-US" sz="1600" dirty="0"/>
              <a:t> 현재 알고 있는 가장 최적의 행동 선택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실제로 최적은 아닐 수 있으나 알고 있는 선에서 최적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greedy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b="1" dirty="0"/>
              <a:t>Exploration</a:t>
            </a:r>
            <a:br>
              <a:rPr kumimoji="1" lang="en-US" altLang="ko-KR" sz="1600" dirty="0"/>
            </a:br>
            <a:r>
              <a:rPr kumimoji="1" lang="en-US" altLang="ko-KR" sz="1600" dirty="0"/>
              <a:t>:</a:t>
            </a:r>
            <a:r>
              <a:rPr kumimoji="1" lang="ko-KR" altLang="en-US" sz="1600" dirty="0"/>
              <a:t> 다양한 경험을 쌓기 위해 랜덤으로 아무 행동을 선택 </a:t>
            </a:r>
            <a:r>
              <a:rPr kumimoji="1" lang="en-US" altLang="ko-KR" sz="1600" dirty="0"/>
              <a:t>(Exploitation</a:t>
            </a:r>
            <a:r>
              <a:rPr kumimoji="1" lang="ko-KR" altLang="en-US" sz="1600" dirty="0"/>
              <a:t>만 하다 보면 실제 최적 행동을 선택하지 못 할 수 있으므로 이를 보완하기 위해 가끔 수행</a:t>
            </a:r>
            <a:r>
              <a:rPr kumimoji="1" lang="en-US" altLang="ko-KR" sz="1600" dirty="0"/>
              <a:t>)</a:t>
            </a:r>
            <a:endParaRPr kumimoji="1"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ym typeface="Wingdings" pitchFamily="2" charset="2"/>
              </a:rPr>
              <a:t>행동 정책 </a:t>
            </a:r>
            <a:r>
              <a:rPr kumimoji="1" lang="en-US" altLang="ko-KR" sz="1600" dirty="0">
                <a:sym typeface="Wingdings" pitchFamily="2" charset="2"/>
              </a:rPr>
              <a:t>:</a:t>
            </a:r>
            <a:r>
              <a:rPr kumimoji="1" lang="ko-KR" altLang="en-US" sz="1600" dirty="0">
                <a:sym typeface="Wingdings" pitchFamily="2" charset="2"/>
              </a:rPr>
              <a:t> 학습데이터를 발생시키기 위한 정책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ko-KR" altLang="en-US" sz="1600" dirty="0" err="1">
                <a:sym typeface="Wingdings" pitchFamily="2" charset="2"/>
              </a:rPr>
              <a:t>탐험성</a:t>
            </a:r>
            <a:r>
              <a:rPr kumimoji="1" lang="ko-KR" altLang="en-US" sz="1600" dirty="0">
                <a:sym typeface="Wingdings" pitchFamily="2" charset="2"/>
              </a:rPr>
              <a:t> 유지 위한 정책</a:t>
            </a:r>
            <a:endParaRPr kumimoji="1"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ym typeface="Wingdings" pitchFamily="2" charset="2"/>
              </a:rPr>
              <a:t>목표 정책 </a:t>
            </a:r>
            <a:r>
              <a:rPr kumimoji="1" lang="en-US" altLang="ko-KR" sz="1600" dirty="0">
                <a:sym typeface="Wingdings" pitchFamily="2" charset="2"/>
              </a:rPr>
              <a:t>:</a:t>
            </a:r>
            <a:r>
              <a:rPr kumimoji="1" lang="ko-KR" altLang="en-US" sz="1600" dirty="0">
                <a:sym typeface="Wingdings" pitchFamily="2" charset="2"/>
              </a:rPr>
              <a:t> 학습 대상 정책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최적의 수를 찾기 위해 개선해야 할 대상이 되는 정책</a:t>
            </a:r>
            <a:endParaRPr kumimoji="1"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sym typeface="Wingdings" pitchFamily="2" charset="2"/>
              </a:rPr>
              <a:t>On-policy</a:t>
            </a:r>
            <a:br>
              <a:rPr kumimoji="1" lang="en-US" altLang="ko-KR" sz="1600" b="1" dirty="0">
                <a:sym typeface="Wingdings" pitchFamily="2" charset="2"/>
              </a:rPr>
            </a:br>
            <a:r>
              <a:rPr kumimoji="1" lang="ko-KR" altLang="en-US" sz="1600" dirty="0">
                <a:sym typeface="Wingdings" pitchFamily="2" charset="2"/>
              </a:rPr>
              <a:t>행동 정책과 목표 정책이 동일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학습이 쉽지만 </a:t>
            </a:r>
            <a:r>
              <a:rPr kumimoji="1" lang="en-US" altLang="ko-KR" sz="1600" dirty="0">
                <a:sym typeface="Wingdings" pitchFamily="2" charset="2"/>
              </a:rPr>
              <a:t>local optimum</a:t>
            </a:r>
            <a:r>
              <a:rPr kumimoji="1" lang="ko-KR" altLang="en-US" sz="1600" dirty="0">
                <a:sym typeface="Wingdings" pitchFamily="2" charset="2"/>
              </a:rPr>
              <a:t>에 빠질 수 있음 </a:t>
            </a:r>
            <a:endParaRPr kumimoji="1"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sym typeface="Wingdings" pitchFamily="2" charset="2"/>
              </a:rPr>
              <a:t>Off-policy</a:t>
            </a:r>
            <a:br>
              <a:rPr kumimoji="1" lang="en-US" altLang="ko-KR" sz="1600" b="1" dirty="0">
                <a:sym typeface="Wingdings" pitchFamily="2" charset="2"/>
              </a:rPr>
            </a:br>
            <a:r>
              <a:rPr kumimoji="1" lang="ko-KR" altLang="en-US" sz="1600" dirty="0">
                <a:sym typeface="Wingdings" pitchFamily="2" charset="2"/>
              </a:rPr>
              <a:t>행동 정책과 목표 정책이 다름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학습 데이터가 되는 경험은 행동 정책에 의해 생성되고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이것을 가지고 목표 정책을 평가</a:t>
            </a:r>
            <a:endParaRPr kumimoji="1" lang="ko-KR" altLang="en-US" sz="1600" dirty="0"/>
          </a:p>
          <a:p>
            <a:pPr>
              <a:lnSpc>
                <a:spcPct val="150000"/>
              </a:lnSpc>
            </a:pP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20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Q-learning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E7B29-ADB0-E448-8344-368B28629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/>
              <a:t>Q-learning</a:t>
            </a:r>
            <a:br>
              <a:rPr kumimoji="1" lang="en-US" altLang="ko-KR" sz="1600" dirty="0"/>
            </a:br>
            <a:r>
              <a:rPr kumimoji="1" lang="en-US" altLang="ko-KR" sz="1600" dirty="0"/>
              <a:t>-</a:t>
            </a:r>
            <a:r>
              <a:rPr kumimoji="1" lang="ko-KR" altLang="en-US" sz="1600" dirty="0"/>
              <a:t> 대표적인 가치 기반 </a:t>
            </a:r>
            <a:r>
              <a:rPr kumimoji="1" lang="en-US" altLang="ko-KR" sz="1600" dirty="0"/>
              <a:t>+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Off-policy temporal-</a:t>
            </a:r>
            <a:r>
              <a:rPr kumimoji="1" lang="en-US" altLang="ko-KR" sz="1600" dirty="0" err="1"/>
              <a:t>diffenece</a:t>
            </a:r>
            <a:r>
              <a:rPr kumimoji="1" lang="en-US" altLang="ko-KR" sz="1600" dirty="0"/>
              <a:t> learning </a:t>
            </a:r>
            <a:r>
              <a:rPr kumimoji="1" lang="ko-KR" altLang="en-US" sz="1600" dirty="0"/>
              <a:t>알고리즘</a:t>
            </a:r>
            <a:br>
              <a:rPr kumimoji="1" lang="en-US" altLang="ko-KR" sz="1600" dirty="0"/>
            </a:br>
            <a:r>
              <a:rPr kumimoji="1" lang="en-US" altLang="ko-KR" sz="1600" dirty="0"/>
              <a:t>-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state s</a:t>
            </a:r>
            <a:r>
              <a:rPr kumimoji="1" lang="ko-KR" altLang="en-US" sz="1600" dirty="0"/>
              <a:t>에서 행동 </a:t>
            </a:r>
            <a:r>
              <a:rPr kumimoji="1" lang="en-US" altLang="ko-KR" sz="1600" dirty="0"/>
              <a:t>a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취할 때의 보상을 측정하고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상호작용하며 저장된 </a:t>
            </a:r>
            <a:r>
              <a:rPr kumimoji="1" lang="en-US" altLang="ko-KR" sz="1600" dirty="0"/>
              <a:t>Q-value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갱신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전체 보상을 극대화 하기 위함</a:t>
            </a:r>
            <a:br>
              <a:rPr kumimoji="1" lang="en-US" altLang="ko-KR" sz="1600" dirty="0"/>
            </a:br>
            <a:r>
              <a:rPr kumimoji="1" lang="ko-KR" altLang="en-US" sz="1050" dirty="0"/>
              <a:t> </a:t>
            </a:r>
            <a:r>
              <a:rPr kumimoji="1" lang="en-US" altLang="ko-KR" sz="1600" dirty="0"/>
              <a:t>-</a:t>
            </a:r>
            <a:r>
              <a:rPr kumimoji="1" lang="ko-KR" altLang="en-US" sz="1600" dirty="0"/>
              <a:t> 탐험을 통해 점차 </a:t>
            </a:r>
            <a:r>
              <a:rPr kumimoji="1" lang="ko-KR" altLang="en-US" sz="1600" dirty="0" err="1"/>
              <a:t>학습해나감</a:t>
            </a:r>
            <a:endParaRPr kumimoji="1"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B4D117-E1FE-A34E-A27C-C03C44DF75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417" r="2841"/>
          <a:stretch/>
        </p:blipFill>
        <p:spPr>
          <a:xfrm>
            <a:off x="3559421" y="3337354"/>
            <a:ext cx="5073157" cy="287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7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강화학습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E7B29-ADB0-E448-8344-368B28629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 err="1"/>
              <a:t>강화학습</a:t>
            </a:r>
            <a:r>
              <a:rPr kumimoji="1" lang="ko-KR" altLang="en-US" sz="1600" dirty="0"/>
              <a:t> 과정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D19EB0-89B5-3441-87AF-DC23E365E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40" y="1781262"/>
            <a:ext cx="7891017" cy="434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3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Q-learning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E7B29-ADB0-E448-8344-368B28629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sym typeface="Wingdings" pitchFamily="2" charset="2"/>
              </a:rPr>
              <a:t>Q-value </a:t>
            </a:r>
            <a:r>
              <a:rPr kumimoji="1" lang="ko-KR" altLang="en-US" sz="1600" b="1" dirty="0">
                <a:sym typeface="Wingdings" pitchFamily="2" charset="2"/>
              </a:rPr>
              <a:t>갱신 함수</a:t>
            </a:r>
            <a:br>
              <a:rPr kumimoji="1" lang="en-US" altLang="ko-KR" sz="1600" dirty="0">
                <a:sym typeface="Wingdings" pitchFamily="2" charset="2"/>
              </a:rPr>
            </a:br>
            <a:endParaRPr kumimoji="1" lang="en-US" altLang="ko-KR" sz="1600" dirty="0"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sz="1600" dirty="0"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sz="1600" dirty="0"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ym typeface="Wingdings" pitchFamily="2" charset="2"/>
              </a:rPr>
              <a:t>대부분은 </a:t>
            </a:r>
            <a:r>
              <a:rPr kumimoji="1" lang="en-US" altLang="ko-KR" sz="1600" dirty="0">
                <a:sym typeface="Wingdings" pitchFamily="2" charset="2"/>
              </a:rPr>
              <a:t>Q-value</a:t>
            </a:r>
            <a:r>
              <a:rPr kumimoji="1" lang="ko-KR" altLang="en-US" sz="1600" dirty="0">
                <a:sym typeface="Wingdings" pitchFamily="2" charset="2"/>
              </a:rPr>
              <a:t> 추정 값을 </a:t>
            </a:r>
            <a:r>
              <a:rPr kumimoji="1" lang="en-US" altLang="ko-KR" sz="1600" dirty="0">
                <a:sym typeface="Wingdings" pitchFamily="2" charset="2"/>
              </a:rPr>
              <a:t>lookup table</a:t>
            </a:r>
            <a:r>
              <a:rPr kumimoji="1" lang="ko-KR" altLang="en-US" sz="1600" dirty="0">
                <a:sym typeface="Wingdings" pitchFamily="2" charset="2"/>
              </a:rPr>
              <a:t>로 저장</a:t>
            </a:r>
            <a:r>
              <a:rPr kumimoji="1" lang="en-US" altLang="ko-KR" sz="1600" dirty="0">
                <a:sym typeface="Wingdings" pitchFamily="2" charset="2"/>
              </a:rPr>
              <a:t> </a:t>
            </a:r>
            <a:r>
              <a:rPr kumimoji="1" lang="en-US" altLang="ko-KR" sz="1600" b="1" dirty="0">
                <a:sym typeface="Wingdings" pitchFamily="2" charset="2"/>
              </a:rPr>
              <a:t>(Tabular Q-learning)</a:t>
            </a:r>
            <a:endParaRPr kumimoji="1" lang="ko-KR" altLang="en-US" sz="1600" b="1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6DF476D-9894-1D48-B912-FD39D4043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0666"/>
              </p:ext>
            </p:extLst>
          </p:nvPr>
        </p:nvGraphicFramePr>
        <p:xfrm>
          <a:off x="807272" y="4227514"/>
          <a:ext cx="3593295" cy="13406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7765">
                  <a:extLst>
                    <a:ext uri="{9D8B030D-6E8A-4147-A177-3AD203B41FA5}">
                      <a16:colId xmlns:a16="http://schemas.microsoft.com/office/drawing/2014/main" val="2553779573"/>
                    </a:ext>
                  </a:extLst>
                </a:gridCol>
                <a:gridCol w="1197765">
                  <a:extLst>
                    <a:ext uri="{9D8B030D-6E8A-4147-A177-3AD203B41FA5}">
                      <a16:colId xmlns:a16="http://schemas.microsoft.com/office/drawing/2014/main" val="3366087383"/>
                    </a:ext>
                  </a:extLst>
                </a:gridCol>
                <a:gridCol w="1197765">
                  <a:extLst>
                    <a:ext uri="{9D8B030D-6E8A-4147-A177-3AD203B41FA5}">
                      <a16:colId xmlns:a16="http://schemas.microsoft.com/office/drawing/2014/main" val="1460505822"/>
                    </a:ext>
                  </a:extLst>
                </a:gridCol>
              </a:tblGrid>
              <a:tr h="44687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 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 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735851"/>
                  </a:ext>
                </a:extLst>
              </a:tr>
              <a:tr h="446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Action 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Q(S0, A0)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Q(S1, A0)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663125"/>
                  </a:ext>
                </a:extLst>
              </a:tr>
              <a:tr h="446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Action 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Q(S0, A1)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Q(S1, A1)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11507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F151A7E3-F712-F846-8493-18E211E26E67}"/>
              </a:ext>
            </a:extLst>
          </p:cNvPr>
          <p:cNvGrpSpPr/>
          <p:nvPr/>
        </p:nvGrpSpPr>
        <p:grpSpPr>
          <a:xfrm>
            <a:off x="0" y="1413455"/>
            <a:ext cx="9934407" cy="1731893"/>
            <a:chOff x="-700253" y="3156784"/>
            <a:chExt cx="9934407" cy="173189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73FE874-64E5-6941-B541-C16C8C3CA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751" y="3945317"/>
              <a:ext cx="6673048" cy="64259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99FA10-35D9-2A4A-9DBC-29FD66A8AEBA}"/>
                </a:ext>
              </a:extLst>
            </p:cNvPr>
            <p:cNvSpPr txBox="1"/>
            <p:nvPr/>
          </p:nvSpPr>
          <p:spPr>
            <a:xfrm>
              <a:off x="3865641" y="3156784"/>
              <a:ext cx="53685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>
                  <a:solidFill>
                    <a:srgbClr val="0070C0"/>
                  </a:solidFill>
                </a:rPr>
                <a:t>Discount</a:t>
              </a:r>
              <a:br>
                <a:rPr kumimoji="1" lang="en-US" altLang="ko-KR" sz="1600" dirty="0">
                  <a:solidFill>
                    <a:srgbClr val="0070C0"/>
                  </a:solidFill>
                </a:rPr>
              </a:br>
              <a:r>
                <a:rPr kumimoji="1" lang="en-US" altLang="ko-KR" sz="1600" dirty="0">
                  <a:solidFill>
                    <a:srgbClr val="0070C0"/>
                  </a:solidFill>
                </a:rPr>
                <a:t>:</a:t>
              </a:r>
              <a:r>
                <a:rPr kumimoji="1" lang="ko-KR" altLang="en-US" sz="1600" dirty="0">
                  <a:solidFill>
                    <a:srgbClr val="0070C0"/>
                  </a:solidFill>
                </a:rPr>
                <a:t> 현재 보상이 미래 보상보다 얼마나 더 중요한지를 의미</a:t>
              </a:r>
              <a:br>
                <a:rPr kumimoji="1" lang="en-US" altLang="ko-KR" sz="1600" dirty="0">
                  <a:solidFill>
                    <a:srgbClr val="0070C0"/>
                  </a:solidFill>
                </a:rPr>
              </a:br>
              <a:r>
                <a:rPr kumimoji="1" lang="en-US" altLang="ko-KR" sz="1600" dirty="0">
                  <a:solidFill>
                    <a:srgbClr val="0070C0"/>
                  </a:solidFill>
                </a:rPr>
                <a:t>(</a:t>
              </a:r>
              <a:r>
                <a:rPr kumimoji="1" lang="ko-KR" altLang="en-US" sz="1600" dirty="0">
                  <a:solidFill>
                    <a:srgbClr val="0070C0"/>
                  </a:solidFill>
                </a:rPr>
                <a:t>단기 및 장기 보상의 가치</a:t>
              </a:r>
              <a:r>
                <a:rPr kumimoji="1" lang="en-US" altLang="ko-KR" sz="1600" dirty="0">
                  <a:solidFill>
                    <a:srgbClr val="0070C0"/>
                  </a:solidFill>
                </a:rPr>
                <a:t>)</a:t>
              </a:r>
              <a:endParaRPr kumimoji="1"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E292D225-45B3-2D42-8DAA-2051A49368E3}"/>
                </a:ext>
              </a:extLst>
            </p:cNvPr>
            <p:cNvSpPr/>
            <p:nvPr/>
          </p:nvSpPr>
          <p:spPr>
            <a:xfrm>
              <a:off x="4276861" y="4131195"/>
              <a:ext cx="183899" cy="324091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E6BF5F-FEAF-9A41-8D52-8F7DF4ED0021}"/>
                </a:ext>
              </a:extLst>
            </p:cNvPr>
            <p:cNvSpPr txBox="1"/>
            <p:nvPr/>
          </p:nvSpPr>
          <p:spPr>
            <a:xfrm>
              <a:off x="97843" y="3458114"/>
              <a:ext cx="43741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>
                  <a:solidFill>
                    <a:schemeClr val="accent6"/>
                  </a:solidFill>
                </a:rPr>
                <a:t>Q-learning rate</a:t>
              </a:r>
              <a:br>
                <a:rPr kumimoji="1" lang="en-US" altLang="ko-KR" sz="1600" dirty="0">
                  <a:solidFill>
                    <a:schemeClr val="accent6"/>
                  </a:solidFill>
                </a:rPr>
              </a:br>
              <a:r>
                <a:rPr kumimoji="1" lang="en-US" altLang="ko-KR" sz="1600" dirty="0">
                  <a:solidFill>
                    <a:schemeClr val="accent6"/>
                  </a:solidFill>
                </a:rPr>
                <a:t>:</a:t>
              </a:r>
              <a:r>
                <a:rPr kumimoji="1" lang="ko-KR" altLang="en-US" sz="1600" dirty="0">
                  <a:solidFill>
                    <a:schemeClr val="accent6"/>
                  </a:solidFill>
                </a:rPr>
                <a:t> 얼마나 빨리 새 정보를 학습하는가</a:t>
              </a: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E8DAA8AC-C78A-E648-B23E-DDEE5F0BBD07}"/>
                </a:ext>
              </a:extLst>
            </p:cNvPr>
            <p:cNvSpPr/>
            <p:nvPr/>
          </p:nvSpPr>
          <p:spPr>
            <a:xfrm>
              <a:off x="3225169" y="4126169"/>
              <a:ext cx="183899" cy="324091"/>
            </a:xfrm>
            <a:prstGeom prst="fram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969B5F6-124C-EE42-989D-AB2DECB3C062}"/>
                    </a:ext>
                  </a:extLst>
                </p:cNvPr>
                <p:cNvSpPr txBox="1"/>
                <p:nvPr/>
              </p:nvSpPr>
              <p:spPr>
                <a:xfrm>
                  <a:off x="3694938" y="4545442"/>
                  <a:ext cx="497711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kumimoji="1" lang="ko-KR" altLang="en-US" sz="1600" dirty="0">
                      <a:solidFill>
                        <a:schemeClr val="accent2"/>
                      </a:solidFill>
                    </a:rPr>
                    <a:t>에서의 모든 </a:t>
                  </a:r>
                  <a:r>
                    <a:rPr kumimoji="1" lang="en-US" altLang="ko-KR" sz="1600" dirty="0">
                      <a:solidFill>
                        <a:schemeClr val="accent2"/>
                      </a:solidFill>
                    </a:rPr>
                    <a:t>action</a:t>
                  </a:r>
                  <a:r>
                    <a:rPr kumimoji="1" lang="ko-KR" altLang="en-US" sz="1600" dirty="0">
                      <a:solidFill>
                        <a:schemeClr val="accent2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ko-KR" sz="16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kumimoji="1" lang="ko-KR" altLang="en-US" sz="1600" dirty="0">
                      <a:solidFill>
                        <a:schemeClr val="accent2"/>
                      </a:solidFill>
                    </a:rPr>
                    <a:t>에 대한 기대 보상 중 최대값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969B5F6-124C-EE42-989D-AB2DECB3C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4938" y="4545442"/>
                  <a:ext cx="4977114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3571" b="-2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73F6EA77-3288-9549-8E7C-80E48E448B1C}"/>
                </a:ext>
              </a:extLst>
            </p:cNvPr>
            <p:cNvSpPr/>
            <p:nvPr/>
          </p:nvSpPr>
          <p:spPr>
            <a:xfrm>
              <a:off x="4472025" y="4099201"/>
              <a:ext cx="1521461" cy="440802"/>
            </a:xfrm>
            <a:prstGeom prst="frame">
              <a:avLst>
                <a:gd name="adj1" fmla="val 539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E2AC86F-7B0B-7044-840F-843FBF011246}"/>
                    </a:ext>
                  </a:extLst>
                </p:cNvPr>
                <p:cNvSpPr txBox="1"/>
                <p:nvPr/>
              </p:nvSpPr>
              <p:spPr>
                <a:xfrm>
                  <a:off x="-700253" y="4545442"/>
                  <a:ext cx="4977114" cy="3432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ko-KR" sz="1600" b="0" i="1" baseline="-250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ko-KR" alt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에서</m:t>
                        </m:r>
                        <m:r>
                          <a:rPr kumimoji="1" lang="ko-KR" alt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R" sz="1600" b="0" i="1" baseline="-250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ko-KR" alt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를</m:t>
                        </m:r>
                        <m:r>
                          <a:rPr kumimoji="1" lang="ko-KR" alt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ko-KR" alt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취했을</m:t>
                        </m:r>
                        <m:r>
                          <a:rPr kumimoji="1" lang="ko-KR" alt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ko-KR" alt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때</m:t>
                        </m:r>
                        <m:r>
                          <a:rPr kumimoji="1" lang="ko-KR" alt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ko-KR" alt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현재</m:t>
                        </m:r>
                        <m:r>
                          <a:rPr kumimoji="1" lang="ko-KR" alt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ko-KR" alt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기대</m:t>
                        </m:r>
                        <m:r>
                          <a:rPr kumimoji="1" lang="ko-KR" alt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ko-KR" alt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보상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E2AC86F-7B0B-7044-840F-843FBF0112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00253" y="4545442"/>
                  <a:ext cx="4977114" cy="343235"/>
                </a:xfrm>
                <a:prstGeom prst="rect">
                  <a:avLst/>
                </a:prstGeom>
                <a:blipFill>
                  <a:blip r:embed="rId5"/>
                  <a:stretch>
                    <a:fillRect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95D11612-E18A-FF46-83DF-FB4617B29872}"/>
                </a:ext>
              </a:extLst>
            </p:cNvPr>
            <p:cNvSpPr/>
            <p:nvPr/>
          </p:nvSpPr>
          <p:spPr>
            <a:xfrm>
              <a:off x="663092" y="4099201"/>
              <a:ext cx="1054498" cy="370365"/>
            </a:xfrm>
            <a:prstGeom prst="frame">
              <a:avLst>
                <a:gd name="adj1" fmla="val 12068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155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부채널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분석과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E7B29-ADB0-E448-8344-368B28629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현재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부채널</a:t>
            </a:r>
            <a:r>
              <a:rPr kumimoji="1" lang="ko-KR" altLang="en-US" sz="1600" dirty="0"/>
              <a:t> 분석과 </a:t>
            </a:r>
            <a:r>
              <a:rPr kumimoji="1" lang="ko-KR" altLang="en-US" sz="1600" dirty="0" err="1"/>
              <a:t>딥러닝에</a:t>
            </a:r>
            <a:r>
              <a:rPr kumimoji="1" lang="ko-KR" altLang="en-US" sz="1600" dirty="0"/>
              <a:t> 관한 연구들이 다수 진행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b="1" dirty="0"/>
              <a:t>키 값을 알아내기 위해 신경망을 구성하고 공격을 수행하거나</a:t>
            </a:r>
            <a:r>
              <a:rPr kumimoji="1" lang="en-US" altLang="ko-KR" sz="1600" b="1" dirty="0"/>
              <a:t>,</a:t>
            </a:r>
            <a:r>
              <a:rPr kumimoji="1" lang="ko-KR" altLang="en-US" sz="1600" b="1" dirty="0"/>
              <a:t> 이를 위한 전처리 과정에 </a:t>
            </a:r>
            <a:r>
              <a:rPr kumimoji="1" lang="ko-KR" altLang="en-US" sz="1600" b="1" dirty="0" err="1"/>
              <a:t>딥러닝</a:t>
            </a:r>
            <a:r>
              <a:rPr kumimoji="1" lang="ko-KR" altLang="en-US" sz="1600" b="1" dirty="0"/>
              <a:t> 적용</a:t>
            </a:r>
            <a:r>
              <a:rPr kumimoji="1" lang="en-US" altLang="ko-KR" sz="1600" b="1" dirty="0"/>
              <a:t>,</a:t>
            </a:r>
            <a:r>
              <a:rPr kumimoji="1" lang="ko-KR" altLang="en-US" sz="1600" b="1" dirty="0"/>
              <a:t> </a:t>
            </a:r>
            <a:br>
              <a:rPr kumimoji="1" lang="en-US" altLang="ko-KR" sz="1600" b="1" dirty="0"/>
            </a:br>
            <a:r>
              <a:rPr kumimoji="1" lang="ko-KR" altLang="en-US" sz="1600" b="1" dirty="0"/>
              <a:t>또는 신경망 자체에 대한 </a:t>
            </a:r>
            <a:r>
              <a:rPr kumimoji="1" lang="ko-KR" altLang="en-US" sz="1600" b="1" dirty="0" err="1"/>
              <a:t>부채널</a:t>
            </a:r>
            <a:r>
              <a:rPr kumimoji="1" lang="ko-KR" altLang="en-US" sz="1600" b="1" dirty="0"/>
              <a:t> 분석을 수행 등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kumimoji="1" lang="ko-KR" altLang="en-US" sz="1600" dirty="0" err="1"/>
              <a:t>부채널</a:t>
            </a:r>
            <a:r>
              <a:rPr kumimoji="1" lang="ko-KR" altLang="en-US" sz="1600" dirty="0"/>
              <a:t> 공격 수행의 경우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더 높은 성능을 얻기 위해 </a:t>
            </a:r>
            <a:r>
              <a:rPr kumimoji="1" lang="ko-KR" altLang="en-US" sz="1600" b="1" dirty="0" err="1"/>
              <a:t>하이퍼</a:t>
            </a:r>
            <a:r>
              <a:rPr kumimoji="1" lang="ko-KR" altLang="en-US" sz="1600" b="1" dirty="0"/>
              <a:t> </a:t>
            </a:r>
            <a:r>
              <a:rPr kumimoji="1" lang="ko-KR" altLang="en-US" sz="1600" b="1" dirty="0" err="1"/>
              <a:t>파라미터</a:t>
            </a:r>
            <a:r>
              <a:rPr kumimoji="1" lang="ko-KR" altLang="en-US" sz="1600" b="1" dirty="0"/>
              <a:t> 튜닝이 중요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뒤에 나올 논문 또한 </a:t>
            </a:r>
            <a:r>
              <a:rPr kumimoji="1" lang="ko-KR" altLang="en-US" sz="1600" b="1" dirty="0" err="1"/>
              <a:t>강화학습을</a:t>
            </a:r>
            <a:r>
              <a:rPr kumimoji="1" lang="ko-KR" altLang="en-US" sz="1600" b="1" dirty="0"/>
              <a:t> 통해 </a:t>
            </a:r>
            <a:r>
              <a:rPr kumimoji="1" lang="ko-KR" altLang="en-US" sz="1600" b="1" dirty="0" err="1"/>
              <a:t>부채널</a:t>
            </a:r>
            <a:r>
              <a:rPr kumimoji="1" lang="ko-KR" altLang="en-US" sz="1600" b="1" dirty="0"/>
              <a:t> 분석을 위한 신경망의 </a:t>
            </a:r>
            <a:r>
              <a:rPr kumimoji="1" lang="ko-KR" altLang="en-US" sz="1600" b="1" dirty="0" err="1"/>
              <a:t>하이퍼</a:t>
            </a:r>
            <a:r>
              <a:rPr kumimoji="1" lang="ko-KR" altLang="en-US" sz="1600" b="1" dirty="0"/>
              <a:t> </a:t>
            </a:r>
            <a:r>
              <a:rPr kumimoji="1" lang="ko-KR" altLang="en-US" sz="1600" b="1" dirty="0" err="1"/>
              <a:t>파라미터</a:t>
            </a:r>
            <a:r>
              <a:rPr kumimoji="1" lang="ko-KR" altLang="en-US" sz="1600" b="1" dirty="0"/>
              <a:t> 튜닝</a:t>
            </a:r>
            <a:r>
              <a:rPr kumimoji="1" lang="ko-KR" altLang="en-US" sz="1600" dirty="0"/>
              <a:t>을 수행한 연구 결과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 err="1"/>
              <a:t>하이퍼파라미터</a:t>
            </a:r>
            <a:r>
              <a:rPr kumimoji="1" lang="ko-KR" altLang="en-US" sz="1600" dirty="0"/>
              <a:t> 튜닝을 하지 중요하게 여기지 않거나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br>
              <a:rPr kumimoji="1" lang="en-US" altLang="ko-KR" sz="1600" dirty="0"/>
            </a:br>
            <a:r>
              <a:rPr kumimoji="1" lang="ko-KR" altLang="en-US" sz="1600" dirty="0"/>
              <a:t>랜덤 및 그리드 </a:t>
            </a:r>
            <a:r>
              <a:rPr kumimoji="1" lang="ko-KR" altLang="en-US" sz="1600" dirty="0" err="1"/>
              <a:t>서치</a:t>
            </a:r>
            <a:r>
              <a:rPr kumimoji="1" lang="ko-KR" altLang="en-US" sz="1600" dirty="0"/>
              <a:t> 등의 알고리즘을 사용하여 최적화한 경우도 다수 존재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b="1" dirty="0" err="1"/>
              <a:t>하이퍼</a:t>
            </a:r>
            <a:r>
              <a:rPr kumimoji="1" lang="ko-KR" altLang="en-US" sz="1600" b="1" dirty="0"/>
              <a:t> </a:t>
            </a:r>
            <a:r>
              <a:rPr kumimoji="1" lang="ko-KR" altLang="en-US" sz="1600" b="1" dirty="0" err="1"/>
              <a:t>파라미터</a:t>
            </a:r>
            <a:r>
              <a:rPr kumimoji="1" lang="ko-KR" altLang="en-US" sz="1600" b="1" dirty="0"/>
              <a:t> 최적화를 중요하게 여긴 연구도 다수 존재</a:t>
            </a:r>
            <a:br>
              <a:rPr kumimoji="1" lang="en-US" altLang="ko-KR" sz="1600" b="1" dirty="0"/>
            </a:br>
            <a:r>
              <a:rPr kumimoji="1" lang="en-US" altLang="ko-KR" sz="1600" dirty="0"/>
              <a:t>-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학습해야할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파라미터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가중치 및 바이어스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수에 관련된 요소를 줄이기 위한 </a:t>
            </a:r>
            <a:r>
              <a:rPr kumimoji="1" lang="ko-KR" altLang="en-US" sz="1600" dirty="0" err="1"/>
              <a:t>하이퍼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파라미터</a:t>
            </a:r>
            <a:r>
              <a:rPr kumimoji="1" lang="ko-KR" altLang="en-US" sz="1600" dirty="0"/>
              <a:t> 튜닝</a:t>
            </a:r>
            <a:br>
              <a:rPr kumimoji="1" lang="en-US" altLang="ko-KR" sz="1600" dirty="0"/>
            </a:br>
            <a:r>
              <a:rPr kumimoji="1" lang="en-US" altLang="ko-KR" sz="1600" dirty="0"/>
              <a:t>-</a:t>
            </a:r>
            <a:r>
              <a:rPr kumimoji="1" lang="ko-KR" altLang="en-US" sz="1600" dirty="0"/>
              <a:t> 동일 성능 달성 </a:t>
            </a:r>
            <a:r>
              <a:rPr kumimoji="1" lang="en-US" altLang="ko-KR" sz="1600" dirty="0"/>
              <a:t>but </a:t>
            </a:r>
            <a:r>
              <a:rPr kumimoji="1" lang="ko-KR" altLang="en-US" sz="1600" dirty="0"/>
              <a:t>더 작은 모델 사이즈를 위한 최적화</a:t>
            </a:r>
            <a:br>
              <a:rPr kumimoji="1" lang="en-US" altLang="ko-KR" sz="1600" dirty="0"/>
            </a:br>
            <a:r>
              <a:rPr kumimoji="1" lang="en-US" altLang="ko-KR" sz="1600" dirty="0"/>
              <a:t>-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CNN</a:t>
            </a:r>
            <a:r>
              <a:rPr kumimoji="1" lang="ko-KR" altLang="en-US" sz="1600" dirty="0"/>
              <a:t>의 필터 수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커널 사이즈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스트라이드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완전연결층의 유닛 수 등</a:t>
            </a:r>
            <a:br>
              <a:rPr kumimoji="1" lang="en-US" altLang="ko-KR" sz="1600" dirty="0"/>
            </a:br>
            <a:r>
              <a:rPr kumimoji="1" lang="en-US" altLang="ko-KR" sz="1600" dirty="0"/>
              <a:t>-</a:t>
            </a:r>
            <a:r>
              <a:rPr kumimoji="1" lang="ko-KR" altLang="en-US" sz="1600" dirty="0"/>
              <a:t> 최적 </a:t>
            </a:r>
            <a:r>
              <a:rPr kumimoji="1" lang="ko-KR" altLang="en-US" sz="1600" dirty="0" err="1"/>
              <a:t>하이퍼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파라미터를</a:t>
            </a:r>
            <a:r>
              <a:rPr kumimoji="1" lang="ko-KR" altLang="en-US" sz="1600" dirty="0"/>
              <a:t> 찾기 위한 최적화 알고리즘 사용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 err="1"/>
              <a:t>강화학습은</a:t>
            </a:r>
            <a:r>
              <a:rPr kumimoji="1" lang="ko-KR" altLang="en-US" sz="1600" dirty="0"/>
              <a:t> 아직 </a:t>
            </a:r>
            <a:r>
              <a:rPr kumimoji="1" lang="en-US" altLang="ko-KR" sz="1600" dirty="0"/>
              <a:t>SCA</a:t>
            </a:r>
            <a:r>
              <a:rPr kumimoji="1" lang="ko-KR" altLang="en-US" sz="1600" dirty="0"/>
              <a:t> 분야에서 잘 연구되지 않음</a:t>
            </a:r>
            <a:br>
              <a:rPr kumimoji="1" lang="en-US" altLang="ko-KR" sz="1600" dirty="0"/>
            </a:b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6775814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1449</Words>
  <Application>Microsoft Macintosh PowerPoint</Application>
  <PresentationFormat>와이드스크린</PresentationFormat>
  <Paragraphs>119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Apple SD Gothic Neo</vt:lpstr>
      <vt:lpstr>Arial</vt:lpstr>
      <vt:lpstr>Cambria Math</vt:lpstr>
      <vt:lpstr>CryptoCraft 테마</vt:lpstr>
      <vt:lpstr>제목 테마</vt:lpstr>
      <vt:lpstr>Reinforcement Learning for  Hyperparameter Tuning in  Deep Learning-based Side-channel Analysis</vt:lpstr>
      <vt:lpstr>PowerPoint 프레젠테이션</vt:lpstr>
      <vt:lpstr>강화학습</vt:lpstr>
      <vt:lpstr>강화학습</vt:lpstr>
      <vt:lpstr>강화학습</vt:lpstr>
      <vt:lpstr>Q-learning</vt:lpstr>
      <vt:lpstr>강화학습</vt:lpstr>
      <vt:lpstr>Q-learning</vt:lpstr>
      <vt:lpstr>부채널 분석과 딥러닝</vt:lpstr>
      <vt:lpstr>논문 내용</vt:lpstr>
      <vt:lpstr>논문 내용</vt:lpstr>
      <vt:lpstr>논문 내용</vt:lpstr>
      <vt:lpstr>논문 내용</vt:lpstr>
      <vt:lpstr>논문 내용</vt:lpstr>
      <vt:lpstr>논문 내용</vt:lpstr>
      <vt:lpstr>논문 내용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kim hyunji</cp:lastModifiedBy>
  <cp:revision>179</cp:revision>
  <dcterms:created xsi:type="dcterms:W3CDTF">2019-03-05T04:29:07Z</dcterms:created>
  <dcterms:modified xsi:type="dcterms:W3CDTF">2022-02-06T18:13:27Z</dcterms:modified>
</cp:coreProperties>
</file>