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1" r:id="rId4"/>
    <p:sldId id="263" r:id="rId5"/>
    <p:sldId id="258" r:id="rId6"/>
    <p:sldId id="264" r:id="rId7"/>
    <p:sldId id="266" r:id="rId8"/>
    <p:sldId id="267" r:id="rId9"/>
    <p:sldId id="262" r:id="rId10"/>
    <p:sldId id="268" r:id="rId11"/>
    <p:sldId id="25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2022. 2. 1.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88JAVjelfT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ore-KR" dirty="0"/>
              <a:t>EUF-CMA</a:t>
            </a:r>
            <a:r>
              <a:rPr lang="en" altLang="ko-Kore-KR" dirty="0"/>
              <a:t> of XMSS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</a:t>
            </a:r>
            <a:r>
              <a:rPr kumimoji="1" lang="en" altLang="ko-Kore-KR">
                <a:hlinkClick r:id="rId2"/>
              </a:rPr>
              <a:t>/88JAVjelfTo</a:t>
            </a:r>
            <a:r>
              <a:rPr kumimoji="1" lang="en" altLang="ko-Kore-KR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Digital signature forgery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2000" dirty="0"/>
                  <a:t>Total break</a:t>
                </a:r>
              </a:p>
              <a:p>
                <a:pPr lvl="1"/>
                <a:r>
                  <a:rPr kumimoji="1" lang="ko-KR" altLang="en-US" sz="1600" dirty="0"/>
                  <a:t>공격자가 서명자가 사용하는 개인 정보와 키를 복구 할 수 있을 때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어떤 메시지에나 서명을 생성할 수 있는 공격</a:t>
                </a:r>
                <a:endParaRPr kumimoji="1" lang="en-US" altLang="ko-Kore-KR" sz="2000" dirty="0"/>
              </a:p>
              <a:p>
                <a:r>
                  <a:rPr kumimoji="1" lang="en-US" altLang="ko-Kore-KR" sz="2000" dirty="0"/>
                  <a:t>Universal forgery(universal unforgeability, UUF)</a:t>
                </a:r>
              </a:p>
              <a:p>
                <a:pPr lvl="1"/>
                <a:r>
                  <a:rPr kumimoji="1" lang="ko-KR" altLang="en-US" sz="1600" dirty="0"/>
                  <a:t>공격자가 주어진 메시지에 대한 유효한 서명 생성할 수 있는 것</a:t>
                </a:r>
                <a:endParaRPr kumimoji="1" lang="en-US" altLang="ko-KR" sz="1600" dirty="0"/>
              </a:p>
              <a:p>
                <a:pPr lvl="1"/>
                <a:r>
                  <a:rPr kumimoji="1" lang="ko-KR" altLang="en-US" sz="1600" dirty="0"/>
                  <a:t>공격자는 무작위로 선택한 메시지나 서명 제공자가 제공한 특정 메시지에 서명하는 것이 가능</a:t>
                </a:r>
                <a:endParaRPr kumimoji="1" lang="en-US" altLang="ko-Kore-KR" sz="2000" dirty="0"/>
              </a:p>
              <a:p>
                <a:r>
                  <a:rPr kumimoji="1" lang="en-US" altLang="ko-Kore-KR" sz="2000" dirty="0"/>
                  <a:t>Selective forgery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선택적 위조</a:t>
                </a:r>
                <a:r>
                  <a:rPr kumimoji="1" lang="en-US" altLang="ko-Kore-KR" sz="2000" dirty="0"/>
                  <a:t>)</a:t>
                </a:r>
              </a:p>
              <a:p>
                <a:pPr lvl="1"/>
                <a:r>
                  <a:rPr kumimoji="1" lang="ko-KR" altLang="en-US" sz="1600" dirty="0"/>
                  <a:t>원하는 메시지에 대해 서명자의 서명을 생성하는 것이 목적</a:t>
                </a:r>
                <a:endParaRPr kumimoji="1" lang="en-US" altLang="ko-KR" sz="1600" dirty="0"/>
              </a:p>
              <a:p>
                <a:pPr lvl="1"/>
                <a:endParaRPr kumimoji="1" lang="en-US" altLang="ko-Kore-KR" sz="1600" dirty="0"/>
              </a:p>
              <a:p>
                <a:r>
                  <a:rPr kumimoji="1" lang="en-US" altLang="ko-Kore-KR" sz="2000" dirty="0"/>
                  <a:t>Existential forgery</a:t>
                </a:r>
                <a:r>
                  <a:rPr kumimoji="1" lang="en-US" altLang="ko-KR" sz="2000" dirty="0"/>
                  <a:t>(</a:t>
                </a:r>
                <a:r>
                  <a:rPr kumimoji="1" lang="ko-KR" altLang="en-US" sz="2000" dirty="0"/>
                  <a:t>실존적 위조</a:t>
                </a:r>
                <a:r>
                  <a:rPr kumimoji="1" lang="en-US" altLang="ko-KR" sz="2000" dirty="0"/>
                  <a:t>)</a:t>
                </a:r>
              </a:p>
              <a:p>
                <a:pPr lvl="1"/>
                <a:r>
                  <a:rPr kumimoji="1" lang="ko-KR" altLang="en-US" sz="1600" dirty="0"/>
                  <a:t>적어도 하나의 메시지와 이 메시지에 대응되는 서명자의 유효한 </a:t>
                </a:r>
                <a:r>
                  <a:rPr kumimoji="1" lang="ko-KR" altLang="en-US" sz="1600" dirty="0" err="1"/>
                  <a:t>서명값을</a:t>
                </a:r>
                <a:r>
                  <a:rPr kumimoji="1" lang="ko-KR" altLang="en-US" sz="1600" dirty="0"/>
                  <a:t> 생성하는게 목적</a:t>
                </a:r>
                <a:endParaRPr kumimoji="1" lang="en-US" altLang="ko-Kore-KR" sz="1600" dirty="0"/>
              </a:p>
              <a:p>
                <a:pPr lvl="1"/>
                <a:r>
                  <a:rPr kumimoji="1" lang="ko-KR" altLang="en-US" sz="1600" dirty="0"/>
                  <a:t>메시지 </a:t>
                </a:r>
                <a:r>
                  <a:rPr kumimoji="1" lang="en-US" altLang="ko-KR" sz="1600" dirty="0"/>
                  <a:t>m</a:t>
                </a:r>
                <a:r>
                  <a:rPr kumimoji="1" lang="ko-KR" altLang="en-US" sz="1600" dirty="0"/>
                  <a:t>을 자유롭게 선택 가능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메시지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서명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 쌍이 유효한 경우</a:t>
                </a:r>
                <a:r>
                  <a:rPr kumimoji="1" lang="en-US" altLang="ko-KR" sz="1600" dirty="0"/>
                  <a:t>,</a:t>
                </a:r>
                <a:r>
                  <a:rPr kumimoji="1" lang="ko-KR" altLang="en-US" sz="1600" dirty="0"/>
                  <a:t> 공격자는 실존적 위조 가능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ore-KR" sz="1600" dirty="0"/>
                  <a:t>Existential forgery of RSA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ko-KR" altLang="en-US" sz="1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ko-KR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ko-KR" altLang="en-US" sz="1400" dirty="0"/>
                  <a:t> </a:t>
                </a:r>
                <a:endParaRPr kumimoji="1" lang="en-US" altLang="ko-KR" sz="140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ko-KR" alt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ko-KR" alt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400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ko-KR" alt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kumimoji="1" lang="en-US" altLang="ko-K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1" lang="ko-KR" altLang="en-US" sz="1400" i="1">
                        <a:latin typeface="Cambria Math" panose="02040503050406030204" pitchFamily="18" charset="0"/>
                      </a:rPr>
                      <m:t>∗</m:t>
                    </m:r>
                    <m:r>
                      <a:rPr kumimoji="1" lang="en-US" altLang="ko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" altLang="ko-KR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ko-Kore-KR" sz="1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920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EUF-CMA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ore-KR" sz="2400" dirty="0"/>
              <a:t>Existentially Unforgeability under Chosen Message Attacks</a:t>
            </a:r>
          </a:p>
          <a:p>
            <a:pPr lvl="1"/>
            <a:r>
              <a:rPr lang="ko-KR" altLang="en-US" sz="2000" dirty="0"/>
              <a:t>선택적 메시지 공격에서 존재하는 위조가 불가함을 실험하는 것</a:t>
            </a:r>
            <a:endParaRPr lang="en" altLang="ko-Kore-KR" sz="2000" dirty="0"/>
          </a:p>
          <a:p>
            <a:pPr lvl="2"/>
            <a:r>
              <a:rPr lang="en" altLang="ko-Kore-KR" dirty="0"/>
              <a:t>Chosen Message Attacks </a:t>
            </a:r>
          </a:p>
          <a:p>
            <a:pPr marL="1371600" lvl="3" indent="0">
              <a:buNone/>
            </a:pPr>
            <a:r>
              <a:rPr lang="en" altLang="ko-Kore-KR" dirty="0"/>
              <a:t>  </a:t>
            </a:r>
            <a:r>
              <a:rPr lang="ko-KR" altLang="en-US" dirty="0"/>
              <a:t>공격자가 선택한 메시지에 서명을 요청할 수 있음</a:t>
            </a:r>
            <a:endParaRPr lang="en-US" altLang="ko-KR" dirty="0"/>
          </a:p>
          <a:p>
            <a:pPr marL="1371600" lvl="3" indent="0">
              <a:buNone/>
            </a:pPr>
            <a:endParaRPr lang="en" altLang="ko-Kore-KR" dirty="0"/>
          </a:p>
          <a:p>
            <a:pPr lvl="2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C99A95-0C9A-DE4E-BAF1-928ABC18CDC7}"/>
              </a:ext>
            </a:extLst>
          </p:cNvPr>
          <p:cNvSpPr/>
          <p:nvPr/>
        </p:nvSpPr>
        <p:spPr>
          <a:xfrm>
            <a:off x="2195384" y="6488153"/>
            <a:ext cx="982516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000" dirty="0"/>
              <a:t>https://www.researchgate.net/publication/337649509_From_Key_Encapsulation_to_Authenticated_Group_Key_Establishment-A_Compiler_for_Post-Quantum_Primitives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5D222D-38C5-7542-BCE2-ACF811B3A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353" y="2959100"/>
            <a:ext cx="9029293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EU</a:t>
            </a:r>
            <a:r>
              <a:rPr kumimoji="1" lang="en-US" altLang="ko-KR" dirty="0"/>
              <a:t>F</a:t>
            </a:r>
            <a:r>
              <a:rPr kumimoji="1" lang="en-US" altLang="ko-Kore-KR" dirty="0"/>
              <a:t>-CMA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endParaRPr kumimoji="1" lang="en-US" altLang="ko-KR" sz="2000" dirty="0"/>
          </a:p>
          <a:p>
            <a:pPr lvl="1"/>
            <a:endParaRPr kumimoji="1" lang="en-US" altLang="ko-Kore-KR" sz="2000" dirty="0"/>
          </a:p>
          <a:p>
            <a:pPr lvl="1"/>
            <a:endParaRPr kumimoji="1" lang="ko-Kore-KR" altLang="en-US" sz="2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1F75DAC-0F4C-9943-996F-E66736D823AB}"/>
              </a:ext>
            </a:extLst>
          </p:cNvPr>
          <p:cNvGrpSpPr/>
          <p:nvPr/>
        </p:nvGrpSpPr>
        <p:grpSpPr>
          <a:xfrm>
            <a:off x="726325" y="1913522"/>
            <a:ext cx="10871416" cy="3390006"/>
            <a:chOff x="-151212" y="2195844"/>
            <a:chExt cx="9036795" cy="392595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A1C3E1C8-7E35-9148-812E-EEBBF89D3E19}"/>
                </a:ext>
              </a:extLst>
            </p:cNvPr>
            <p:cNvSpPr/>
            <p:nvPr/>
          </p:nvSpPr>
          <p:spPr>
            <a:xfrm>
              <a:off x="7360756" y="2195845"/>
              <a:ext cx="1524827" cy="3925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400" dirty="0">
                  <a:solidFill>
                    <a:srgbClr val="FF0000"/>
                  </a:solidFill>
                </a:rPr>
                <a:t>Adversary Bob</a:t>
              </a:r>
              <a:endParaRPr kumimoji="1" lang="ko-Kore-KR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63B48C8-645F-7E43-9086-630EC5004259}"/>
                </a:ext>
              </a:extLst>
            </p:cNvPr>
            <p:cNvCxnSpPr>
              <a:cxnSpLocks/>
            </p:cNvCxnSpPr>
            <p:nvPr/>
          </p:nvCxnSpPr>
          <p:spPr>
            <a:xfrm>
              <a:off x="4374268" y="2782956"/>
              <a:ext cx="29721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ECF8287-4F2A-874B-9027-4072B64EE2A8}"/>
                </a:ext>
              </a:extLst>
            </p:cNvPr>
            <p:cNvCxnSpPr>
              <a:cxnSpLocks/>
            </p:cNvCxnSpPr>
            <p:nvPr/>
          </p:nvCxnSpPr>
          <p:spPr>
            <a:xfrm>
              <a:off x="4358274" y="3707259"/>
              <a:ext cx="3046106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9E0709BC-C6BE-CC41-BEE5-097929B139EA}"/>
                </a:ext>
              </a:extLst>
            </p:cNvPr>
            <p:cNvCxnSpPr>
              <a:cxnSpLocks/>
            </p:cNvCxnSpPr>
            <p:nvPr/>
          </p:nvCxnSpPr>
          <p:spPr>
            <a:xfrm>
              <a:off x="4379738" y="4539416"/>
              <a:ext cx="296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025AAB6F-C69B-7C4B-B30E-690F71EA83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9738" y="5347252"/>
              <a:ext cx="2966708" cy="0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09741716-9B53-DE4A-85A7-818438C14F89}"/>
                </a:ext>
              </a:extLst>
            </p:cNvPr>
            <p:cNvSpPr/>
            <p:nvPr/>
          </p:nvSpPr>
          <p:spPr>
            <a:xfrm>
              <a:off x="-151212" y="2195844"/>
              <a:ext cx="1778458" cy="3925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800" dirty="0"/>
                <a:t>Challenger</a:t>
              </a:r>
            </a:p>
            <a:p>
              <a:pPr algn="ctr"/>
              <a:r>
                <a:rPr kumimoji="1" lang="en-US" altLang="ko-Kore-KR" sz="2800" dirty="0"/>
                <a:t>Alice</a:t>
              </a:r>
              <a:endParaRPr kumimoji="1" lang="ko-Kore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49D02A-FE71-6B4A-AF2E-120DC1FCF606}"/>
                    </a:ext>
                  </a:extLst>
                </p:cNvPr>
                <p:cNvSpPr txBox="1"/>
                <p:nvPr/>
              </p:nvSpPr>
              <p:spPr>
                <a:xfrm>
                  <a:off x="5651803" y="2306094"/>
                  <a:ext cx="424263" cy="427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𝑝𝑘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449D02A-FE71-6B4A-AF2E-120DC1FCF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1803" y="2306094"/>
                  <a:ext cx="424263" cy="42772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AFA65-DE14-F542-B5A1-49A538FA3921}"/>
                    </a:ext>
                  </a:extLst>
                </p:cNvPr>
                <p:cNvSpPr txBox="1"/>
                <p:nvPr/>
              </p:nvSpPr>
              <p:spPr>
                <a:xfrm>
                  <a:off x="5642471" y="3204571"/>
                  <a:ext cx="5173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73AFA65-DE14-F542-B5A1-49A538FA3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2471" y="3204571"/>
                  <a:ext cx="5173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9231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EFDC0F-DFD6-6444-AAF5-87A2BDE4D4FC}"/>
                    </a:ext>
                  </a:extLst>
                </p:cNvPr>
                <p:cNvSpPr txBox="1"/>
                <p:nvPr/>
              </p:nvSpPr>
              <p:spPr>
                <a:xfrm>
                  <a:off x="4842413" y="4081782"/>
                  <a:ext cx="1749768" cy="427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ore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⟵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𝑆𝑖𝑔𝑛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𝑠𝑘</m:t>
                        </m:r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EFDC0F-DFD6-6444-AAF5-87A2BDE4D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413" y="4081782"/>
                  <a:ext cx="1749768" cy="427722"/>
                </a:xfrm>
                <a:prstGeom prst="rect">
                  <a:avLst/>
                </a:prstGeom>
                <a:blipFill>
                  <a:blip r:embed="rId4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E07E3BB-EF13-CD4C-90B3-64EDDA90B653}"/>
                    </a:ext>
                  </a:extLst>
                </p:cNvPr>
                <p:cNvSpPr txBox="1"/>
                <p:nvPr/>
              </p:nvSpPr>
              <p:spPr>
                <a:xfrm>
                  <a:off x="5498089" y="4935314"/>
                  <a:ext cx="802907" cy="4277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kumimoji="1" lang="en-US" altLang="ko-Kore-KR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ko-Kore-KR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ore-KR" b="0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E07E3BB-EF13-CD4C-90B3-64EDDA90B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089" y="4935314"/>
                  <a:ext cx="802907" cy="42772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9E7E2-6A6F-2942-AB2A-F751FF6ADE7A}"/>
                  </a:ext>
                </a:extLst>
              </p:cNvPr>
              <p:cNvSpPr txBox="1"/>
              <p:nvPr/>
            </p:nvSpPr>
            <p:spPr>
              <a:xfrm>
                <a:off x="4164240" y="5523008"/>
                <a:ext cx="415440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/>
                  <a:t>Adversary Bob wins if</a:t>
                </a:r>
              </a:p>
              <a:p>
                <a:r>
                  <a:rPr kumimoji="1" lang="en-US" altLang="ko-Kore-KR" dirty="0"/>
                  <a:t>1) </a:t>
                </a:r>
                <a14:m>
                  <m:oMath xmlns:m="http://schemas.openxmlformats.org/officeDocument/2006/math">
                    <m:r>
                      <a:rPr kumimoji="1" lang="en-US" altLang="ko-Kore-KR" b="0" i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kumimoji="1" lang="en-US" altLang="ko-Kore-KR" i="1" dirty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) is valid, and</a:t>
                </a:r>
              </a:p>
              <a:p>
                <a:r>
                  <a:rPr kumimoji="1" lang="en-US" altLang="ko-Kore-KR" dirty="0"/>
                  <a:t>2) Bob did not query a signature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ko-Kore-KR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569E7E2-6A6F-2942-AB2A-F751FF6A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240" y="5523008"/>
                <a:ext cx="4154407" cy="923330"/>
              </a:xfrm>
              <a:prstGeom prst="rect">
                <a:avLst/>
              </a:prstGeom>
              <a:blipFill>
                <a:blip r:embed="rId6"/>
                <a:stretch>
                  <a:fillRect l="-912" t="-2703" b="-945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292F1184-B872-1046-B277-C68B5F2BF1A3}"/>
              </a:ext>
            </a:extLst>
          </p:cNvPr>
          <p:cNvCxnSpPr>
            <a:cxnSpLocks/>
          </p:cNvCxnSpPr>
          <p:nvPr/>
        </p:nvCxnSpPr>
        <p:spPr>
          <a:xfrm flipH="1">
            <a:off x="6154832" y="2013352"/>
            <a:ext cx="7113" cy="3190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23B605-9D28-A54C-8B5B-E9F755CCAAEA}"/>
                  </a:ext>
                </a:extLst>
              </p:cNvPr>
              <p:cNvSpPr/>
              <p:nvPr/>
            </p:nvSpPr>
            <p:spPr>
              <a:xfrm>
                <a:off x="3156667" y="2155088"/>
                <a:ext cx="2426370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</m:d>
                      <m:sSup>
                        <m:sSupPr>
                          <m:ctrlP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⟵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𝐾𝐺𝑒𝑛</m:t>
                          </m:r>
                          <m:r>
                            <a:rPr kumimoji="1" lang="en-US" altLang="ko-Kore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</m:t>
                          </m:r>
                        </m:e>
                        <m:sup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FB23B605-9D28-A54C-8B5B-E9F755CCAA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67" y="2155088"/>
                <a:ext cx="2426370" cy="374270"/>
              </a:xfrm>
              <a:prstGeom prst="rect">
                <a:avLst/>
              </a:prstGeom>
              <a:blipFill>
                <a:blip r:embed="rId7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DC1FD13-D13A-1347-8317-1D01E9AFF8D4}"/>
                  </a:ext>
                </a:extLst>
              </p:cNvPr>
              <p:cNvSpPr/>
              <p:nvPr/>
            </p:nvSpPr>
            <p:spPr>
              <a:xfrm>
                <a:off x="3205374" y="3314826"/>
                <a:ext cx="2453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r>
                        <a:rPr kumimoji="1" lang="en-US" altLang="ko-Kore-KR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kumimoji="1" lang="en-US" altLang="ko-Kore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ADC1FD13-D13A-1347-8317-1D01E9AFF8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74" y="3314826"/>
                <a:ext cx="2453172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E708E86-FC59-5C4E-BDAE-AEEEB9D337D6}"/>
                  </a:ext>
                </a:extLst>
              </p:cNvPr>
              <p:cNvSpPr/>
              <p:nvPr/>
            </p:nvSpPr>
            <p:spPr>
              <a:xfrm>
                <a:off x="3227739" y="4261984"/>
                <a:ext cx="2430807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𝑜𝑏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𝑤𝑖𝑛𝑠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kumimoji="1" lang="en-US" altLang="ko-Kore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ore-K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𝑉𝑒𝑟</m:t>
                      </m:r>
                      <m:d>
                        <m:dPr>
                          <m:ctrlP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  <m:r>
                            <a:rPr kumimoji="1" lang="en-US" altLang="ko-Kore-KR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ko-Kore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1" lang="en-US" altLang="ko-Kore-KR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kumimoji="1" lang="en-US" altLang="ko-Kore-KR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kumimoji="1" lang="en-US" altLang="ko-Kore-KR" i="1" dirty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ko-Kore-KR" altLang="en-US" dirty="0"/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4E708E86-FC59-5C4E-BDAE-AEEEB9D337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739" y="4261984"/>
                <a:ext cx="2430807" cy="646331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B8C7DCDA-D7EC-0B44-A42A-0BD3D01E0A69}"/>
              </a:ext>
            </a:extLst>
          </p:cNvPr>
          <p:cNvSpPr/>
          <p:nvPr/>
        </p:nvSpPr>
        <p:spPr>
          <a:xfrm>
            <a:off x="3227739" y="2848670"/>
            <a:ext cx="5979761" cy="1291530"/>
          </a:xfrm>
          <a:prstGeom prst="round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EUF-CMA security of</a:t>
            </a:r>
            <a:r>
              <a:rPr lang="ko-KR" altLang="en-US" dirty="0"/>
              <a:t> </a:t>
            </a:r>
            <a:r>
              <a:rPr lang="en-US" altLang="ko-KR" dirty="0"/>
              <a:t>WOTS+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CFC99F-B9DF-BA48-A5F3-6E4234F4A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55" r="2045" b="-1"/>
          <a:stretch/>
        </p:blipFill>
        <p:spPr>
          <a:xfrm>
            <a:off x="1531564" y="2094706"/>
            <a:ext cx="9128872" cy="2668588"/>
          </a:xfrm>
          <a:prstGeom prst="rect">
            <a:avLst/>
          </a:prstGeom>
          <a:ln w="12700"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38463D-8D92-7A47-BE18-89868BB85AFF}"/>
              </a:ext>
            </a:extLst>
          </p:cNvPr>
          <p:cNvSpPr/>
          <p:nvPr/>
        </p:nvSpPr>
        <p:spPr>
          <a:xfrm>
            <a:off x="1882360" y="6412185"/>
            <a:ext cx="100048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sz="1000" dirty="0">
                <a:solidFill>
                  <a:srgbClr val="222222"/>
                </a:solidFill>
                <a:latin typeface="Arial" panose="020B0604020202020204" pitchFamily="34" charset="0"/>
              </a:rPr>
              <a:t>Buchmann, Johannes, et al. "On the security of the </a:t>
            </a:r>
            <a:r>
              <a:rPr lang="en" altLang="ko-Kore-KR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Winternitz</a:t>
            </a:r>
            <a:r>
              <a:rPr lang="en" altLang="ko-Kore-KR" sz="1000" dirty="0">
                <a:solidFill>
                  <a:srgbClr val="222222"/>
                </a:solidFill>
                <a:latin typeface="Arial" panose="020B0604020202020204" pitchFamily="34" charset="0"/>
              </a:rPr>
              <a:t> one-time signature scheme." </a:t>
            </a:r>
            <a:r>
              <a:rPr lang="en" altLang="ko-Kore-KR" sz="1000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cryptology in Africa</a:t>
            </a:r>
            <a:r>
              <a:rPr lang="en" altLang="ko-Kore-KR" sz="1000" dirty="0">
                <a:solidFill>
                  <a:srgbClr val="222222"/>
                </a:solidFill>
                <a:latin typeface="Arial" panose="020B0604020202020204" pitchFamily="34" charset="0"/>
              </a:rPr>
              <a:t>. Springer, Berlin, Heidelberg, 2011.</a:t>
            </a:r>
            <a:endParaRPr lang="ko-Kore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9786FF2-C33A-9549-B3FB-47E9BD2E7D3B}"/>
              </a:ext>
            </a:extLst>
          </p:cNvPr>
          <p:cNvSpPr/>
          <p:nvPr/>
        </p:nvSpPr>
        <p:spPr>
          <a:xfrm>
            <a:off x="1531564" y="3670300"/>
            <a:ext cx="9276136" cy="558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872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Security of XMSS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ko-KR" altLang="en-US" sz="2000" dirty="0"/>
                  <a:t>원리 </a:t>
                </a:r>
                <a:r>
                  <a:rPr kumimoji="1" lang="en-US" altLang="ko-KR" sz="2000" dirty="0"/>
                  <a:t>1</a:t>
                </a:r>
              </a:p>
              <a:p>
                <a:pPr lvl="1"/>
                <a:r>
                  <a:rPr kumimoji="1" lang="en-US" altLang="ko-KR" sz="1600" dirty="0"/>
                  <a:t>H(b)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:</a:t>
                </a:r>
                <a:r>
                  <a:rPr kumimoji="1" lang="ko-KR" altLang="en-US" sz="1600" dirty="0"/>
                  <a:t> </a:t>
                </a:r>
                <a:r>
                  <a:rPr kumimoji="1" lang="en" altLang="ko-KR" sz="1600" dirty="0"/>
                  <a:t>second preimage resistant hash function family </a:t>
                </a:r>
              </a:p>
              <a:p>
                <a:pPr lvl="1"/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F(n) : pseudorandom function family</a:t>
                </a:r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r>
                  <a:rPr kumimoji="1" lang="en-US" altLang="ko-KR" sz="2000" dirty="0"/>
                  <a:t>One-way function</a:t>
                </a:r>
                <a:r>
                  <a:rPr kumimoji="1"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kumimoji="1" lang="en-US" altLang="ko-KR" sz="2000" dirty="0"/>
                  <a:t> secure signature scheme</a:t>
                </a:r>
              </a:p>
              <a:p>
                <a:endParaRPr kumimoji="1" lang="en-US" altLang="ko-KR" sz="2000" dirty="0"/>
              </a:p>
              <a:p>
                <a:r>
                  <a:rPr kumimoji="1" lang="en" altLang="ko-KR" sz="2000" dirty="0"/>
                  <a:t>Second preimage resistant hash function family</a:t>
                </a:r>
                <a:r>
                  <a:rPr kumimoji="1"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kumimoji="1" lang="en" altLang="ko-KR" sz="2000" dirty="0"/>
                  <a:t> collision resistant hash fucntion</a:t>
                </a:r>
                <a14:m>
                  <m:oMath xmlns:m="http://schemas.openxmlformats.org/officeDocument/2006/math">
                    <m:r>
                      <a:rPr kumimoji="1"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kumimoji="1" lang="en-US" altLang="ko-KR" sz="2000" dirty="0"/>
                  <a:t> secure signature scheme</a:t>
                </a:r>
              </a:p>
              <a:p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ko-KR" altLang="en-US" sz="2000" dirty="0"/>
                  <a:t>→ </a:t>
                </a:r>
                <a:r>
                  <a:rPr kumimoji="1" lang="en-US" altLang="ko-KR" sz="2000" dirty="0"/>
                  <a:t>EUF-CMA(EU-CMA)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of XMSS</a:t>
                </a:r>
              </a:p>
              <a:p>
                <a:pPr marL="0" indent="0">
                  <a:buNone/>
                </a:pPr>
                <a:endParaRPr kumimoji="1" lang="en-US" altLang="ko-KR" sz="20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58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816850F2-C55F-8049-9B23-7F49E91BE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596" y="4126523"/>
            <a:ext cx="5986096" cy="142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87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F118AC8-A247-CA40-9F62-D674B4D4DA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ore-KR" sz="2000" dirty="0"/>
              <a:t>RSA</a:t>
            </a:r>
            <a:r>
              <a:rPr kumimoji="1" lang="ko-Kore-KR" altLang="en-US" sz="2000" dirty="0"/>
              <a:t>와 같이 개인 서명키가 일정하지 않음</a:t>
            </a:r>
            <a:endParaRPr kumimoji="1" lang="en-US" altLang="ko-Kore-KR" sz="2000" dirty="0"/>
          </a:p>
          <a:p>
            <a:endParaRPr kumimoji="1" lang="en-US" altLang="ko-Kore-KR" sz="2000" dirty="0"/>
          </a:p>
          <a:p>
            <a:r>
              <a:rPr kumimoji="1" lang="ko-Kore-KR" altLang="en-US" sz="2000" dirty="0"/>
              <a:t>특정 시간이 지나면 개인 서명키가 변경 </a:t>
            </a:r>
            <a:endParaRPr kumimoji="1" lang="en-US" altLang="ko-Kore-KR" sz="2000" dirty="0"/>
          </a:p>
          <a:p>
            <a:pPr lvl="1"/>
            <a:r>
              <a:rPr kumimoji="1" lang="ko-Kore-KR" altLang="en-US" sz="1800" dirty="0"/>
              <a:t>일정한 서명키라고 가정 후</a:t>
            </a:r>
            <a:r>
              <a:rPr kumimoji="1" lang="en-US" altLang="ko-Kore-KR" sz="1800" dirty="0"/>
              <a:t>, EUF-CMA </a:t>
            </a:r>
            <a:r>
              <a:rPr kumimoji="1" lang="ko-Kore-KR" altLang="en-US" sz="1800" dirty="0"/>
              <a:t>실행</a:t>
            </a:r>
            <a:endParaRPr kumimoji="1" lang="en-US" altLang="ko-Kore-KR" sz="1800" dirty="0"/>
          </a:p>
          <a:p>
            <a:endParaRPr kumimoji="1" lang="en-US" altLang="ko-Kore-KR" sz="2200" dirty="0"/>
          </a:p>
          <a:p>
            <a:endParaRPr kumimoji="1" lang="ko-Kore-KR" altLang="en-US" sz="22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Security of XMSS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1B4653-8657-8C49-98F2-50FC0BB98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245" y="3019913"/>
            <a:ext cx="8041542" cy="220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B4AFA29A-0A71-C44B-B03D-4F6F302CA8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ko-Kore-KR" altLang="en-US" sz="2000" dirty="0"/>
              <a:t>정리 </a:t>
            </a:r>
            <a:r>
              <a:rPr kumimoji="1" lang="en-US" altLang="ko-Kore-KR" sz="2000" dirty="0"/>
              <a:t>1</a:t>
            </a:r>
            <a:r>
              <a:rPr kumimoji="1" lang="ko-Kore-KR" altLang="en-US" sz="2000" dirty="0"/>
              <a:t>에 대한 검증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Security of XMSS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767AE5A-1188-7941-A8FA-973AABB3A0BB}"/>
                  </a:ext>
                </a:extLst>
              </p:cNvPr>
              <p:cNvSpPr/>
              <p:nvPr/>
            </p:nvSpPr>
            <p:spPr>
              <a:xfrm>
                <a:off x="8742004" y="5717592"/>
                <a:ext cx="2985176" cy="9473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ore-KR" dirty="0">
                    <a:latin typeface="CMR10"/>
                  </a:rPr>
                  <a:t>DSS : </a:t>
                </a:r>
                <a:r>
                  <a:rPr lang="en" altLang="ko-Kore-KR" dirty="0">
                    <a:latin typeface="CMR10"/>
                  </a:rPr>
                  <a:t>digital signature scheme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" altLang="ko-Kore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m:rPr>
                          <m:nor/>
                        </m:rPr>
                        <a:rPr lang="en" altLang="ko-Kore-KR"/>
                        <m:t>∈ </m:t>
                      </m:r>
                      <m:sSup>
                        <m:sSupPr>
                          <m:ctrlPr>
                            <a:rPr lang="en" altLang="ko-Kore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ko-Kore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" altLang="ko-Kore-KR"/>
                        <m:t> </m:t>
                      </m:r>
                      <m:r>
                        <m:rPr>
                          <m:nor/>
                        </m:rPr>
                        <a:rPr lang="en" altLang="ko-Kore-KR"/>
                        <m:t>yields</m:t>
                      </m:r>
                      <m:r>
                        <m:rPr>
                          <m:nor/>
                        </m:rPr>
                        <a:rPr lang="en" altLang="ko-Kore-KR"/>
                        <m:t> </m:t>
                      </m:r>
                    </m:oMath>
                  </m:oMathPara>
                </a14:m>
                <a:endParaRPr lang="en" altLang="ko-Kore-KR" dirty="0"/>
              </a:p>
              <a:p>
                <a:endParaRPr lang="en" altLang="ko-Kore-KR" dirty="0"/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767AE5A-1188-7941-A8FA-973AABB3A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004" y="5717592"/>
                <a:ext cx="2985176" cy="947311"/>
              </a:xfrm>
              <a:prstGeom prst="rect">
                <a:avLst/>
              </a:prstGeom>
              <a:blipFill>
                <a:blip r:embed="rId2"/>
                <a:stretch>
                  <a:fillRect l="-1695" t="-4000" r="-4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6819B865-881D-7748-A667-EAE7ACDE5F14}"/>
              </a:ext>
            </a:extLst>
          </p:cNvPr>
          <p:cNvGrpSpPr/>
          <p:nvPr/>
        </p:nvGrpSpPr>
        <p:grpSpPr>
          <a:xfrm>
            <a:off x="2248877" y="2610949"/>
            <a:ext cx="6121400" cy="1130300"/>
            <a:chOff x="2870200" y="1763712"/>
            <a:chExt cx="6121400" cy="11303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DC1591-2E86-CD42-8617-A3F1A8162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200" y="1763712"/>
              <a:ext cx="6121400" cy="11303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608806AD-BFF5-F64F-8B73-D926FCF85004}"/>
                </a:ext>
              </a:extLst>
            </p:cNvPr>
            <p:cNvSpPr/>
            <p:nvPr/>
          </p:nvSpPr>
          <p:spPr>
            <a:xfrm>
              <a:off x="4185138" y="1855390"/>
              <a:ext cx="2051539" cy="407163"/>
            </a:xfrm>
            <a:prstGeom prst="round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166B8-BFDA-0A47-816E-DD3798B18DA5}"/>
                  </a:ext>
                </a:extLst>
              </p:cNvPr>
              <p:cNvSpPr txBox="1"/>
              <p:nvPr/>
            </p:nvSpPr>
            <p:spPr>
              <a:xfrm>
                <a:off x="4434161" y="1676254"/>
                <a:ext cx="4853060" cy="698396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EUF-CMA</a:t>
                </a:r>
                <a:r>
                  <a:rPr kumimoji="1" lang="ko-KR" altLang="en-US" sz="1400" dirty="0"/>
                  <a:t> 실험에서 최대 </a:t>
                </a:r>
                <a:r>
                  <a:rPr kumimoji="1" lang="en-US" altLang="ko-KR" sz="1400" dirty="0"/>
                  <a:t>q</a:t>
                </a:r>
                <a:r>
                  <a:rPr kumimoji="1" lang="ko-KR" altLang="en-US" sz="1400" dirty="0"/>
                  <a:t>개의 서명을 생성하는</a:t>
                </a:r>
                <a:endParaRPr kumimoji="1" lang="en-US" altLang="ko-KR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1400" dirty="0"/>
                  <a:t>오라클 쿼리를 만드는 공격자가 성공할 최대 확률  </a:t>
                </a:r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166B8-BFDA-0A47-816E-DD3798B1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161" y="1676254"/>
                <a:ext cx="4853060" cy="698396"/>
              </a:xfrm>
              <a:prstGeom prst="rect">
                <a:avLst/>
              </a:prstGeom>
              <a:blipFill>
                <a:blip r:embed="rId4"/>
                <a:stretch>
                  <a:fillRect l="-260" b="-701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꺾인 연결선[E] 17">
            <a:extLst>
              <a:ext uri="{FF2B5EF4-FFF2-40B4-BE49-F238E27FC236}">
                <a16:creationId xmlns:a16="http://schemas.microsoft.com/office/drawing/2014/main" id="{66430325-831E-A94F-BC21-ED87A20A106D}"/>
              </a:ext>
            </a:extLst>
          </p:cNvPr>
          <p:cNvCxnSpPr>
            <a:stCxn id="15" idx="2"/>
            <a:endCxn id="8" idx="0"/>
          </p:cNvCxnSpPr>
          <p:nvPr/>
        </p:nvCxnSpPr>
        <p:spPr>
          <a:xfrm rot="5400000">
            <a:off x="5966985" y="1717242"/>
            <a:ext cx="236299" cy="1551114"/>
          </a:xfrm>
          <a:prstGeom prst="bentConnector3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68A21B42-62AF-2C4C-BDB9-199B60E98E38}"/>
              </a:ext>
            </a:extLst>
          </p:cNvPr>
          <p:cNvSpPr/>
          <p:nvPr/>
        </p:nvSpPr>
        <p:spPr>
          <a:xfrm>
            <a:off x="5759938" y="2671065"/>
            <a:ext cx="2504831" cy="407163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E26343-1737-E645-9693-E9DAAC7D326C}"/>
                  </a:ext>
                </a:extLst>
              </p:cNvPr>
              <p:cNvSpPr txBox="1"/>
              <p:nvPr/>
            </p:nvSpPr>
            <p:spPr>
              <a:xfrm>
                <a:off x="6709030" y="4027762"/>
                <a:ext cx="4362797" cy="1021562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1400" i="1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𝑢𝑛𝑡𝑖𝑚𝑒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공격자가 오라클을 쿼리할 수 있을 때</a:t>
                </a:r>
                <a:r>
                  <a:rPr kumimoji="1" lang="en-US" altLang="ko-KR" sz="14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/>
                  <a:t>F(n)</a:t>
                </a:r>
                <a:r>
                  <a:rPr kumimoji="1" lang="ko-KR" altLang="en-US" sz="1400" dirty="0"/>
                  <a:t>에서 임의의 요소를 임의의  함수와 구별할 때</a:t>
                </a:r>
                <a:r>
                  <a:rPr kumimoji="1" lang="en-US" altLang="ko-KR" sz="1400" dirty="0"/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/>
                  <a:t> </a:t>
                </a:r>
                <a:r>
                  <a:rPr kumimoji="1" lang="ko-KR" altLang="en-US" sz="1400" dirty="0"/>
                  <a:t>공격자가 성공할 최대 확률</a:t>
                </a:r>
                <a:r>
                  <a:rPr kumimoji="1" lang="en-US" altLang="ko-KR" sz="1400" dirty="0"/>
                  <a:t>; </a:t>
                </a:r>
                <a:r>
                  <a:rPr kumimoji="1" lang="ko-KR" altLang="en-US" sz="1400" dirty="0"/>
                  <a:t>최대 </a:t>
                </a:r>
                <a:r>
                  <a:rPr kumimoji="1" lang="en-US" altLang="ko-KR" sz="1400" dirty="0"/>
                  <a:t>q</a:t>
                </a:r>
                <a:r>
                  <a:rPr kumimoji="1" lang="ko-KR" altLang="en-US" sz="1400" dirty="0"/>
                  <a:t>개 함수</a:t>
                </a:r>
                <a:endParaRPr kumimoji="1" lang="ko-Kore-KR" altLang="en-US" sz="1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3E26343-1737-E645-9693-E9DAAC7D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030" y="4027762"/>
                <a:ext cx="4362797" cy="1021562"/>
              </a:xfrm>
              <a:prstGeom prst="rect">
                <a:avLst/>
              </a:prstGeom>
              <a:blipFill>
                <a:blip r:embed="rId5"/>
                <a:stretch>
                  <a:fillRect l="-580" b="-487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1ED34EFC-6D45-7945-9B8B-F5A0A3B3AEF2}"/>
              </a:ext>
            </a:extLst>
          </p:cNvPr>
          <p:cNvCxnSpPr>
            <a:stCxn id="30" idx="1"/>
            <a:endCxn id="29" idx="2"/>
          </p:cNvCxnSpPr>
          <p:nvPr/>
        </p:nvCxnSpPr>
        <p:spPr>
          <a:xfrm rot="10800000" flipH="1">
            <a:off x="6709030" y="3078229"/>
            <a:ext cx="303324" cy="1460315"/>
          </a:xfrm>
          <a:prstGeom prst="bentConnector4">
            <a:avLst>
              <a:gd name="adj1" fmla="val -75365"/>
              <a:gd name="adj2" fmla="val 67489"/>
            </a:avLst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5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Security of XMSS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2C1325-BDC8-7440-AD93-21370267E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166" y="4077829"/>
            <a:ext cx="5949479" cy="19866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DD7299B-E2C7-B942-A314-2179CCF8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845" y="2973306"/>
            <a:ext cx="38608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09282D-2644-D24A-9EBB-E960E0798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845" y="2352553"/>
            <a:ext cx="43053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0C3A-14C5-0A44-9D94-BCBA884C21FF}"/>
                  </a:ext>
                </a:extLst>
              </p:cNvPr>
              <p:cNvSpPr txBox="1"/>
              <p:nvPr/>
            </p:nvSpPr>
            <p:spPr>
              <a:xfrm>
                <a:off x="1476302" y="1479090"/>
                <a:ext cx="3294492" cy="307777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ko-KR" altLang="en-US" sz="1400" dirty="0"/>
                  <a:t>첫번째</a:t>
                </a:r>
                <a:r>
                  <a:rPr kumimoji="1" lang="en-US" altLang="ko-KR" sz="14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</a:rPr>
                      <m:t>𝐼𝑛𝑆𝑒𝑐</m:t>
                    </m:r>
                  </m:oMath>
                </a14:m>
                <a:r>
                  <a:rPr kumimoji="1" lang="en-US" altLang="ko-KR" sz="1400" dirty="0"/>
                  <a:t>)</a:t>
                </a:r>
                <a:r>
                  <a:rPr kumimoji="1" lang="ko-KR" altLang="en-US" sz="1400" dirty="0"/>
                  <a:t> 박스에 대한 모순을 가정</a:t>
                </a:r>
                <a:endParaRPr kumimoji="1" lang="en-US" altLang="ko-KR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E40C3A-14C5-0A44-9D94-BCBA884C2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302" y="1479090"/>
                <a:ext cx="3294492" cy="307777"/>
              </a:xfrm>
              <a:prstGeom prst="rect">
                <a:avLst/>
              </a:prstGeom>
              <a:blipFill>
                <a:blip r:embed="rId5"/>
                <a:stretch>
                  <a:fillRect l="-382" t="-3846" b="-1538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DBF7D14F-090D-CB4C-9A08-41FCA8C51341}"/>
              </a:ext>
            </a:extLst>
          </p:cNvPr>
          <p:cNvCxnSpPr>
            <a:stCxn id="7" idx="2"/>
            <a:endCxn id="6" idx="0"/>
          </p:cNvCxnSpPr>
          <p:nvPr/>
        </p:nvCxnSpPr>
        <p:spPr>
          <a:xfrm rot="16200000" flipH="1">
            <a:off x="3967178" y="943236"/>
            <a:ext cx="565686" cy="225294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DDB9A99D-086B-AF43-9BB4-853DF0763E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84645" y="2970294"/>
            <a:ext cx="4445000" cy="457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9BAEF46-25D9-6443-AE73-32626E2D085C}"/>
              </a:ext>
            </a:extLst>
          </p:cNvPr>
          <p:cNvSpPr/>
          <p:nvPr/>
        </p:nvSpPr>
        <p:spPr>
          <a:xfrm>
            <a:off x="3545731" y="4698582"/>
            <a:ext cx="2051539" cy="243610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015AB-958E-FB4F-A39F-87978E03F5BF}"/>
                  </a:ext>
                </a:extLst>
              </p:cNvPr>
              <p:cNvSpPr txBox="1"/>
              <p:nvPr/>
            </p:nvSpPr>
            <p:spPr>
              <a:xfrm>
                <a:off x="7084645" y="4824990"/>
                <a:ext cx="4122667" cy="698717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40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altLang="ko-Kore-K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ko-KR" sz="1400" dirty="0"/>
                      <m:t>,</m:t>
                    </m:r>
                    <m:r>
                      <a:rPr kumimoji="1" lang="en-US" altLang="ko-KR" sz="1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ore-KR" altLang="en-US" sz="1400" dirty="0"/>
                  <a:t>에서</a:t>
                </a:r>
                <a:r>
                  <a:rPr kumimoji="1" lang="en-US" altLang="ko-Kore-KR" sz="1400" dirty="0"/>
                  <a:t> s</a:t>
                </a:r>
                <a:r>
                  <a:rPr kumimoji="1" lang="en" altLang="ko-Kore-KR" sz="1400" dirty="0" err="1"/>
                  <a:t>econd</a:t>
                </a:r>
                <a:r>
                  <a:rPr kumimoji="1" lang="en" altLang="ko-Kore-KR" sz="1400" dirty="0"/>
                  <a:t> preimage</a:t>
                </a:r>
                <a:r>
                  <a:rPr kumimoji="1" lang="ko-Kore-KR" altLang="en-US" sz="1400" dirty="0"/>
                  <a:t>를 찾기 위해</a:t>
                </a:r>
                <a:endParaRPr kumimoji="1" lang="en-US" altLang="ko-Kore-KR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400" dirty="0"/>
                  <a:t> </a:t>
                </a:r>
                <a:r>
                  <a:rPr kumimoji="1" lang="ko-KR" altLang="en-US" sz="1400" dirty="0"/>
                  <a:t>공격자가 성공할 최대 확률</a:t>
                </a:r>
                <a:r>
                  <a:rPr kumimoji="1" lang="en-US" altLang="ko-KR" sz="1400" dirty="0"/>
                  <a:t>; </a:t>
                </a:r>
                <a:r>
                  <a:rPr kumimoji="1" lang="en-US" altLang="ko-Kore-KR" sz="1400" dirty="0"/>
                  <a:t> </a:t>
                </a:r>
                <a:r>
                  <a:rPr kumimoji="1" lang="ko-Kore-KR" altLang="en-US" sz="1400" dirty="0"/>
                  <a:t>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BF015AB-958E-FB4F-A39F-87978E03F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645" y="4824990"/>
                <a:ext cx="4122667" cy="698717"/>
              </a:xfrm>
              <a:prstGeom prst="rect">
                <a:avLst/>
              </a:prstGeom>
              <a:blipFill>
                <a:blip r:embed="rId7"/>
                <a:stretch>
                  <a:fillRect b="-7018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F69EB611-0F88-9843-8261-1E42C23CBF7A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rot="10800000">
            <a:off x="5597271" y="4820387"/>
            <a:ext cx="1487375" cy="35396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293768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59BE38DA-6693-6547-92F8-B2D3784AE766}" vid="{20AB3F3D-FF2F-A448-942C-2F5F05C0C019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59BE38DA-6693-6547-92F8-B2D3784AE766}" vid="{E2F685EE-6539-D542-A9E2-E765BFB7F4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1881</TotalTime>
  <Words>479</Words>
  <Application>Microsoft Macintosh PowerPoint</Application>
  <PresentationFormat>와이드스크린</PresentationFormat>
  <Paragraphs>72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CMR10</vt:lpstr>
      <vt:lpstr>맑은 고딕</vt:lpstr>
      <vt:lpstr>Arial</vt:lpstr>
      <vt:lpstr>Cambria Math</vt:lpstr>
      <vt:lpstr>제목 테마</vt:lpstr>
      <vt:lpstr>CryptoCraft 테마</vt:lpstr>
      <vt:lpstr>EUF-CMA of XMSS</vt:lpstr>
      <vt:lpstr>Digital signature forgery</vt:lpstr>
      <vt:lpstr>EUF-CMA</vt:lpstr>
      <vt:lpstr>EUF-CMA</vt:lpstr>
      <vt:lpstr>EUF-CMA security of WOTS+</vt:lpstr>
      <vt:lpstr>Security of XMSS</vt:lpstr>
      <vt:lpstr>Security of XMSS</vt:lpstr>
      <vt:lpstr>Security of XMSS</vt:lpstr>
      <vt:lpstr>Security of XMSS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EU-CMA</dc:title>
  <dc:creator>심민주</dc:creator>
  <cp:lastModifiedBy>심민주</cp:lastModifiedBy>
  <cp:revision>4</cp:revision>
  <dcterms:created xsi:type="dcterms:W3CDTF">2022-01-30T08:00:45Z</dcterms:created>
  <dcterms:modified xsi:type="dcterms:W3CDTF">2022-01-31T15:38:45Z</dcterms:modified>
</cp:coreProperties>
</file>