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uZNCNJ535I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딥러닝기초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</a:t>
            </a:r>
            <a:r>
              <a:rPr lang="en-US" altLang="ko-KR" dirty="0"/>
              <a:t>: </a:t>
            </a:r>
          </a:p>
          <a:p>
            <a:r>
              <a:rPr lang="en-US" altLang="ko-KR" dirty="0">
                <a:hlinkClick r:id="rId2"/>
              </a:rPr>
              <a:t>https://www.youtube.com/watch?v=TuZNCNJ535I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딥러닝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/>
              <a:t>활성화 함수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손실함수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</a:t>
            </a:r>
          </a:p>
        </p:txBody>
      </p:sp>
      <p:pic>
        <p:nvPicPr>
          <p:cNvPr id="1026" name="Picture 2" descr="028">
            <a:extLst>
              <a:ext uri="{FF2B5EF4-FFF2-40B4-BE49-F238E27FC236}">
                <a16:creationId xmlns:a16="http://schemas.microsoft.com/office/drawing/2014/main" id="{3D89088D-D609-4B00-B5D4-676EC1101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0" y="1390650"/>
            <a:ext cx="571500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2E10BF-3DD9-47C9-AFA6-14709D6E1BF0}"/>
              </a:ext>
            </a:extLst>
          </p:cNvPr>
          <p:cNvSpPr txBox="1"/>
          <p:nvPr/>
        </p:nvSpPr>
        <p:spPr>
          <a:xfrm>
            <a:off x="7150473" y="5028657"/>
            <a:ext cx="38073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딥러닝</a:t>
            </a:r>
            <a:r>
              <a:rPr lang="en-US" altLang="ko-KR" sz="2400" dirty="0"/>
              <a:t>: </a:t>
            </a:r>
            <a:r>
              <a:rPr lang="ko-KR" altLang="en-US" dirty="0"/>
              <a:t>여러 층을 가진 인공 신경망을 사용하여 </a:t>
            </a:r>
            <a:r>
              <a:rPr lang="ko-KR" altLang="en-US" dirty="0" err="1"/>
              <a:t>머신러닝</a:t>
            </a:r>
            <a:r>
              <a:rPr lang="ko-KR" altLang="en-US" dirty="0"/>
              <a:t> 학습을 수행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pic>
        <p:nvPicPr>
          <p:cNvPr id="1028" name="Picture 4" descr="ann">
            <a:extLst>
              <a:ext uri="{FF2B5EF4-FFF2-40B4-BE49-F238E27FC236}">
                <a16:creationId xmlns:a16="http://schemas.microsoft.com/office/drawing/2014/main" id="{8F0EC825-78F0-40B4-BE99-0B5C1A33A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474" y="1367678"/>
            <a:ext cx="3807398" cy="293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46B75-F985-4D17-891B-A081AB52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7110D-2126-481E-888A-FFCBD241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dirty="0">
                <a:latin typeface="+mn-ea"/>
              </a:rPr>
              <a:t>신경망의 기원이 되는 알고리즘 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다수의 신호를 받아 하나의 신호를 출력</a:t>
            </a:r>
            <a:endParaRPr lang="en-US" altLang="ko-KR" sz="2400" dirty="0">
              <a:latin typeface="+mn-ea"/>
            </a:endParaRP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3DF8AD-1856-4FFC-8230-F7F97C0AC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62" y="2228051"/>
            <a:ext cx="3108380" cy="238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F3CBD8E-7CB4-4D73-A117-2C27EBA30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88634"/>
            <a:ext cx="2463014" cy="241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10FE0A-1F1E-4CFE-8DAF-148337FC301B}"/>
                  </a:ext>
                </a:extLst>
              </p:cNvPr>
              <p:cNvSpPr txBox="1"/>
              <p:nvPr/>
            </p:nvSpPr>
            <p:spPr>
              <a:xfrm>
                <a:off x="924112" y="4800600"/>
                <a:ext cx="3151094" cy="1881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≥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10FE0A-1F1E-4CFE-8DAF-148337FC3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12" y="4800600"/>
                <a:ext cx="3151094" cy="18817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BB9EF9-68D3-4313-8B90-06DD7A45757F}"/>
                  </a:ext>
                </a:extLst>
              </p:cNvPr>
              <p:cNvSpPr txBox="1"/>
              <p:nvPr/>
            </p:nvSpPr>
            <p:spPr>
              <a:xfrm>
                <a:off x="6573231" y="4840034"/>
                <a:ext cx="3151094" cy="1881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≥0  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&lt;0  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BB9EF9-68D3-4313-8B90-06DD7A457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231" y="4840034"/>
                <a:ext cx="3151094" cy="18817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7E3070E-756B-4883-AC74-963E3425756D}"/>
              </a:ext>
            </a:extLst>
          </p:cNvPr>
          <p:cNvSpPr txBox="1"/>
          <p:nvPr/>
        </p:nvSpPr>
        <p:spPr>
          <a:xfrm>
            <a:off x="8805253" y="2303930"/>
            <a:ext cx="177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단층 </a:t>
            </a:r>
            <a:r>
              <a:rPr lang="ko-KR" altLang="en-US" dirty="0" err="1"/>
              <a:t>퍼셉트론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51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3B5C4-5701-4C43-8911-FE53141C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한계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79663-9ECD-4249-9EFA-7BEC7FFB13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게이트 구성 불가</a:t>
            </a:r>
            <a:r>
              <a:rPr lang="en-US" altLang="ko-KR" dirty="0"/>
              <a:t>. ( </a:t>
            </a:r>
            <a:r>
              <a:rPr lang="ko-KR" altLang="en-US" dirty="0"/>
              <a:t>비선형 구조 표현 불가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85EF1D6-F684-42BB-9B1D-8644B52A5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45" y="1663513"/>
            <a:ext cx="57150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3C59CB91-A908-4D82-B701-5041634E9DCA}"/>
              </a:ext>
            </a:extLst>
          </p:cNvPr>
          <p:cNvSpPr/>
          <p:nvPr/>
        </p:nvSpPr>
        <p:spPr>
          <a:xfrm>
            <a:off x="4884871" y="2032751"/>
            <a:ext cx="1760404" cy="1315566"/>
          </a:xfrm>
          <a:custGeom>
            <a:avLst/>
            <a:gdLst>
              <a:gd name="connsiteX0" fmla="*/ 541094 w 1760404"/>
              <a:gd name="connsiteY0" fmla="*/ 0 h 1315566"/>
              <a:gd name="connsiteX1" fmla="*/ 48035 w 1760404"/>
              <a:gd name="connsiteY1" fmla="*/ 1308847 h 1315566"/>
              <a:gd name="connsiteX2" fmla="*/ 1589965 w 1760404"/>
              <a:gd name="connsiteY2" fmla="*/ 510988 h 1315566"/>
              <a:gd name="connsiteX3" fmla="*/ 1652718 w 1760404"/>
              <a:gd name="connsiteY3" fmla="*/ 510988 h 1315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0404" h="1315566">
                <a:moveTo>
                  <a:pt x="541094" y="0"/>
                </a:moveTo>
                <a:cubicBezTo>
                  <a:pt x="207158" y="611841"/>
                  <a:pt x="-126777" y="1223682"/>
                  <a:pt x="48035" y="1308847"/>
                </a:cubicBezTo>
                <a:cubicBezTo>
                  <a:pt x="222847" y="1394012"/>
                  <a:pt x="1322518" y="643965"/>
                  <a:pt x="1589965" y="510988"/>
                </a:cubicBezTo>
                <a:cubicBezTo>
                  <a:pt x="1857412" y="378012"/>
                  <a:pt x="1755065" y="444500"/>
                  <a:pt x="1652718" y="510988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756B4820-3CE5-4F6A-BDAC-2318C4E94F2A}"/>
              </a:ext>
            </a:extLst>
          </p:cNvPr>
          <p:cNvSpPr/>
          <p:nvPr/>
        </p:nvSpPr>
        <p:spPr>
          <a:xfrm>
            <a:off x="7198660" y="2537013"/>
            <a:ext cx="74407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A760F9-EC66-44B6-8242-9EEF14B86DBC}"/>
              </a:ext>
            </a:extLst>
          </p:cNvPr>
          <p:cNvSpPr txBox="1"/>
          <p:nvPr/>
        </p:nvSpPr>
        <p:spPr>
          <a:xfrm>
            <a:off x="8204075" y="2537013"/>
            <a:ext cx="321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퍼셉트론으로</a:t>
            </a:r>
            <a:r>
              <a:rPr lang="ko-KR" altLang="en-US" dirty="0"/>
              <a:t> 표현 가능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A724DA2-D03B-4DFF-94B8-5D5876712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898" y="3229885"/>
            <a:ext cx="3145103" cy="265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490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7867-7B7C-42B3-86F2-5309A403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활성화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FEC73E7-79F4-4043-8B06-2E0E79CC311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467072" cy="5497728"/>
              </a:xfrm>
            </p:spPr>
            <p:txBody>
              <a:bodyPr/>
              <a:lstStyle/>
              <a:p>
                <a:r>
                  <a:rPr lang="ko-KR" altLang="en-US" sz="2400" dirty="0"/>
                  <a:t>활성화 함수</a:t>
                </a:r>
                <a:r>
                  <a:rPr lang="en-US" altLang="ko-KR" sz="2400" dirty="0"/>
                  <a:t>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:r>
                  <a:rPr lang="ko-KR" altLang="en-US" sz="1800" dirty="0"/>
                  <a:t>입력 신호의 총합을 출력신호로 </a:t>
                </a:r>
                <a:r>
                  <a:rPr lang="ko-KR" altLang="en-US" sz="1800" dirty="0" err="1"/>
                  <a:t>바꾸어주는</a:t>
                </a:r>
                <a:r>
                  <a:rPr lang="ko-KR" altLang="en-US" sz="1800" dirty="0"/>
                  <a:t> 함수</a:t>
                </a: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r>
                  <a:rPr lang="en-US" altLang="ko-KR" sz="1800" dirty="0"/>
                  <a:t> </a:t>
                </a:r>
                <a:r>
                  <a:rPr lang="ko-KR" altLang="en-US" sz="1800" dirty="0" err="1"/>
                  <a:t>시그모이드</a:t>
                </a:r>
                <a:r>
                  <a:rPr lang="ko-KR" altLang="en-US" sz="1800" dirty="0"/>
                  <a:t> 함수 </a:t>
                </a:r>
                <a:endParaRPr lang="en-US" altLang="ko-KR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sz="1800" dirty="0"/>
                  <a:t>      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ReLU </a:t>
                </a:r>
                <a:r>
                  <a:rPr lang="ko-KR" altLang="en-US" sz="1800" dirty="0"/>
                  <a:t>함수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        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&gt;0)</m:t>
                            </m:r>
                          </m:e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 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≤0)</m:t>
                            </m:r>
                          </m:e>
                        </m:eqArr>
                      </m:e>
                    </m:d>
                  </m:oMath>
                </a14:m>
                <a:endParaRPr lang="ko-KR" altLang="en-US" sz="1800" dirty="0"/>
              </a:p>
              <a:p>
                <a:pPr marL="0" indent="0">
                  <a:buNone/>
                </a:pPr>
                <a:endParaRPr lang="en-US" altLang="ko-KR" sz="18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FEC73E7-79F4-4043-8B06-2E0E79CC31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467072" cy="5497728"/>
              </a:xfrm>
              <a:blipFill>
                <a:blip r:embed="rId2"/>
                <a:stretch>
                  <a:fillRect l="-691" t="-15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7DD1A-F009-4999-BFFA-95EE4A97CBB0}"/>
                  </a:ext>
                </a:extLst>
              </p:cNvPr>
              <p:cNvSpPr txBox="1"/>
              <p:nvPr/>
            </p:nvSpPr>
            <p:spPr>
              <a:xfrm>
                <a:off x="898573" y="2104398"/>
                <a:ext cx="2764345" cy="1377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≥0  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ko-KR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&lt;0  →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2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07DD1A-F009-4999-BFFA-95EE4A97C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73" y="2104398"/>
                <a:ext cx="2764345" cy="1377557"/>
              </a:xfrm>
              <a:prstGeom prst="rect">
                <a:avLst/>
              </a:prstGeom>
              <a:blipFill>
                <a:blip r:embed="rId3"/>
                <a:stretch>
                  <a:fillRect l="-2203" t="-41593" b="-438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227727-21CE-41C0-A40B-468B6E0A4D21}"/>
                  </a:ext>
                </a:extLst>
              </p:cNvPr>
              <p:cNvSpPr txBox="1"/>
              <p:nvPr/>
            </p:nvSpPr>
            <p:spPr>
              <a:xfrm>
                <a:off x="4455117" y="2115489"/>
                <a:ext cx="1726139" cy="1008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 </m:t>
                      </m:r>
                      <m:nary>
                        <m:naryPr>
                          <m:chr m:val="∑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0 (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≤0)</m:t>
                              </m:r>
                            </m: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 (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&gt;0)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227727-21CE-41C0-A40B-468B6E0A4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117" y="2115489"/>
                <a:ext cx="1726139" cy="1008418"/>
              </a:xfrm>
              <a:prstGeom prst="rect">
                <a:avLst/>
              </a:prstGeom>
              <a:blipFill>
                <a:blip r:embed="rId4"/>
                <a:stretch>
                  <a:fillRect l="-353" t="-56970" r="-16961" b="-12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BD17A8B4-E1C5-402E-A2B0-391AFDA5C5D0}"/>
              </a:ext>
            </a:extLst>
          </p:cNvPr>
          <p:cNvSpPr/>
          <p:nvPr/>
        </p:nvSpPr>
        <p:spPr>
          <a:xfrm>
            <a:off x="3617764" y="2446220"/>
            <a:ext cx="390129" cy="3469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0E230-A995-4EAA-8399-3D691078F168}"/>
              </a:ext>
            </a:extLst>
          </p:cNvPr>
          <p:cNvSpPr txBox="1"/>
          <p:nvPr/>
        </p:nvSpPr>
        <p:spPr>
          <a:xfrm>
            <a:off x="7376098" y="1386714"/>
            <a:ext cx="177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계단함수</a:t>
            </a:r>
          </a:p>
        </p:txBody>
      </p:sp>
      <p:pic>
        <p:nvPicPr>
          <p:cNvPr id="1026" name="Picture 2" descr="계단 함수, 시그모이드 함수, ReLU 함수(ft.파이썬) :: 여울의 노닥노닥">
            <a:extLst>
              <a:ext uri="{FF2B5EF4-FFF2-40B4-BE49-F238E27FC236}">
                <a16:creationId xmlns:a16="http://schemas.microsoft.com/office/drawing/2014/main" id="{DFD51C9F-C065-4184-A8E5-279452D2B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480" y="1694491"/>
            <a:ext cx="2522630" cy="171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gmoid (시그모이드) – 창의 컴퓨팅(Creative Computing)">
            <a:extLst>
              <a:ext uri="{FF2B5EF4-FFF2-40B4-BE49-F238E27FC236}">
                <a16:creationId xmlns:a16="http://schemas.microsoft.com/office/drawing/2014/main" id="{6BCD2498-AE34-4B80-9D2D-12215AF93B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4" r="2532"/>
          <a:stretch/>
        </p:blipFill>
        <p:spPr bwMode="auto">
          <a:xfrm>
            <a:off x="3152053" y="4020214"/>
            <a:ext cx="3570281" cy="218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딥러닝-3.4. 활성화함수(5)-렐루 함수(ReLU)">
            <a:extLst>
              <a:ext uri="{FF2B5EF4-FFF2-40B4-BE49-F238E27FC236}">
                <a16:creationId xmlns:a16="http://schemas.microsoft.com/office/drawing/2014/main" id="{4E5C9E42-4FE8-4301-B6B5-13D3B815C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480" y="3968225"/>
            <a:ext cx="2721324" cy="228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46A547-DADA-4069-9CF2-F099D67F80A9}"/>
              </a:ext>
            </a:extLst>
          </p:cNvPr>
          <p:cNvSpPr txBox="1"/>
          <p:nvPr/>
        </p:nvSpPr>
        <p:spPr>
          <a:xfrm>
            <a:off x="9443658" y="4451967"/>
            <a:ext cx="2764346" cy="1423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신경망 활성화 함수 </a:t>
            </a:r>
            <a:r>
              <a:rPr lang="en-US" altLang="ko-KR" sz="14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= </a:t>
            </a:r>
            <a:r>
              <a:rPr lang="ko-KR" altLang="en-US" sz="14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비선형함수</a:t>
            </a:r>
            <a:r>
              <a:rPr lang="en-US" altLang="ko-KR" sz="14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4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선형함수로 하면 신경망의 층을 </a:t>
            </a:r>
            <a:r>
              <a:rPr lang="ko-KR" altLang="en-US" sz="1400" kern="0" spc="0" dirty="0" err="1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깊게하는</a:t>
            </a:r>
            <a:r>
              <a:rPr lang="ko-KR" altLang="en-US" sz="14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의미가 없다</a:t>
            </a:r>
            <a:r>
              <a:rPr lang="en-US" altLang="ko-KR" sz="14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.=</a:t>
            </a:r>
            <a:r>
              <a:rPr lang="ko-KR" altLang="en-US" sz="14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은닉층이 없는 네트워크 와 같은 기능</a:t>
            </a:r>
            <a:r>
              <a:rPr lang="en-US" altLang="ko-KR" sz="14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endParaRPr lang="ko-KR" altLang="en-US" sz="1400" kern="0" spc="0" dirty="0">
              <a:solidFill>
                <a:srgbClr val="FF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99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C84AB-D088-4AA3-9CF8-1CB917B7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출력층에서의 활성화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A43D0-536C-46E3-AC09-B4D8CC5CF9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11368160" cy="5497728"/>
          </a:xfrm>
        </p:spPr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분류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데이터가 어느 클래스에 속하느냐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-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소프트맥스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함수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회귀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데이터에서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연속적인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수치를 예측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–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항등함수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항등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함수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입력 값이 출력 그대로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</p:txBody>
      </p:sp>
      <p:pic>
        <p:nvPicPr>
          <p:cNvPr id="2050" name="Picture 2" descr="Crocus">
            <a:extLst>
              <a:ext uri="{FF2B5EF4-FFF2-40B4-BE49-F238E27FC236}">
                <a16:creationId xmlns:a16="http://schemas.microsoft.com/office/drawing/2014/main" id="{9C9ECCFA-7012-426F-AD7C-27A7D292C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70" y="3153617"/>
            <a:ext cx="2261347" cy="225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BE2B00-87C3-47DF-B6A9-AD8E5EAA66AD}"/>
              </a:ext>
            </a:extLst>
          </p:cNvPr>
          <p:cNvSpPr txBox="1"/>
          <p:nvPr/>
        </p:nvSpPr>
        <p:spPr>
          <a:xfrm>
            <a:off x="4638024" y="2515442"/>
            <a:ext cx="214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소프트맥스</a:t>
            </a:r>
            <a:r>
              <a:rPr lang="ko-KR" altLang="en-US" dirty="0"/>
              <a:t> 함수</a:t>
            </a:r>
            <a:r>
              <a:rPr lang="en-US" altLang="ko-KR" dirty="0"/>
              <a:t>: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72B10DE-5491-4130-9BB0-C99812B1E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30A8D01E-1FD7-4E46-829F-CCCC753E6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131" y="2413697"/>
            <a:ext cx="2362200" cy="180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84B27FE-0E98-44B8-9F3A-F9BEEFEC1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778" y="2364553"/>
            <a:ext cx="1718982" cy="67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93AE209-83F3-4DEF-B100-40B1D2191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78" y="3017872"/>
            <a:ext cx="1590955" cy="2125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0E5EA8-71D1-4B68-8EAF-3A6F234D04A0}"/>
              </a:ext>
            </a:extLst>
          </p:cNvPr>
          <p:cNvSpPr txBox="1"/>
          <p:nvPr/>
        </p:nvSpPr>
        <p:spPr>
          <a:xfrm>
            <a:off x="5511054" y="5276699"/>
            <a:ext cx="6127376" cy="1078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소프트맥스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함수 출력은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0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에서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1.0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사이 실수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 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출력의 총합</a:t>
            </a:r>
            <a:r>
              <a:rPr lang="en-US" altLang="ko-KR" sz="1400" kern="0" spc="0" dirty="0">
                <a:solidFill>
                  <a:srgbClr val="FF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= 1</a:t>
            </a:r>
          </a:p>
          <a:p>
            <a:pPr algn="just" fontAlgn="base">
              <a:lnSpc>
                <a:spcPct val="16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학습에서는 출력층에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소프트맥스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 함수 사용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추론에서는 생략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06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724FD-6006-4ECB-A407-4685DAD3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B0B2FE4-4C5C-45B3-8B52-1643D7870D0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4" y="1152525"/>
                <a:ext cx="11368160" cy="5705475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신경망 학습에서 사용하는 지표</a:t>
                </a:r>
                <a:r>
                  <a:rPr lang="en-US" altLang="ko-KR" sz="2000" dirty="0"/>
                  <a:t>. (</a:t>
                </a:r>
                <a:r>
                  <a:rPr lang="ko-KR" altLang="en-US" sz="2000" dirty="0"/>
                  <a:t>신경망 성능의 </a:t>
                </a:r>
                <a:r>
                  <a:rPr lang="en-US" altLang="ko-KR" sz="2000" dirty="0"/>
                  <a:t>‘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나쁨</a:t>
                </a:r>
                <a:r>
                  <a:rPr lang="ko-KR" altLang="en-US" sz="2000" dirty="0"/>
                  <a:t>을</a:t>
                </a:r>
                <a:r>
                  <a:rPr lang="en-US" altLang="ko-KR" sz="2000" dirty="0"/>
                  <a:t>’</a:t>
                </a:r>
                <a:r>
                  <a:rPr lang="ko-KR" altLang="en-US" sz="2000" dirty="0"/>
                  <a:t> 나타냄</a:t>
                </a:r>
                <a:r>
                  <a:rPr lang="en-US" altLang="ko-KR" sz="2000" dirty="0"/>
                  <a:t>)</a:t>
                </a:r>
              </a:p>
              <a:p>
                <a:r>
                  <a:rPr lang="ko-KR" altLang="en-US" sz="2000" dirty="0"/>
                  <a:t>신경망이 훈련 데이터를 얼마나 잘 처리하지 </a:t>
                </a:r>
                <a:r>
                  <a:rPr lang="en-US" altLang="ko-KR" sz="2000" dirty="0"/>
                  <a:t>‘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못</a:t>
                </a:r>
                <a:r>
                  <a:rPr lang="en-US" altLang="ko-KR" sz="2000" dirty="0"/>
                  <a:t>’ </a:t>
                </a:r>
                <a:r>
                  <a:rPr lang="ko-KR" altLang="en-US" sz="2000" dirty="0" err="1"/>
                  <a:t>하느냐를</a:t>
                </a:r>
                <a:r>
                  <a:rPr lang="ko-KR" altLang="en-US" sz="2000" dirty="0"/>
                  <a:t> 나타냄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 </a:t>
                </a:r>
                <a:r>
                  <a:rPr lang="en-US" altLang="ko-KR" sz="2000" dirty="0"/>
                  <a:t>- </a:t>
                </a:r>
                <a:r>
                  <a:rPr lang="ko-KR" altLang="en-US" sz="2000" dirty="0"/>
                  <a:t>평균 제곱 오차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B0B2FE4-4C5C-45B3-8B52-1643D7870D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4" y="1152525"/>
                <a:ext cx="11368160" cy="5705475"/>
              </a:xfrm>
              <a:blipFill>
                <a:blip r:embed="rId2"/>
                <a:stretch>
                  <a:fillRect l="-483" t="-10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C489C3FA-1C7F-4D16-8963-49443C705B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85"/>
          <a:stretch/>
        </p:blipFill>
        <p:spPr bwMode="auto">
          <a:xfrm>
            <a:off x="573741" y="3429000"/>
            <a:ext cx="3370730" cy="3369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4C4FDEB-8A76-4CC5-B492-31B471991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162" y="3392703"/>
            <a:ext cx="39719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4DE22D-3D76-4949-B21A-4465EF67C05D}"/>
                  </a:ext>
                </a:extLst>
              </p:cNvPr>
              <p:cNvSpPr txBox="1"/>
              <p:nvPr/>
            </p:nvSpPr>
            <p:spPr>
              <a:xfrm>
                <a:off x="6023162" y="2450953"/>
                <a:ext cx="309870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altLang="ko-KR" sz="2000" dirty="0">
                    <a:latin typeface="+mn-ea"/>
                  </a:rPr>
                  <a:t> - </a:t>
                </a:r>
                <a:r>
                  <a:rPr lang="ko-KR" altLang="en-US" sz="2000" dirty="0">
                    <a:latin typeface="+mn-ea"/>
                  </a:rPr>
                  <a:t>교차 엔트로피</a:t>
                </a:r>
                <a:endParaRPr lang="en-US" altLang="ko-KR" sz="20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4DE22D-3D76-4949-B21A-4465EF67C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162" y="2450953"/>
                <a:ext cx="3098707" cy="707886"/>
              </a:xfrm>
              <a:prstGeom prst="rect">
                <a:avLst/>
              </a:prstGeom>
              <a:blipFill>
                <a:blip r:embed="rId5"/>
                <a:stretch>
                  <a:fillRect t="-25862" b="-104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21C686-1237-48D8-AF90-557AEFD79CBD}"/>
              </a:ext>
            </a:extLst>
          </p:cNvPr>
          <p:cNvSpPr/>
          <p:nvPr/>
        </p:nvSpPr>
        <p:spPr>
          <a:xfrm>
            <a:off x="3410987" y="4005262"/>
            <a:ext cx="1066968" cy="1792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원 핫 인코딩</a:t>
            </a:r>
          </a:p>
        </p:txBody>
      </p:sp>
    </p:spTree>
    <p:extLst>
      <p:ext uri="{BB962C8B-B14F-4D97-AF65-F5344CB8AC3E}">
        <p14:creationId xmlns:p14="http://schemas.microsoft.com/office/powerpoint/2010/main" val="4093059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7E8DB-53B1-4005-AD74-BF85CA46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EC9F6-BDD0-48BF-B4DE-7453108EA4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dirty="0"/>
              <a:t>딥러닝 목표 </a:t>
            </a:r>
            <a:r>
              <a:rPr lang="en-US" altLang="ko-KR" sz="2400" dirty="0"/>
              <a:t>= </a:t>
            </a:r>
            <a:r>
              <a:rPr lang="ko-KR" altLang="en-US" sz="2400" dirty="0"/>
              <a:t>높은 정확도 도출</a:t>
            </a:r>
            <a:endParaRPr lang="en-US" altLang="ko-KR" dirty="0"/>
          </a:p>
          <a:p>
            <a:r>
              <a:rPr lang="en-US" altLang="ko-KR" sz="2400" dirty="0"/>
              <a:t>But ‘</a:t>
            </a:r>
            <a:r>
              <a:rPr lang="ko-KR" altLang="en-US" sz="2400" dirty="0"/>
              <a:t>정확도</a:t>
            </a:r>
            <a:r>
              <a:rPr lang="en-US" altLang="ko-KR" sz="2400" dirty="0"/>
              <a:t>’</a:t>
            </a:r>
            <a:r>
              <a:rPr lang="ko-KR" altLang="en-US" sz="2400" dirty="0"/>
              <a:t>가 아닌 손실함수를 지표로 삼는 이유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sz="1400" dirty="0"/>
              <a:t>최적의 매개변수를 찾는 것 </a:t>
            </a:r>
            <a:r>
              <a:rPr lang="en-US" altLang="ko-KR" sz="1400" dirty="0"/>
              <a:t>= </a:t>
            </a:r>
            <a:r>
              <a:rPr lang="ko-KR" altLang="en-US" sz="1400" dirty="0"/>
              <a:t>손실함수를 값을 가능한 작게 하는 매개변수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=&gt; </a:t>
            </a:r>
            <a:r>
              <a:rPr lang="ko-KR" altLang="en-US" sz="1400" dirty="0"/>
              <a:t>매개변수의 미분을 계산</a:t>
            </a:r>
            <a:r>
              <a:rPr lang="en-US" altLang="ko-KR" sz="1400" dirty="0"/>
              <a:t>, </a:t>
            </a:r>
            <a:r>
              <a:rPr lang="ko-KR" altLang="en-US" sz="1400" dirty="0"/>
              <a:t>미분 값을 단서로 매개변수 값 갱신 반복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</a:t>
            </a:r>
            <a:r>
              <a:rPr lang="ko-KR" altLang="en-US" sz="1400" dirty="0"/>
              <a:t>미분 </a:t>
            </a:r>
            <a:r>
              <a:rPr lang="en-US" altLang="ko-KR" sz="1400" dirty="0"/>
              <a:t>=</a:t>
            </a:r>
            <a:r>
              <a:rPr lang="ko-KR" altLang="en-US" sz="1400" dirty="0"/>
              <a:t>가중치 매개변수의 값을 아주 조금 변화시켰을 때 손실함수가 어떻게 변하나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sz="2000" dirty="0">
                <a:solidFill>
                  <a:srgbClr val="FF0000"/>
                </a:solidFill>
              </a:rPr>
              <a:t>정확도를 지표로 하면 매개변수의 미분이 대부분 장소에서 </a:t>
            </a:r>
            <a:r>
              <a:rPr lang="en-US" altLang="ko-KR" sz="2000" dirty="0">
                <a:solidFill>
                  <a:srgbClr val="FF0000"/>
                </a:solidFill>
              </a:rPr>
              <a:t>0</a:t>
            </a:r>
            <a:r>
              <a:rPr lang="ko-KR" altLang="en-US" sz="2000" dirty="0" err="1">
                <a:solidFill>
                  <a:srgbClr val="FF0000"/>
                </a:solidFill>
              </a:rPr>
              <a:t>이됨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1400" dirty="0"/>
              <a:t> ex)</a:t>
            </a:r>
            <a:r>
              <a:rPr lang="ko-KR" altLang="en-US" sz="1400" dirty="0"/>
              <a:t> 정확도가 개선 되도 </a:t>
            </a:r>
            <a:r>
              <a:rPr lang="en-US" altLang="ko-KR" sz="1400" dirty="0"/>
              <a:t>32-&gt; 33 </a:t>
            </a:r>
            <a:r>
              <a:rPr lang="ko-KR" altLang="en-US" sz="1400" dirty="0"/>
              <a:t>등</a:t>
            </a:r>
            <a:r>
              <a:rPr lang="en-US" altLang="ko-KR" sz="1400" dirty="0"/>
              <a:t> </a:t>
            </a:r>
            <a:r>
              <a:rPr lang="ko-KR" altLang="en-US" sz="1400" dirty="0"/>
              <a:t>불 연속적인 띄엄띄엄한 값으로 바뀜 </a:t>
            </a:r>
            <a:r>
              <a:rPr lang="en-US" altLang="ko-KR" sz="1400" dirty="0"/>
              <a:t>, </a:t>
            </a:r>
            <a:r>
              <a:rPr lang="ko-KR" altLang="en-US" sz="1400" dirty="0"/>
              <a:t>손실함수는 </a:t>
            </a:r>
            <a:r>
              <a:rPr lang="en-US" altLang="ko-KR" sz="1400" dirty="0"/>
              <a:t>0.9254 -&gt; 0.9343 </a:t>
            </a:r>
            <a:r>
              <a:rPr lang="ko-KR" altLang="en-US" sz="1400" dirty="0"/>
              <a:t>처럼 연속적 변화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4" name="Picture 2" descr="계단 함수, 시그모이드 함수, ReLU 함수(ft.파이썬) :: 여울의 노닥노닥">
            <a:extLst>
              <a:ext uri="{FF2B5EF4-FFF2-40B4-BE49-F238E27FC236}">
                <a16:creationId xmlns:a16="http://schemas.microsoft.com/office/drawing/2014/main" id="{1D6BDB95-FA61-4124-8A91-8F4E6FBB1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01" y="4322718"/>
            <a:ext cx="2708270" cy="18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EB02BF-B36C-418D-87DA-0E8172D28D82}"/>
              </a:ext>
            </a:extLst>
          </p:cNvPr>
          <p:cNvSpPr txBox="1"/>
          <p:nvPr/>
        </p:nvSpPr>
        <p:spPr>
          <a:xfrm>
            <a:off x="3334871" y="538230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계단함수를 활성화 함수로 </a:t>
            </a:r>
            <a:endParaRPr lang="en-US" altLang="ko-KR" dirty="0"/>
          </a:p>
          <a:p>
            <a:r>
              <a:rPr lang="ko-KR" altLang="en-US" dirty="0"/>
              <a:t>사용하지 않는 이유</a:t>
            </a:r>
          </a:p>
        </p:txBody>
      </p:sp>
    </p:spTree>
    <p:extLst>
      <p:ext uri="{BB962C8B-B14F-4D97-AF65-F5344CB8AC3E}">
        <p14:creationId xmlns:p14="http://schemas.microsoft.com/office/powerpoint/2010/main" val="24537441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377</Words>
  <Application>Microsoft Office PowerPoint</Application>
  <PresentationFormat>와이드스크린</PresentationFormat>
  <Paragraphs>66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함초롬바탕</vt:lpstr>
      <vt:lpstr>Arial</vt:lpstr>
      <vt:lpstr>Cambria Math</vt:lpstr>
      <vt:lpstr>CryptoCraft 테마</vt:lpstr>
      <vt:lpstr>제목 테마</vt:lpstr>
      <vt:lpstr>딥러닝기초 </vt:lpstr>
      <vt:lpstr>PowerPoint 프레젠테이션</vt:lpstr>
      <vt:lpstr>딥러닝</vt:lpstr>
      <vt:lpstr>퍼셉트론</vt:lpstr>
      <vt:lpstr>퍼셉트론 한계 </vt:lpstr>
      <vt:lpstr>활성화 함수</vt:lpstr>
      <vt:lpstr>출력층에서의 활성화 함수</vt:lpstr>
      <vt:lpstr>손실함수</vt:lpstr>
      <vt:lpstr>손실함수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 유진</cp:lastModifiedBy>
  <cp:revision>62</cp:revision>
  <dcterms:created xsi:type="dcterms:W3CDTF">2019-03-05T04:29:07Z</dcterms:created>
  <dcterms:modified xsi:type="dcterms:W3CDTF">2022-02-06T15:00:04Z</dcterms:modified>
</cp:coreProperties>
</file>